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443" r:id="rId3"/>
    <p:sldId id="353" r:id="rId4"/>
    <p:sldId id="325" r:id="rId5"/>
    <p:sldId id="389" r:id="rId6"/>
    <p:sldId id="426" r:id="rId7"/>
    <p:sldId id="427" r:id="rId8"/>
    <p:sldId id="429" r:id="rId9"/>
    <p:sldId id="428" r:id="rId10"/>
    <p:sldId id="430" r:id="rId11"/>
    <p:sldId id="400" r:id="rId12"/>
    <p:sldId id="401" r:id="rId13"/>
    <p:sldId id="402" r:id="rId14"/>
    <p:sldId id="403" r:id="rId15"/>
    <p:sldId id="404" r:id="rId16"/>
    <p:sldId id="405" r:id="rId17"/>
    <p:sldId id="406" r:id="rId18"/>
    <p:sldId id="407" r:id="rId19"/>
    <p:sldId id="408" r:id="rId20"/>
    <p:sldId id="409" r:id="rId21"/>
    <p:sldId id="410" r:id="rId22"/>
    <p:sldId id="411" r:id="rId23"/>
    <p:sldId id="412" r:id="rId24"/>
    <p:sldId id="413" r:id="rId25"/>
    <p:sldId id="379" r:id="rId26"/>
    <p:sldId id="414" r:id="rId27"/>
    <p:sldId id="415" r:id="rId28"/>
    <p:sldId id="416" r:id="rId29"/>
    <p:sldId id="417" r:id="rId30"/>
    <p:sldId id="418" r:id="rId31"/>
    <p:sldId id="419" r:id="rId32"/>
    <p:sldId id="420" r:id="rId33"/>
    <p:sldId id="421" r:id="rId34"/>
    <p:sldId id="422" r:id="rId35"/>
    <p:sldId id="423" r:id="rId36"/>
    <p:sldId id="424" r:id="rId37"/>
    <p:sldId id="431" r:id="rId38"/>
    <p:sldId id="432" r:id="rId39"/>
    <p:sldId id="433" r:id="rId40"/>
    <p:sldId id="434" r:id="rId41"/>
    <p:sldId id="435" r:id="rId42"/>
    <p:sldId id="436" r:id="rId43"/>
    <p:sldId id="437" r:id="rId44"/>
    <p:sldId id="438" r:id="rId45"/>
    <p:sldId id="439" r:id="rId46"/>
    <p:sldId id="440" r:id="rId47"/>
    <p:sldId id="441" r:id="rId48"/>
    <p:sldId id="442" r:id="rId49"/>
    <p:sldId id="425" r:id="rId50"/>
    <p:sldId id="292" r:id="rId51"/>
    <p:sldId id="386" r:id="rId52"/>
    <p:sldId id="387" r:id="rId53"/>
    <p:sldId id="382" r:id="rId54"/>
    <p:sldId id="388" r:id="rId55"/>
    <p:sldId id="377" r:id="rId56"/>
    <p:sldId id="392" r:id="rId57"/>
    <p:sldId id="355" r:id="rId58"/>
    <p:sldId id="356" r:id="rId59"/>
    <p:sldId id="378" r:id="rId60"/>
    <p:sldId id="359" r:id="rId61"/>
    <p:sldId id="391" r:id="rId62"/>
    <p:sldId id="358" r:id="rId63"/>
    <p:sldId id="362" r:id="rId64"/>
    <p:sldId id="363" r:id="rId65"/>
    <p:sldId id="364" r:id="rId66"/>
    <p:sldId id="365" r:id="rId67"/>
    <p:sldId id="394" r:id="rId68"/>
    <p:sldId id="366" r:id="rId69"/>
    <p:sldId id="369" r:id="rId70"/>
    <p:sldId id="370" r:id="rId71"/>
    <p:sldId id="373" r:id="rId72"/>
    <p:sldId id="368" r:id="rId73"/>
    <p:sldId id="367" r:id="rId74"/>
    <p:sldId id="371" r:id="rId75"/>
    <p:sldId id="396" r:id="rId76"/>
    <p:sldId id="397" r:id="rId77"/>
    <p:sldId id="398" r:id="rId78"/>
    <p:sldId id="357" r:id="rId79"/>
    <p:sldId id="374" r:id="rId8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0000FF"/>
    <a:srgbClr val="003300"/>
    <a:srgbClr val="006600"/>
    <a:srgbClr val="507E32"/>
    <a:srgbClr val="000099"/>
    <a:srgbClr val="F96DE5"/>
    <a:srgbClr val="FFFFFF"/>
    <a:srgbClr val="0033CC"/>
    <a:srgbClr val="FF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92" autoAdjust="0"/>
    <p:restoredTop sz="96387" autoAdjust="0"/>
  </p:normalViewPr>
  <p:slideViewPr>
    <p:cSldViewPr snapToGrid="0">
      <p:cViewPr varScale="1">
        <p:scale>
          <a:sx n="115" d="100"/>
          <a:sy n="115" d="100"/>
        </p:scale>
        <p:origin x="1638" y="102"/>
      </p:cViewPr>
      <p:guideLst/>
    </p:cSldViewPr>
  </p:slideViewPr>
  <p:notesTextViewPr>
    <p:cViewPr>
      <p:scale>
        <a:sx n="3" d="2"/>
        <a:sy n="3" d="2"/>
      </p:scale>
      <p:origin x="0" y="0"/>
    </p:cViewPr>
  </p:notesTextViewPr>
  <p:sorterViewPr>
    <p:cViewPr varScale="1">
      <p:scale>
        <a:sx n="1" d="1"/>
        <a:sy n="1" d="1"/>
      </p:scale>
      <p:origin x="0" y="-83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03351-4220-40A5-A4D3-A7D2BAD0D345}" type="datetimeFigureOut">
              <a:rPr lang="zh-CN" altLang="en-US" smtClean="0"/>
              <a:t>2023/5/23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006E8-C932-4745-9E55-3E32978C4805}" type="slidenum">
              <a:rPr lang="zh-CN" altLang="en-US" smtClean="0"/>
              <a:t>‹#›</a:t>
            </a:fld>
            <a:endParaRPr lang="zh-CN" altLang="en-US"/>
          </a:p>
        </p:txBody>
      </p:sp>
    </p:spTree>
    <p:extLst>
      <p:ext uri="{BB962C8B-B14F-4D97-AF65-F5344CB8AC3E}">
        <p14:creationId xmlns:p14="http://schemas.microsoft.com/office/powerpoint/2010/main" val="1750481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Who</a:t>
            </a:r>
            <a:r>
              <a:rPr lang="en-US" altLang="zh-CN" baseline="0" dirty="0" smtClean="0"/>
              <a:t> provided extensive numerical simulations to understand our data…</a:t>
            </a:r>
            <a:br>
              <a:rPr lang="en-US" altLang="zh-CN" baseline="0" dirty="0" smtClean="0"/>
            </a:br>
            <a:r>
              <a:rPr lang="en-US" altLang="zh-CN" baseline="0" dirty="0" smtClean="0"/>
              <a:t>Who provide the very high quality single crystals</a:t>
            </a:r>
            <a:endParaRPr lang="zh-CN" altLang="en-US" dirty="0"/>
          </a:p>
        </p:txBody>
      </p:sp>
      <p:sp>
        <p:nvSpPr>
          <p:cNvPr id="4" name="灯片编号占位符 3"/>
          <p:cNvSpPr>
            <a:spLocks noGrp="1"/>
          </p:cNvSpPr>
          <p:nvPr>
            <p:ph type="sldNum" sz="quarter" idx="10"/>
          </p:nvPr>
        </p:nvSpPr>
        <p:spPr/>
        <p:txBody>
          <a:bodyPr/>
          <a:lstStyle/>
          <a:p>
            <a:fld id="{71D9F304-9A64-4D9C-999F-5C4315E1ED82}" type="slidenum">
              <a:rPr lang="zh-CN" altLang="en-US" smtClean="0"/>
              <a:pPr/>
              <a:t>3</a:t>
            </a:fld>
            <a:endParaRPr lang="zh-CN" altLang="en-US"/>
          </a:p>
        </p:txBody>
      </p:sp>
    </p:spTree>
    <p:extLst>
      <p:ext uri="{BB962C8B-B14F-4D97-AF65-F5344CB8AC3E}">
        <p14:creationId xmlns:p14="http://schemas.microsoft.com/office/powerpoint/2010/main" val="1391964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Why is this?</a:t>
            </a:r>
            <a:br>
              <a:rPr lang="en-US" altLang="zh-CN" dirty="0" smtClean="0"/>
            </a:br>
            <a:r>
              <a:rPr lang="en-US" altLang="zh-CN" dirty="0" smtClean="0"/>
              <a:t>In fact,</a:t>
            </a:r>
            <a:r>
              <a:rPr lang="en-US" altLang="zh-CN" baseline="0" dirty="0" smtClean="0"/>
              <a:t> for the pure SS model, a pressure induced empty </a:t>
            </a:r>
            <a:r>
              <a:rPr lang="en-US" altLang="zh-CN" baseline="0" dirty="0" err="1" smtClean="0"/>
              <a:t>plaquette</a:t>
            </a:r>
            <a:r>
              <a:rPr lang="en-US" altLang="zh-CN" baseline="0" dirty="0" smtClean="0"/>
              <a:t> phase is proposed, where the </a:t>
            </a:r>
            <a:r>
              <a:rPr lang="en-US" altLang="zh-CN" baseline="0" dirty="0" err="1" smtClean="0"/>
              <a:t>plaquette</a:t>
            </a:r>
            <a:r>
              <a:rPr lang="en-US" altLang="zh-CN" baseline="0" dirty="0" smtClean="0"/>
              <a:t> singlet does not include the dimer bond.</a:t>
            </a:r>
          </a:p>
          <a:p>
            <a:r>
              <a:rPr lang="en-US" altLang="zh-CN" baseline="0" dirty="0" smtClean="0"/>
              <a:t>By this, all the B sites resides outside the local </a:t>
            </a:r>
            <a:r>
              <a:rPr lang="en-US" altLang="zh-CN" baseline="0" dirty="0" err="1" smtClean="0"/>
              <a:t>plaquette</a:t>
            </a:r>
            <a:r>
              <a:rPr lang="en-US" altLang="zh-CN" baseline="0" dirty="0" smtClean="0"/>
              <a:t>, so that the line narrowing should be expected, which is in contradiction with our results.</a:t>
            </a:r>
          </a:p>
          <a:p>
            <a:endParaRPr lang="en-US" altLang="zh-CN" baseline="0" dirty="0" smtClean="0"/>
          </a:p>
          <a:p>
            <a:r>
              <a:rPr lang="en-US" altLang="zh-CN" baseline="0" dirty="0" smtClean="0"/>
              <a:t>On the other hand, the full </a:t>
            </a:r>
            <a:r>
              <a:rPr lang="en-US" altLang="zh-CN" baseline="0" dirty="0" err="1" smtClean="0"/>
              <a:t>plaquette</a:t>
            </a:r>
            <a:r>
              <a:rPr lang="en-US" altLang="zh-CN" baseline="0" dirty="0" smtClean="0"/>
              <a:t> phase, inequivalent B sites would be induced at the same position in different domains. It will give the satellite line split or broadening if the split cannot be resolve, because B can be either insides or outside of the local </a:t>
            </a:r>
            <a:r>
              <a:rPr lang="en-US" altLang="zh-CN" baseline="0" dirty="0" err="1" smtClean="0"/>
              <a:t>plaquette</a:t>
            </a:r>
            <a:r>
              <a:rPr lang="en-US" altLang="zh-CN" baseline="0" dirty="0" smtClean="0"/>
              <a:t>, considering double degeneracy of the states. </a:t>
            </a:r>
          </a:p>
          <a:p>
            <a:endParaRPr lang="en-US" altLang="zh-CN" baseline="0" dirty="0" smtClean="0"/>
          </a:p>
          <a:p>
            <a:r>
              <a:rPr lang="en-US" altLang="zh-CN" baseline="0" dirty="0" smtClean="0"/>
              <a:t>This is indeed the first spectral evidence for the FP phase.</a:t>
            </a:r>
          </a:p>
        </p:txBody>
      </p:sp>
      <p:sp>
        <p:nvSpPr>
          <p:cNvPr id="4" name="灯片编号占位符 3"/>
          <p:cNvSpPr>
            <a:spLocks noGrp="1"/>
          </p:cNvSpPr>
          <p:nvPr>
            <p:ph type="sldNum" sz="quarter" idx="10"/>
          </p:nvPr>
        </p:nvSpPr>
        <p:spPr/>
        <p:txBody>
          <a:bodyPr/>
          <a:lstStyle/>
          <a:p>
            <a:fld id="{EFF006E8-C932-4745-9E55-3E32978C4805}" type="slidenum">
              <a:rPr lang="zh-CN" altLang="en-US" smtClean="0"/>
              <a:t>64</a:t>
            </a:fld>
            <a:endParaRPr lang="zh-CN" altLang="en-US"/>
          </a:p>
        </p:txBody>
      </p:sp>
    </p:spTree>
    <p:extLst>
      <p:ext uri="{BB962C8B-B14F-4D97-AF65-F5344CB8AC3E}">
        <p14:creationId xmlns:p14="http://schemas.microsoft.com/office/powerpoint/2010/main" val="3986915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 if</a:t>
            </a:r>
            <a:r>
              <a:rPr lang="en-US" altLang="zh-CN" baseline="0" dirty="0" smtClean="0"/>
              <a:t> a higher magnetic field is applied, we found that the center NMR line splits with temperature, clearly indicates an AFM magnetic ordering</a:t>
            </a:r>
          </a:p>
          <a:p>
            <a:r>
              <a:rPr lang="en-US" altLang="zh-CN" baseline="0" dirty="0" smtClean="0"/>
              <a:t>Which induces both a positive and a negative hyperfine field relative to the external field. At </a:t>
            </a:r>
            <a:r>
              <a:rPr lang="en-US" altLang="zh-CN" baseline="0" dirty="0" err="1" smtClean="0"/>
              <a:t>fiels</a:t>
            </a:r>
            <a:r>
              <a:rPr lang="en-US" altLang="zh-CN" baseline="0" dirty="0" smtClean="0"/>
              <a:t> above 8T, the transition is pretty much like a second order phase transition as shown by the frequency difference of the peaks as a function of temperature, which observes the change of the order parameter. </a:t>
            </a:r>
          </a:p>
          <a:p>
            <a:r>
              <a:rPr lang="en-US" altLang="zh-CN" baseline="0" dirty="0" smtClean="0"/>
              <a:t>The transition field, measured at about 0.07 K, show the line splits at about 6.2 T; However, just at about 6.2 T, three peak feature is observed, which suggests the </a:t>
            </a:r>
            <a:r>
              <a:rPr lang="en-US" altLang="zh-CN" baseline="0" dirty="0" err="1" smtClean="0"/>
              <a:t>coexistenc</a:t>
            </a:r>
            <a:r>
              <a:rPr lang="en-US" altLang="zh-CN" baseline="0" dirty="0" smtClean="0"/>
              <a:t> of two phases, and therefore a weakly first-order quantum phase transition. Then the question is, how weak it is?</a:t>
            </a:r>
            <a:endParaRPr lang="zh-CN" altLang="en-US" dirty="0"/>
          </a:p>
        </p:txBody>
      </p:sp>
      <p:sp>
        <p:nvSpPr>
          <p:cNvPr id="4" name="灯片编号占位符 3"/>
          <p:cNvSpPr>
            <a:spLocks noGrp="1"/>
          </p:cNvSpPr>
          <p:nvPr>
            <p:ph type="sldNum" sz="quarter" idx="10"/>
          </p:nvPr>
        </p:nvSpPr>
        <p:spPr/>
        <p:txBody>
          <a:bodyPr/>
          <a:lstStyle/>
          <a:p>
            <a:fld id="{EFF006E8-C932-4745-9E55-3E32978C4805}" type="slidenum">
              <a:rPr lang="zh-CN" altLang="en-US" smtClean="0"/>
              <a:t>65</a:t>
            </a:fld>
            <a:endParaRPr lang="zh-CN" altLang="en-US"/>
          </a:p>
        </p:txBody>
      </p:sp>
    </p:spTree>
    <p:extLst>
      <p:ext uri="{BB962C8B-B14F-4D97-AF65-F5344CB8AC3E}">
        <p14:creationId xmlns:p14="http://schemas.microsoft.com/office/powerpoint/2010/main" val="337650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en-US" altLang="zh-CN" baseline="0" dirty="0" smtClean="0"/>
              <a:t> fact, the phase transitions can be precisely determined by the NMR spin-lattice relations rate 1/T1. </a:t>
            </a:r>
          </a:p>
          <a:p>
            <a:r>
              <a:rPr lang="en-US" altLang="zh-CN" baseline="0" dirty="0" smtClean="0"/>
              <a:t>At 2.1 </a:t>
            </a:r>
            <a:r>
              <a:rPr lang="en-US" altLang="zh-CN" baseline="0" dirty="0" err="1" smtClean="0"/>
              <a:t>Gpa</a:t>
            </a:r>
            <a:r>
              <a:rPr lang="en-US" altLang="zh-CN" baseline="0" dirty="0" smtClean="0"/>
              <a:t>, the 1/T1 data are shown as a function of temperature shown : for the low field, there is a peaked feature in 1/T1 at a </a:t>
            </a:r>
            <a:r>
              <a:rPr lang="en-US" altLang="zh-CN" baseline="0" dirty="0" err="1" smtClean="0"/>
              <a:t>specfic</a:t>
            </a:r>
            <a:r>
              <a:rPr lang="en-US" altLang="zh-CN" baseline="0" dirty="0" smtClean="0"/>
              <a:t> </a:t>
            </a:r>
            <a:r>
              <a:rPr lang="en-US" altLang="zh-CN" baseline="0" dirty="0" err="1" smtClean="0"/>
              <a:t>temprature</a:t>
            </a:r>
            <a:r>
              <a:rPr lang="en-US" altLang="zh-CN" baseline="0" dirty="0" smtClean="0"/>
              <a:t> , which reveals the onset of the </a:t>
            </a:r>
            <a:r>
              <a:rPr lang="en-US" altLang="zh-CN" baseline="0" dirty="0" err="1" smtClean="0"/>
              <a:t>plaquette</a:t>
            </a:r>
            <a:r>
              <a:rPr lang="en-US" altLang="zh-CN" baseline="0" dirty="0" smtClean="0"/>
              <a:t> phase.</a:t>
            </a:r>
          </a:p>
          <a:p>
            <a:r>
              <a:rPr lang="en-US" altLang="zh-CN" baseline="0" dirty="0" smtClean="0"/>
              <a:t>At high fields, also a peaked feature is clearly seen in 1/T1 , which reveals the AFM phase transition.</a:t>
            </a:r>
          </a:p>
          <a:p>
            <a:endParaRPr lang="en-US" altLang="zh-CN" baseline="0" dirty="0" smtClean="0"/>
          </a:p>
          <a:p>
            <a:r>
              <a:rPr lang="en-US" altLang="zh-CN" baseline="0" dirty="0" smtClean="0"/>
              <a:t>Also for a pressure of 2.4 </a:t>
            </a:r>
            <a:r>
              <a:rPr lang="en-US" altLang="zh-CN" baseline="0" dirty="0" err="1" smtClean="0"/>
              <a:t>Gpa</a:t>
            </a:r>
            <a:r>
              <a:rPr lang="en-US" altLang="zh-CN" baseline="0" dirty="0" smtClean="0"/>
              <a:t>. Both the </a:t>
            </a:r>
            <a:r>
              <a:rPr lang="en-US" altLang="zh-CN" baseline="0" dirty="0" err="1" smtClean="0"/>
              <a:t>plaqutte</a:t>
            </a:r>
            <a:r>
              <a:rPr lang="en-US" altLang="zh-CN" baseline="0" dirty="0" smtClean="0"/>
              <a:t> transition temperature and the AFM transition temperature can be determined. However, the </a:t>
            </a:r>
            <a:r>
              <a:rPr lang="en-US" altLang="zh-CN" baseline="0" dirty="0" err="1" smtClean="0"/>
              <a:t>plaquette</a:t>
            </a:r>
            <a:r>
              <a:rPr lang="en-US" altLang="zh-CN" baseline="0" dirty="0" smtClean="0"/>
              <a:t> in the this one is determined by a deviations of the power-scaling which I am not going to the details.</a:t>
            </a:r>
            <a:endParaRPr lang="zh-CN" altLang="en-US" dirty="0"/>
          </a:p>
        </p:txBody>
      </p:sp>
      <p:sp>
        <p:nvSpPr>
          <p:cNvPr id="4" name="灯片编号占位符 3"/>
          <p:cNvSpPr>
            <a:spLocks noGrp="1"/>
          </p:cNvSpPr>
          <p:nvPr>
            <p:ph type="sldNum" sz="quarter" idx="10"/>
          </p:nvPr>
        </p:nvSpPr>
        <p:spPr/>
        <p:txBody>
          <a:bodyPr/>
          <a:lstStyle/>
          <a:p>
            <a:fld id="{EFF006E8-C932-4745-9E55-3E32978C4805}" type="slidenum">
              <a:rPr lang="zh-CN" altLang="en-US" smtClean="0"/>
              <a:t>68</a:t>
            </a:fld>
            <a:endParaRPr lang="zh-CN" altLang="en-US"/>
          </a:p>
        </p:txBody>
      </p:sp>
    </p:spTree>
    <p:extLst>
      <p:ext uri="{BB962C8B-B14F-4D97-AF65-F5344CB8AC3E}">
        <p14:creationId xmlns:p14="http://schemas.microsoft.com/office/powerpoint/2010/main" val="804599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All</a:t>
            </a:r>
            <a:r>
              <a:rPr lang="en-US" altLang="zh-CN" baseline="0" dirty="0" smtClean="0"/>
              <a:t> the transition temperature can be plotted as a function of field, such as at 2.1 </a:t>
            </a:r>
            <a:r>
              <a:rPr lang="en-US" altLang="zh-CN" baseline="0" dirty="0" err="1" smtClean="0"/>
              <a:t>Gpa</a:t>
            </a:r>
            <a:r>
              <a:rPr lang="en-US" altLang="zh-CN" baseline="0" dirty="0" smtClean="0"/>
              <a:t>. </a:t>
            </a:r>
            <a:r>
              <a:rPr lang="zh-CN" altLang="en-US" baseline="0" dirty="0" smtClean="0"/>
              <a:t> </a:t>
            </a:r>
            <a:r>
              <a:rPr lang="en-US" altLang="zh-CN" baseline="0" dirty="0" smtClean="0"/>
              <a:t>This is exactly the phase diagram that I show before.</a:t>
            </a:r>
          </a:p>
          <a:p>
            <a:r>
              <a:rPr lang="en-US" altLang="zh-CN" baseline="0" dirty="0" smtClean="0"/>
              <a:t>Interestingly, the transition temperature drops sharply from both sides and meets at about zero temperature.</a:t>
            </a:r>
          </a:p>
        </p:txBody>
      </p:sp>
      <p:sp>
        <p:nvSpPr>
          <p:cNvPr id="4" name="灯片编号占位符 3"/>
          <p:cNvSpPr>
            <a:spLocks noGrp="1"/>
          </p:cNvSpPr>
          <p:nvPr>
            <p:ph type="sldNum" sz="quarter" idx="10"/>
          </p:nvPr>
        </p:nvSpPr>
        <p:spPr/>
        <p:txBody>
          <a:bodyPr/>
          <a:lstStyle/>
          <a:p>
            <a:fld id="{EFF006E8-C932-4745-9E55-3E32978C4805}" type="slidenum">
              <a:rPr lang="zh-CN" altLang="en-US" smtClean="0"/>
              <a:t>69</a:t>
            </a:fld>
            <a:endParaRPr lang="zh-CN" altLang="en-US"/>
          </a:p>
        </p:txBody>
      </p:sp>
    </p:spTree>
    <p:extLst>
      <p:ext uri="{BB962C8B-B14F-4D97-AF65-F5344CB8AC3E}">
        <p14:creationId xmlns:p14="http://schemas.microsoft.com/office/powerpoint/2010/main" val="3315005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fact,</a:t>
            </a:r>
            <a:r>
              <a:rPr lang="en-US" altLang="zh-CN" baseline="0" dirty="0" smtClean="0"/>
              <a:t> our careful </a:t>
            </a:r>
            <a:r>
              <a:rPr lang="en-US" altLang="zh-CN" baseline="0" dirty="0" err="1" smtClean="0"/>
              <a:t>measurents</a:t>
            </a:r>
            <a:r>
              <a:rPr lang="en-US" altLang="zh-CN" baseline="0" dirty="0" smtClean="0"/>
              <a:t> show that for bout 2.1 </a:t>
            </a:r>
            <a:r>
              <a:rPr lang="en-US" altLang="zh-CN" baseline="0" dirty="0" err="1" smtClean="0"/>
              <a:t>Gpa</a:t>
            </a:r>
            <a:r>
              <a:rPr lang="en-US" altLang="zh-CN" baseline="0" dirty="0" smtClean="0"/>
              <a:t> and 2.4 </a:t>
            </a:r>
            <a:r>
              <a:rPr lang="en-US" altLang="zh-CN" baseline="0" dirty="0" err="1" smtClean="0"/>
              <a:t>Gpa</a:t>
            </a:r>
            <a:r>
              <a:rPr lang="en-US" altLang="zh-CN" baseline="0" dirty="0" smtClean="0"/>
              <a:t>. The PS and the AFM are connected by a </a:t>
            </a:r>
            <a:r>
              <a:rPr lang="en-US" altLang="zh-CN" baseline="0" dirty="0" err="1" smtClean="0"/>
              <a:t>bicritical</a:t>
            </a:r>
            <a:r>
              <a:rPr lang="en-US" altLang="zh-CN" baseline="0" dirty="0" smtClean="0"/>
              <a:t> point with a temperature about 0.06 K. This suggests that the transition is nearly continuously, which supports a proximate DQCP.</a:t>
            </a:r>
          </a:p>
          <a:p>
            <a:r>
              <a:rPr lang="en-US" altLang="zh-CN" baseline="0" dirty="0" smtClean="0"/>
              <a:t>Furthermore, the transition lines are found to follow a power-law field dependence when away from the critical field; In fact the power-law exponent is identical for both the PS and the AFM phase, which suggests a duality of two phases. Therefore, an emergent symmetry is suggested to support the DQCP.</a:t>
            </a:r>
          </a:p>
          <a:p>
            <a:endParaRPr lang="zh-CN" altLang="en-US" dirty="0"/>
          </a:p>
        </p:txBody>
      </p:sp>
      <p:sp>
        <p:nvSpPr>
          <p:cNvPr id="4" name="灯片编号占位符 3"/>
          <p:cNvSpPr>
            <a:spLocks noGrp="1"/>
          </p:cNvSpPr>
          <p:nvPr>
            <p:ph type="sldNum" sz="quarter" idx="10"/>
          </p:nvPr>
        </p:nvSpPr>
        <p:spPr/>
        <p:txBody>
          <a:bodyPr/>
          <a:lstStyle/>
          <a:p>
            <a:fld id="{EFF006E8-C932-4745-9E55-3E32978C4805}" type="slidenum">
              <a:rPr lang="zh-CN" altLang="en-US" smtClean="0"/>
              <a:t>70</a:t>
            </a:fld>
            <a:endParaRPr lang="zh-CN" altLang="en-US"/>
          </a:p>
        </p:txBody>
      </p:sp>
    </p:spTree>
    <p:extLst>
      <p:ext uri="{BB962C8B-B14F-4D97-AF65-F5344CB8AC3E}">
        <p14:creationId xmlns:p14="http://schemas.microsoft.com/office/powerpoint/2010/main" val="1655223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 indeed supported</a:t>
            </a:r>
            <a:r>
              <a:rPr lang="en-US" altLang="zh-CN" baseline="0" dirty="0" smtClean="0"/>
              <a:t> by the numerical simulations based on CBJQ model. </a:t>
            </a:r>
          </a:p>
          <a:p>
            <a:r>
              <a:rPr lang="en-US" altLang="zh-CN" baseline="0" dirty="0" smtClean="0"/>
              <a:t>The histogram of the </a:t>
            </a:r>
            <a:r>
              <a:rPr lang="en-US" altLang="zh-CN" baseline="0" dirty="0" err="1" smtClean="0"/>
              <a:t>plaqute</a:t>
            </a:r>
            <a:r>
              <a:rPr lang="en-US" altLang="zh-CN" baseline="0" dirty="0" smtClean="0"/>
              <a:t> order </a:t>
            </a:r>
            <a:r>
              <a:rPr lang="en-US" altLang="zh-CN" baseline="0" dirty="0" err="1" smtClean="0"/>
              <a:t>mp</a:t>
            </a:r>
            <a:r>
              <a:rPr lang="en-US" altLang="zh-CN" baseline="0" dirty="0" smtClean="0"/>
              <a:t> has a double peak at low field, but a rectangular type at the critical field, which suggest that there is an emergent O(3) symmetry, which recovers from the U(1) symmetry breaking in the AFM phase and the Z2 symmetry breaking in the </a:t>
            </a:r>
            <a:r>
              <a:rPr lang="en-US" altLang="zh-CN" baseline="0" dirty="0" err="1" smtClean="0"/>
              <a:t>plaquette</a:t>
            </a:r>
            <a:r>
              <a:rPr lang="en-US" altLang="zh-CN" baseline="0" dirty="0" smtClean="0"/>
              <a:t> phase.</a:t>
            </a:r>
            <a:endParaRPr lang="zh-CN" altLang="en-US" dirty="0"/>
          </a:p>
        </p:txBody>
      </p:sp>
      <p:sp>
        <p:nvSpPr>
          <p:cNvPr id="4" name="灯片编号占位符 3"/>
          <p:cNvSpPr>
            <a:spLocks noGrp="1"/>
          </p:cNvSpPr>
          <p:nvPr>
            <p:ph type="sldNum" sz="quarter" idx="10"/>
          </p:nvPr>
        </p:nvSpPr>
        <p:spPr/>
        <p:txBody>
          <a:bodyPr/>
          <a:lstStyle/>
          <a:p>
            <a:fld id="{EFF006E8-C932-4745-9E55-3E32978C4805}" type="slidenum">
              <a:rPr lang="zh-CN" altLang="en-US" smtClean="0"/>
              <a:t>74</a:t>
            </a:fld>
            <a:endParaRPr lang="zh-CN" altLang="en-US"/>
          </a:p>
        </p:txBody>
      </p:sp>
    </p:spTree>
    <p:extLst>
      <p:ext uri="{BB962C8B-B14F-4D97-AF65-F5344CB8AC3E}">
        <p14:creationId xmlns:p14="http://schemas.microsoft.com/office/powerpoint/2010/main" val="580706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further compare the data between 2.1 </a:t>
            </a:r>
            <a:r>
              <a:rPr lang="en-US" altLang="zh-CN" baseline="0" dirty="0" err="1" smtClean="0"/>
              <a:t>Gpa</a:t>
            </a:r>
            <a:r>
              <a:rPr lang="en-US" altLang="zh-CN" baseline="0" dirty="0" smtClean="0"/>
              <a:t> and 2.4 </a:t>
            </a:r>
            <a:r>
              <a:rPr lang="en-US" altLang="zh-CN" baseline="0" dirty="0" err="1" smtClean="0"/>
              <a:t>Gpa</a:t>
            </a:r>
            <a:r>
              <a:rPr lang="en-US" altLang="zh-CN" baseline="0" dirty="0" smtClean="0"/>
              <a:t>. It found that at the critical field, the staggered m is lower at higher pressures, which indicate the transition is more continuous; The smaller power-law exponent </a:t>
            </a:r>
            <a:r>
              <a:rPr lang="en-US" altLang="zh-CN" baseline="0" dirty="0" err="1" smtClean="0"/>
              <a:t>fai</a:t>
            </a:r>
            <a:r>
              <a:rPr lang="en-US" altLang="zh-CN" baseline="0" dirty="0" smtClean="0"/>
              <a:t> at 2.4 </a:t>
            </a:r>
            <a:r>
              <a:rPr lang="en-US" altLang="zh-CN" baseline="0" dirty="0" err="1" smtClean="0"/>
              <a:t>Gpa</a:t>
            </a:r>
            <a:r>
              <a:rPr lang="en-US" altLang="zh-CN" baseline="0" dirty="0" smtClean="0"/>
              <a:t> also suggests a more continuous transition at 2.4 </a:t>
            </a:r>
            <a:r>
              <a:rPr lang="en-US" altLang="zh-CN" baseline="0" dirty="0" err="1" smtClean="0"/>
              <a:t>GPa</a:t>
            </a:r>
            <a:r>
              <a:rPr lang="en-US" altLang="zh-CN" baseline="0" dirty="0" smtClean="0"/>
              <a:t>. Therefore, 2.4 </a:t>
            </a:r>
            <a:r>
              <a:rPr lang="en-US" altLang="zh-CN" baseline="0" dirty="0" err="1" smtClean="0"/>
              <a:t>Gpa</a:t>
            </a:r>
            <a:r>
              <a:rPr lang="en-US" altLang="zh-CN" baseline="0" dirty="0" smtClean="0"/>
              <a:t> is closer to the DQCP. This is </a:t>
            </a:r>
            <a:r>
              <a:rPr lang="en-US" altLang="zh-CN" baseline="0" dirty="0" err="1" smtClean="0"/>
              <a:t>illusteated</a:t>
            </a:r>
            <a:r>
              <a:rPr lang="en-US" altLang="zh-CN" baseline="0" dirty="0" smtClean="0"/>
              <a:t> by a 3D cartoon phase diagram with (P, H, T).   With increase of pressure, the system going towards a real DQCP which connect to a possible QSL.</a:t>
            </a:r>
            <a:endParaRPr lang="zh-CN" altLang="en-US" dirty="0"/>
          </a:p>
        </p:txBody>
      </p:sp>
      <p:sp>
        <p:nvSpPr>
          <p:cNvPr id="4" name="灯片编号占位符 3"/>
          <p:cNvSpPr>
            <a:spLocks noGrp="1"/>
          </p:cNvSpPr>
          <p:nvPr>
            <p:ph type="sldNum" sz="quarter" idx="10"/>
          </p:nvPr>
        </p:nvSpPr>
        <p:spPr/>
        <p:txBody>
          <a:bodyPr/>
          <a:lstStyle/>
          <a:p>
            <a:fld id="{EFF006E8-C932-4745-9E55-3E32978C4805}" type="slidenum">
              <a:rPr lang="zh-CN" altLang="en-US" smtClean="0"/>
              <a:t>75</a:t>
            </a:fld>
            <a:endParaRPr lang="zh-CN" altLang="en-US"/>
          </a:p>
        </p:txBody>
      </p:sp>
    </p:spTree>
    <p:extLst>
      <p:ext uri="{BB962C8B-B14F-4D97-AF65-F5344CB8AC3E}">
        <p14:creationId xmlns:p14="http://schemas.microsoft.com/office/powerpoint/2010/main" val="2466445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SBCO</a:t>
            </a:r>
            <a:r>
              <a:rPr lang="en-US" altLang="zh-CN" baseline="0" dirty="0" smtClean="0"/>
              <a:t> is a SS materials which is tunable by pressure, and offers very interesting phases as illustrated by the phase diagram which were constructed by the previous speaker and also Jimenez at al.</a:t>
            </a:r>
            <a:br>
              <a:rPr lang="en-US" altLang="zh-CN" baseline="0" dirty="0" smtClean="0"/>
            </a:br>
            <a:r>
              <a:rPr lang="en-US" altLang="zh-CN" baseline="0" dirty="0" smtClean="0"/>
              <a:t>It contains </a:t>
            </a:r>
            <a:r>
              <a:rPr lang="en-US" altLang="zh-CN" baseline="0" dirty="0" err="1" smtClean="0"/>
              <a:t>dimerized</a:t>
            </a:r>
            <a:r>
              <a:rPr lang="en-US" altLang="zh-CN" baseline="0" dirty="0" smtClean="0"/>
              <a:t> singlet phases, </a:t>
            </a:r>
            <a:r>
              <a:rPr lang="en-US" altLang="zh-CN" baseline="0" dirty="0" err="1" smtClean="0"/>
              <a:t>Plauette</a:t>
            </a:r>
            <a:r>
              <a:rPr lang="en-US" altLang="zh-CN" baseline="0" dirty="0" smtClean="0"/>
              <a:t> singlet phase and antiferromagnetic phase with increasing pressures.</a:t>
            </a:r>
          </a:p>
          <a:p>
            <a:r>
              <a:rPr lang="en-US" altLang="zh-CN" baseline="0" dirty="0" smtClean="0"/>
              <a:t>However, there are still outstanding questions. Because these phase diagram are </a:t>
            </a:r>
            <a:r>
              <a:rPr lang="en-US" altLang="zh-CN" baseline="0" dirty="0" err="1" smtClean="0"/>
              <a:t>constructerd</a:t>
            </a:r>
            <a:r>
              <a:rPr lang="en-US" altLang="zh-CN" baseline="0" dirty="0" smtClean="0"/>
              <a:t> by the specific heat,</a:t>
            </a:r>
          </a:p>
          <a:p>
            <a:r>
              <a:rPr lang="en-US" altLang="zh-CN" baseline="0" dirty="0" err="1" smtClean="0"/>
              <a:t>Spectrascopic</a:t>
            </a:r>
            <a:r>
              <a:rPr lang="en-US" altLang="zh-CN" baseline="0" dirty="0" smtClean="0"/>
              <a:t> studies are needed to confirmed these phase, and also the structure of the phases. For example. Is the </a:t>
            </a:r>
            <a:r>
              <a:rPr lang="en-US" altLang="zh-CN" baseline="0" dirty="0" err="1" smtClean="0"/>
              <a:t>plaqutte</a:t>
            </a:r>
            <a:r>
              <a:rPr lang="en-US" altLang="zh-CN" baseline="0" dirty="0" smtClean="0"/>
              <a:t> phase of an empty </a:t>
            </a:r>
            <a:r>
              <a:rPr lang="en-US" altLang="zh-CN" baseline="0" dirty="0" err="1" smtClean="0"/>
              <a:t>plquett</a:t>
            </a:r>
            <a:r>
              <a:rPr lang="en-US" altLang="zh-CN" baseline="0" dirty="0" smtClean="0"/>
              <a:t> or a full </a:t>
            </a:r>
            <a:r>
              <a:rPr lang="en-US" altLang="zh-CN" baseline="0" dirty="0" err="1" smtClean="0"/>
              <a:t>plaqutte</a:t>
            </a:r>
            <a:r>
              <a:rPr lang="en-US" altLang="zh-CN" baseline="0" dirty="0" smtClean="0"/>
              <a:t> phase? Second, is there a continuous phase transition between the </a:t>
            </a:r>
            <a:r>
              <a:rPr lang="en-US" altLang="zh-CN" baseline="0" dirty="0" err="1" smtClean="0"/>
              <a:t>plaquette</a:t>
            </a:r>
            <a:r>
              <a:rPr lang="en-US" altLang="zh-CN" baseline="0" dirty="0" smtClean="0"/>
              <a:t> singlet and the </a:t>
            </a:r>
            <a:r>
              <a:rPr lang="en-US" altLang="zh-CN" baseline="0" dirty="0" err="1" smtClean="0"/>
              <a:t>AFMphase</a:t>
            </a:r>
            <a:r>
              <a:rPr lang="en-US" altLang="zh-CN" baseline="0" dirty="0" smtClean="0"/>
              <a:t> to support a </a:t>
            </a:r>
            <a:r>
              <a:rPr lang="en-US" altLang="zh-CN" baseline="0" dirty="0" err="1" smtClean="0"/>
              <a:t>dQCP</a:t>
            </a:r>
            <a:r>
              <a:rPr lang="en-US" altLang="zh-CN" baseline="0" dirty="0" smtClean="0"/>
              <a:t>? But this is a hard question, because 2.5 </a:t>
            </a:r>
            <a:r>
              <a:rPr lang="en-US" altLang="zh-CN" baseline="0" dirty="0" err="1" smtClean="0"/>
              <a:t>Gpa</a:t>
            </a:r>
            <a:r>
              <a:rPr lang="en-US" altLang="zh-CN" baseline="0" dirty="0" smtClean="0"/>
              <a:t> and </a:t>
            </a:r>
            <a:r>
              <a:rPr lang="en-US" altLang="zh-CN" baseline="0" dirty="0" err="1" smtClean="0"/>
              <a:t>avove</a:t>
            </a:r>
            <a:r>
              <a:rPr lang="en-US" altLang="zh-CN" baseline="0" dirty="0" smtClean="0"/>
              <a:t> is very hard to obtain.   In this work, we would focus on the NMR study on two pressures slightly below 2.5 </a:t>
            </a:r>
            <a:r>
              <a:rPr lang="en-US" altLang="zh-CN" baseline="0" dirty="0" err="1" smtClean="0"/>
              <a:t>Gpa</a:t>
            </a:r>
            <a:r>
              <a:rPr lang="en-US" altLang="zh-CN" baseline="0" dirty="0" smtClean="0"/>
              <a:t>, that is, 2.1 and 2.4 </a:t>
            </a:r>
            <a:r>
              <a:rPr lang="en-US" altLang="zh-CN" baseline="0" dirty="0" err="1" smtClean="0"/>
              <a:t>GPa</a:t>
            </a:r>
            <a:endParaRPr lang="zh-CN" altLang="en-US" dirty="0"/>
          </a:p>
        </p:txBody>
      </p:sp>
      <p:sp>
        <p:nvSpPr>
          <p:cNvPr id="4" name="灯片编号占位符 3"/>
          <p:cNvSpPr>
            <a:spLocks noGrp="1"/>
          </p:cNvSpPr>
          <p:nvPr>
            <p:ph type="sldNum" sz="quarter" idx="10"/>
          </p:nvPr>
        </p:nvSpPr>
        <p:spPr/>
        <p:txBody>
          <a:bodyPr/>
          <a:lstStyle/>
          <a:p>
            <a:fld id="{EFF006E8-C932-4745-9E55-3E32978C4805}" type="slidenum">
              <a:rPr lang="zh-CN" altLang="en-US" smtClean="0"/>
              <a:t>78</a:t>
            </a:fld>
            <a:endParaRPr lang="zh-CN" altLang="en-US"/>
          </a:p>
        </p:txBody>
      </p:sp>
    </p:spTree>
    <p:extLst>
      <p:ext uri="{BB962C8B-B14F-4D97-AF65-F5344CB8AC3E}">
        <p14:creationId xmlns:p14="http://schemas.microsoft.com/office/powerpoint/2010/main" val="2146464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Finally</a:t>
            </a:r>
            <a:r>
              <a:rPr lang="en-US" altLang="zh-CN" baseline="0" dirty="0" smtClean="0"/>
              <a:t>, I would like to summarize our </a:t>
            </a:r>
            <a:r>
              <a:rPr lang="en-US" altLang="zh-CN" baseline="0" dirty="0" err="1" smtClean="0"/>
              <a:t>resluts</a:t>
            </a:r>
            <a:r>
              <a:rPr lang="en-US" altLang="zh-CN" baseline="0" dirty="0" smtClean="0"/>
              <a:t>. We resolved a full </a:t>
            </a:r>
            <a:r>
              <a:rPr lang="en-US" altLang="zh-CN" baseline="0" dirty="0" err="1" smtClean="0"/>
              <a:t>plaquette</a:t>
            </a:r>
            <a:r>
              <a:rPr lang="en-US" altLang="zh-CN" baseline="0" dirty="0" smtClean="0"/>
              <a:t> phase and the for the first time.</a:t>
            </a:r>
          </a:p>
          <a:p>
            <a:r>
              <a:rPr lang="en-US" altLang="zh-CN" baseline="0" dirty="0" smtClean="0"/>
              <a:t>We also found a field-induced weakly first-order QPT between PS and the AFM phase.</a:t>
            </a:r>
          </a:p>
          <a:p>
            <a:r>
              <a:rPr lang="en-US" altLang="zh-CN" baseline="0" dirty="0" smtClean="0"/>
              <a:t>A duality of TP and TN is also suggested by a power-law scaling behavior.</a:t>
            </a:r>
          </a:p>
          <a:p>
            <a:r>
              <a:rPr lang="en-US" altLang="zh-CN" baseline="0" dirty="0" smtClean="0"/>
              <a:t>From this, we conclude that a </a:t>
            </a:r>
            <a:r>
              <a:rPr lang="en-US" altLang="zh-CN" baseline="0" dirty="0" err="1" smtClean="0"/>
              <a:t>primicate</a:t>
            </a:r>
            <a:r>
              <a:rPr lang="en-US" altLang="zh-CN" baseline="0" dirty="0" smtClean="0"/>
              <a:t> DQCP with emergent symmetry is established.</a:t>
            </a:r>
          </a:p>
          <a:p>
            <a:endParaRPr lang="en-US" altLang="zh-CN" baseline="0" dirty="0" smtClean="0"/>
          </a:p>
          <a:p>
            <a:r>
              <a:rPr lang="en-US" altLang="zh-CN" baseline="0" dirty="0" smtClean="0"/>
              <a:t>With this initiative work, studies are proposed. The first is to look for direct evidence of fractional excitations at the </a:t>
            </a:r>
            <a:r>
              <a:rPr lang="en-US" altLang="zh-CN" baseline="0" dirty="0" err="1" smtClean="0"/>
              <a:t>proximated</a:t>
            </a:r>
            <a:r>
              <a:rPr lang="en-US" altLang="zh-CN" baseline="0" dirty="0" smtClean="0"/>
              <a:t> DCP; the second is to study the phase as even higher pressures? Would there be a DQCP and QSL? Thank you for your attention.</a:t>
            </a:r>
            <a:endParaRPr lang="zh-CN" altLang="en-US" dirty="0"/>
          </a:p>
        </p:txBody>
      </p:sp>
      <p:sp>
        <p:nvSpPr>
          <p:cNvPr id="4" name="灯片编号占位符 3"/>
          <p:cNvSpPr>
            <a:spLocks noGrp="1"/>
          </p:cNvSpPr>
          <p:nvPr>
            <p:ph type="sldNum" sz="quarter" idx="10"/>
          </p:nvPr>
        </p:nvSpPr>
        <p:spPr/>
        <p:txBody>
          <a:bodyPr/>
          <a:lstStyle/>
          <a:p>
            <a:fld id="{EFF006E8-C932-4745-9E55-3E32978C4805}" type="slidenum">
              <a:rPr lang="zh-CN" altLang="en-US" smtClean="0"/>
              <a:t>79</a:t>
            </a:fld>
            <a:endParaRPr lang="zh-CN" altLang="en-US"/>
          </a:p>
        </p:txBody>
      </p:sp>
    </p:spTree>
    <p:extLst>
      <p:ext uri="{BB962C8B-B14F-4D97-AF65-F5344CB8AC3E}">
        <p14:creationId xmlns:p14="http://schemas.microsoft.com/office/powerpoint/2010/main" val="2221069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F006E8-C932-4745-9E55-3E32978C4805}" type="slidenum">
              <a:rPr lang="zh-CN" altLang="en-US" smtClean="0"/>
              <a:t>13</a:t>
            </a:fld>
            <a:endParaRPr lang="zh-CN" altLang="en-US"/>
          </a:p>
        </p:txBody>
      </p:sp>
    </p:spTree>
    <p:extLst>
      <p:ext uri="{BB962C8B-B14F-4D97-AF65-F5344CB8AC3E}">
        <p14:creationId xmlns:p14="http://schemas.microsoft.com/office/powerpoint/2010/main" val="894748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086855-F60B-4341-A04B-24AE1C8CFFED}" type="slidenum">
              <a:rPr lang="zh-CN" altLang="en-US" smtClean="0"/>
              <a:t>25</a:t>
            </a:fld>
            <a:endParaRPr lang="zh-CN" altLang="en-US"/>
          </a:p>
        </p:txBody>
      </p:sp>
    </p:spTree>
    <p:extLst>
      <p:ext uri="{BB962C8B-B14F-4D97-AF65-F5344CB8AC3E}">
        <p14:creationId xmlns:p14="http://schemas.microsoft.com/office/powerpoint/2010/main" val="1885258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71D9F304-9A64-4D9C-999F-5C4315E1ED82}" type="slidenum">
              <a:rPr lang="zh-CN" altLang="en-US" smtClean="0"/>
              <a:t>50</a:t>
            </a:fld>
            <a:endParaRPr lang="zh-CN" altLang="en-US"/>
          </a:p>
        </p:txBody>
      </p:sp>
    </p:spTree>
    <p:extLst>
      <p:ext uri="{BB962C8B-B14F-4D97-AF65-F5344CB8AC3E}">
        <p14:creationId xmlns:p14="http://schemas.microsoft.com/office/powerpoint/2010/main" val="1836430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对比 </a:t>
            </a:r>
            <a:r>
              <a:rPr lang="en-US" altLang="zh-CN" sz="1200" b="0" i="0" kern="1200" dirty="0" smtClean="0">
                <a:solidFill>
                  <a:schemeClr val="tx1"/>
                </a:solidFill>
                <a:effectLst/>
                <a:latin typeface="+mn-lt"/>
                <a:ea typeface="+mn-ea"/>
                <a:cs typeface="+mn-cs"/>
              </a:rPr>
              <a:t>π0 </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ππ</a:t>
            </a:r>
            <a:r>
              <a:rPr lang="zh-CN" altLang="en-US" sz="1200" b="0" i="0" kern="1200" dirty="0" smtClean="0">
                <a:solidFill>
                  <a:schemeClr val="tx1"/>
                </a:solidFill>
                <a:effectLst/>
                <a:latin typeface="+mn-lt"/>
                <a:ea typeface="+mn-ea"/>
                <a:cs typeface="+mn-cs"/>
              </a:rPr>
              <a:t>位置都无能隙的连续谱；并且整个能谱的下边界，谱权重明暗分布有强烈的变化，这说明</a:t>
            </a:r>
            <a:r>
              <a:rPr lang="en-US" altLang="zh-CN" sz="1200" b="0" i="0" kern="1200" dirty="0" err="1" smtClean="0">
                <a:solidFill>
                  <a:schemeClr val="tx1"/>
                </a:solidFill>
                <a:effectLst/>
                <a:latin typeface="+mn-lt"/>
                <a:ea typeface="+mn-ea"/>
                <a:cs typeface="+mn-cs"/>
              </a:rPr>
              <a:t>spinon</a:t>
            </a:r>
            <a:r>
              <a:rPr lang="zh-CN" altLang="en-US" sz="1200" b="0" i="0" kern="1200" dirty="0" smtClean="0">
                <a:solidFill>
                  <a:schemeClr val="tx1"/>
                </a:solidFill>
                <a:effectLst/>
                <a:latin typeface="+mn-lt"/>
                <a:ea typeface="+mn-ea"/>
                <a:cs typeface="+mn-cs"/>
              </a:rPr>
              <a:t>不是不理的自由粒子，而是与分数化过程中的演生出来的规范场强烈耦合正。能谱中权重明暗的变化其实是物质场和演生规范场强烈耦合的结果。说明</a:t>
            </a:r>
            <a:r>
              <a:rPr lang="en-US" altLang="zh-CN" sz="1200" b="0" i="0" kern="1200" dirty="0" smtClean="0">
                <a:solidFill>
                  <a:schemeClr val="tx1"/>
                </a:solidFill>
                <a:effectLst/>
                <a:latin typeface="+mn-lt"/>
                <a:ea typeface="+mn-ea"/>
                <a:cs typeface="+mn-cs"/>
              </a:rPr>
              <a:t>DQCP</a:t>
            </a:r>
            <a:r>
              <a:rPr lang="zh-CN" altLang="en-US" sz="1200" b="0" i="0" kern="1200" dirty="0" smtClean="0">
                <a:solidFill>
                  <a:schemeClr val="tx1"/>
                </a:solidFill>
                <a:effectLst/>
                <a:latin typeface="+mn-lt"/>
                <a:ea typeface="+mn-ea"/>
                <a:cs typeface="+mn-cs"/>
              </a:rPr>
              <a:t>和高能物理学中夸克禁闭到去禁闭相变的共通性，是在凝聚态物理系统中重现了高能物理学现象。</a:t>
            </a:r>
            <a:endParaRPr lang="zh-CN" altLang="en-US" dirty="0" smtClean="0"/>
          </a:p>
        </p:txBody>
      </p:sp>
      <p:sp>
        <p:nvSpPr>
          <p:cNvPr id="4" name="灯片编号占位符 3"/>
          <p:cNvSpPr>
            <a:spLocks noGrp="1"/>
          </p:cNvSpPr>
          <p:nvPr>
            <p:ph type="sldNum" sz="quarter" idx="10"/>
          </p:nvPr>
        </p:nvSpPr>
        <p:spPr/>
        <p:txBody>
          <a:bodyPr/>
          <a:lstStyle/>
          <a:p>
            <a:fld id="{71D9F304-9A64-4D9C-999F-5C4315E1ED82}" type="slidenum">
              <a:rPr lang="zh-CN" altLang="en-US" smtClean="0"/>
              <a:t>55</a:t>
            </a:fld>
            <a:endParaRPr lang="zh-CN" altLang="en-US"/>
          </a:p>
        </p:txBody>
      </p:sp>
    </p:spTree>
    <p:extLst>
      <p:ext uri="{BB962C8B-B14F-4D97-AF65-F5344CB8AC3E}">
        <p14:creationId xmlns:p14="http://schemas.microsoft.com/office/powerpoint/2010/main" val="1847660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AFM</a:t>
            </a:r>
            <a:r>
              <a:rPr lang="zh-CN" altLang="en-US" dirty="0" smtClean="0"/>
              <a:t>相互作用，导致基态为二聚体态。</a:t>
            </a:r>
            <a:endParaRPr lang="zh-CN" altLang="en-US" dirty="0"/>
          </a:p>
        </p:txBody>
      </p:sp>
      <p:sp>
        <p:nvSpPr>
          <p:cNvPr id="4" name="灯片编号占位符 3"/>
          <p:cNvSpPr>
            <a:spLocks noGrp="1"/>
          </p:cNvSpPr>
          <p:nvPr>
            <p:ph type="sldNum" sz="quarter" idx="10"/>
          </p:nvPr>
        </p:nvSpPr>
        <p:spPr/>
        <p:txBody>
          <a:bodyPr/>
          <a:lstStyle/>
          <a:p>
            <a:fld id="{71D9F304-9A64-4D9C-999F-5C4315E1ED82}" type="slidenum">
              <a:rPr lang="zh-CN" altLang="en-US" smtClean="0"/>
              <a:t>59</a:t>
            </a:fld>
            <a:endParaRPr lang="zh-CN" altLang="en-US"/>
          </a:p>
        </p:txBody>
      </p:sp>
    </p:spTree>
    <p:extLst>
      <p:ext uri="{BB962C8B-B14F-4D97-AF65-F5344CB8AC3E}">
        <p14:creationId xmlns:p14="http://schemas.microsoft.com/office/powerpoint/2010/main" val="2727111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Before</a:t>
            </a:r>
            <a:r>
              <a:rPr lang="en-US" altLang="zh-CN" baseline="0" dirty="0" smtClean="0"/>
              <a:t> going to the details , </a:t>
            </a:r>
            <a:r>
              <a:rPr lang="en-US" altLang="zh-CN" dirty="0" smtClean="0"/>
              <a:t>I</a:t>
            </a:r>
            <a:r>
              <a:rPr lang="en-US" altLang="zh-CN" baseline="0" dirty="0" smtClean="0"/>
              <a:t> would like to fist present our experimental results.  Under a constant pressure at 2.1 </a:t>
            </a:r>
            <a:r>
              <a:rPr lang="en-US" altLang="zh-CN" baseline="0" dirty="0" err="1" smtClean="0"/>
              <a:t>GPa</a:t>
            </a:r>
            <a:r>
              <a:rPr lang="en-US" altLang="zh-CN" baseline="0" dirty="0" smtClean="0"/>
              <a:t>,</a:t>
            </a:r>
          </a:p>
          <a:p>
            <a:r>
              <a:rPr lang="en-US" altLang="zh-CN" baseline="0" dirty="0" smtClean="0"/>
              <a:t>We found a </a:t>
            </a:r>
            <a:r>
              <a:rPr lang="en-US" altLang="zh-CN" baseline="0" dirty="0" err="1" smtClean="0"/>
              <a:t>plaquette</a:t>
            </a:r>
            <a:r>
              <a:rPr lang="en-US" altLang="zh-CN" baseline="0" dirty="0" smtClean="0"/>
              <a:t> liquid phase at high temperature.</a:t>
            </a:r>
          </a:p>
          <a:p>
            <a:r>
              <a:rPr lang="en-US" altLang="zh-CN" baseline="0" dirty="0" smtClean="0"/>
              <a:t>At low temperatures, a full-</a:t>
            </a:r>
            <a:r>
              <a:rPr lang="en-US" altLang="zh-CN" baseline="0" dirty="0" err="1" smtClean="0"/>
              <a:t>plaquette</a:t>
            </a:r>
            <a:r>
              <a:rPr lang="en-US" altLang="zh-CN" baseline="0" dirty="0" smtClean="0"/>
              <a:t> ground state is </a:t>
            </a:r>
            <a:r>
              <a:rPr lang="en-US" altLang="zh-CN" baseline="0" dirty="0" err="1" smtClean="0"/>
              <a:t>identidfied</a:t>
            </a:r>
            <a:r>
              <a:rPr lang="en-US" altLang="zh-CN" baseline="0" dirty="0" smtClean="0"/>
              <a:t> in contrast to the pure  SS  model.</a:t>
            </a:r>
          </a:p>
          <a:p>
            <a:r>
              <a:rPr lang="en-US" altLang="zh-CN" baseline="0" dirty="0" smtClean="0"/>
              <a:t>We also found the magnetic field suppresses the PS phase and induces a AFM phase with a nearly continuous phase transition which supports</a:t>
            </a:r>
          </a:p>
          <a:p>
            <a:r>
              <a:rPr lang="en-US" altLang="zh-CN" baseline="0" dirty="0" smtClean="0"/>
              <a:t>A </a:t>
            </a:r>
            <a:r>
              <a:rPr lang="en-US" altLang="zh-CN" baseline="0" dirty="0" err="1" smtClean="0"/>
              <a:t>deconfined</a:t>
            </a:r>
            <a:r>
              <a:rPr lang="en-US" altLang="zh-CN" baseline="0" dirty="0" smtClean="0"/>
              <a:t> quantum criticality with emergent O(3) symmetry. Now let me try to convince you.</a:t>
            </a:r>
          </a:p>
        </p:txBody>
      </p:sp>
      <p:sp>
        <p:nvSpPr>
          <p:cNvPr id="4" name="灯片编号占位符 3"/>
          <p:cNvSpPr>
            <a:spLocks noGrp="1"/>
          </p:cNvSpPr>
          <p:nvPr>
            <p:ph type="sldNum" sz="quarter" idx="10"/>
          </p:nvPr>
        </p:nvSpPr>
        <p:spPr/>
        <p:txBody>
          <a:bodyPr/>
          <a:lstStyle/>
          <a:p>
            <a:fld id="{EFF006E8-C932-4745-9E55-3E32978C4805}" type="slidenum">
              <a:rPr lang="zh-CN" altLang="en-US" smtClean="0"/>
              <a:t>60</a:t>
            </a:fld>
            <a:endParaRPr lang="zh-CN" altLang="en-US"/>
          </a:p>
        </p:txBody>
      </p:sp>
    </p:spTree>
    <p:extLst>
      <p:ext uri="{BB962C8B-B14F-4D97-AF65-F5344CB8AC3E}">
        <p14:creationId xmlns:p14="http://schemas.microsoft.com/office/powerpoint/2010/main" val="1200693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11B is a nice nuclei, as it has spin- three </a:t>
            </a:r>
            <a:r>
              <a:rPr lang="en-US" altLang="zh-CN" baseline="0" dirty="0" err="1" smtClean="0"/>
              <a:t>halfs</a:t>
            </a:r>
            <a:r>
              <a:rPr lang="en-US" altLang="zh-CN" baseline="0" dirty="0" smtClean="0"/>
              <a:t>. As shown by the </a:t>
            </a:r>
            <a:r>
              <a:rPr lang="en-US" altLang="zh-CN" baseline="0" dirty="0" err="1" smtClean="0"/>
              <a:t>specretra</a:t>
            </a:r>
            <a:r>
              <a:rPr lang="en-US" altLang="zh-CN" baseline="0" dirty="0" smtClean="0"/>
              <a:t> measured in a paramagnetic phase, the 11B spectra contains both a center line and two groups of satellites.  Each satellite group has four lines, because each unit cell contains four inequivalent B sites. </a:t>
            </a:r>
            <a:br>
              <a:rPr lang="en-US" altLang="zh-CN" baseline="0" dirty="0" smtClean="0"/>
            </a:br>
            <a:r>
              <a:rPr lang="en-US" altLang="zh-CN" baseline="0" dirty="0" smtClean="0"/>
              <a:t>Note that the resonance frequency of the center peak detects the uniform susceptibility, and the satellite detects local lattice structure through the coupling between the nuclear quadruple moment and the local electric field gradient. By this, both lattice structure and magnetism can be measured.</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With</a:t>
            </a:r>
            <a:r>
              <a:rPr lang="en-US" altLang="zh-CN" baseline="0" dirty="0" smtClean="0"/>
              <a:t> this, we would think NMR is a very good probe to reach a combination of high-pressure, high-field and ultra low temperature spectroscopic study.</a:t>
            </a:r>
          </a:p>
        </p:txBody>
      </p:sp>
      <p:sp>
        <p:nvSpPr>
          <p:cNvPr id="4" name="灯片编号占位符 3"/>
          <p:cNvSpPr>
            <a:spLocks noGrp="1"/>
          </p:cNvSpPr>
          <p:nvPr>
            <p:ph type="sldNum" sz="quarter" idx="10"/>
          </p:nvPr>
        </p:nvSpPr>
        <p:spPr/>
        <p:txBody>
          <a:bodyPr/>
          <a:lstStyle/>
          <a:p>
            <a:fld id="{EFF006E8-C932-4745-9E55-3E32978C4805}" type="slidenum">
              <a:rPr lang="zh-CN" altLang="en-US" smtClean="0"/>
              <a:t>62</a:t>
            </a:fld>
            <a:endParaRPr lang="zh-CN" altLang="en-US"/>
          </a:p>
        </p:txBody>
      </p:sp>
    </p:spTree>
    <p:extLst>
      <p:ext uri="{BB962C8B-B14F-4D97-AF65-F5344CB8AC3E}">
        <p14:creationId xmlns:p14="http://schemas.microsoft.com/office/powerpoint/2010/main" val="1198430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a:t>
            </a:r>
            <a:r>
              <a:rPr lang="en-US" altLang="zh-CN" baseline="0" dirty="0" smtClean="0"/>
              <a:t> probe sensitively the local lattice structure, we measured the NMR satellites at a very low field of 0.2 T, so that the magnetic </a:t>
            </a:r>
          </a:p>
          <a:p>
            <a:r>
              <a:rPr lang="en-US" altLang="zh-CN" baseline="0" dirty="0" smtClean="0"/>
              <a:t>Broadening of the spectra can be mostly ignored.</a:t>
            </a:r>
          </a:p>
          <a:p>
            <a:r>
              <a:rPr lang="en-US" altLang="zh-CN" baseline="0" dirty="0" smtClean="0"/>
              <a:t>We measured the satellite spectra upon cooling, with the lowest temperature of 0.1 K. By this, we found that the linewidth of </a:t>
            </a:r>
          </a:p>
          <a:p>
            <a:r>
              <a:rPr lang="en-US" altLang="zh-CN" baseline="0" dirty="0" smtClean="0"/>
              <a:t>Each satellite first increase upon cooling, which indicates lattice fluctuations. Below about 2 K, the linewidth suddenly increases and reaches a large constant value below 1 K. This clearly indicates a phase transition at about 2 K. The increase of the NMR linewidth should indicated the development of the inequivalent B sites which are affected by local EFG. In particular, we think that this is constant with an FP phase.</a:t>
            </a:r>
            <a:endParaRPr lang="zh-CN" altLang="en-US" dirty="0"/>
          </a:p>
        </p:txBody>
      </p:sp>
      <p:sp>
        <p:nvSpPr>
          <p:cNvPr id="4" name="灯片编号占位符 3"/>
          <p:cNvSpPr>
            <a:spLocks noGrp="1"/>
          </p:cNvSpPr>
          <p:nvPr>
            <p:ph type="sldNum" sz="quarter" idx="10"/>
          </p:nvPr>
        </p:nvSpPr>
        <p:spPr/>
        <p:txBody>
          <a:bodyPr/>
          <a:lstStyle/>
          <a:p>
            <a:fld id="{EFF006E8-C932-4745-9E55-3E32978C4805}" type="slidenum">
              <a:rPr lang="zh-CN" altLang="en-US" smtClean="0"/>
              <a:t>63</a:t>
            </a:fld>
            <a:endParaRPr lang="zh-CN" altLang="en-US"/>
          </a:p>
        </p:txBody>
      </p:sp>
    </p:spTree>
    <p:extLst>
      <p:ext uri="{BB962C8B-B14F-4D97-AF65-F5344CB8AC3E}">
        <p14:creationId xmlns:p14="http://schemas.microsoft.com/office/powerpoint/2010/main" val="3829764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41B46BD-9BAE-496A-9702-EA0C4C9EB1B9}" type="datetimeFigureOut">
              <a:rPr lang="zh-CN" altLang="en-US" smtClean="0"/>
              <a:t>2023/5/23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3948605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1B46BD-9BAE-496A-9702-EA0C4C9EB1B9}" type="datetimeFigureOut">
              <a:rPr lang="zh-CN" altLang="en-US" smtClean="0"/>
              <a:t>2023/5/23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381194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1B46BD-9BAE-496A-9702-EA0C4C9EB1B9}" type="datetimeFigureOut">
              <a:rPr lang="zh-CN" altLang="en-US" smtClean="0"/>
              <a:t>2023/5/23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74108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1B46BD-9BAE-496A-9702-EA0C4C9EB1B9}" type="datetimeFigureOut">
              <a:rPr lang="zh-CN" altLang="en-US" smtClean="0"/>
              <a:t>2023/5/23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2193760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41B46BD-9BAE-496A-9702-EA0C4C9EB1B9}" type="datetimeFigureOut">
              <a:rPr lang="zh-CN" altLang="en-US" smtClean="0"/>
              <a:t>2023/5/23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3965211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41B46BD-9BAE-496A-9702-EA0C4C9EB1B9}" type="datetimeFigureOut">
              <a:rPr lang="zh-CN" altLang="en-US" smtClean="0"/>
              <a:t>2023/5/23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207314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41B46BD-9BAE-496A-9702-EA0C4C9EB1B9}" type="datetimeFigureOut">
              <a:rPr lang="zh-CN" altLang="en-US" smtClean="0"/>
              <a:t>2023/5/23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1052754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41B46BD-9BAE-496A-9702-EA0C4C9EB1B9}" type="datetimeFigureOut">
              <a:rPr lang="zh-CN" altLang="en-US" smtClean="0"/>
              <a:t>2023/5/23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3000926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1B46BD-9BAE-496A-9702-EA0C4C9EB1B9}" type="datetimeFigureOut">
              <a:rPr lang="zh-CN" altLang="en-US" smtClean="0"/>
              <a:t>2023/5/23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1262320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41B46BD-9BAE-496A-9702-EA0C4C9EB1B9}" type="datetimeFigureOut">
              <a:rPr lang="zh-CN" altLang="en-US" smtClean="0"/>
              <a:t>2023/5/23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4003817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41B46BD-9BAE-496A-9702-EA0C4C9EB1B9}" type="datetimeFigureOut">
              <a:rPr lang="zh-CN" altLang="en-US" smtClean="0"/>
              <a:t>2023/5/23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735243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41B46BD-9BAE-496A-9702-EA0C4C9EB1B9}" type="datetimeFigureOut">
              <a:rPr lang="zh-CN" altLang="en-US" smtClean="0"/>
              <a:t>2023/5/23</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644D694-0673-497E-8842-7BDF5D413622}" type="slidenum">
              <a:rPr lang="zh-CN" altLang="en-US" smtClean="0"/>
              <a:t>‹#›</a:t>
            </a:fld>
            <a:endParaRPr lang="zh-CN" altLang="en-US"/>
          </a:p>
        </p:txBody>
      </p:sp>
    </p:spTree>
    <p:extLst>
      <p:ext uri="{BB962C8B-B14F-4D97-AF65-F5344CB8AC3E}">
        <p14:creationId xmlns:p14="http://schemas.microsoft.com/office/powerpoint/2010/main" val="181386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7.png"/><Relationship Id="rId7" Type="http://schemas.openxmlformats.org/officeDocument/2006/relationships/image" Target="../media/image26.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5.wmf"/><Relationship Id="rId10" Type="http://schemas.openxmlformats.org/officeDocument/2006/relationships/image" Target="../media/image30.png"/><Relationship Id="rId4" Type="http://schemas.openxmlformats.org/officeDocument/2006/relationships/oleObject" Target="../embeddings/oleObject7.bin"/><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9.wmf"/><Relationship Id="rId5" Type="http://schemas.openxmlformats.org/officeDocument/2006/relationships/oleObject" Target="../embeddings/oleObject9.bin"/><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3.wmf"/><Relationship Id="rId5" Type="http://schemas.openxmlformats.org/officeDocument/2006/relationships/oleObject" Target="../embeddings/oleObject10.bin"/><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8.png"/><Relationship Id="rId5" Type="http://schemas.openxmlformats.org/officeDocument/2006/relationships/image" Target="../media/image56.wmf"/><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64.emf"/><Relationship Id="rId7" Type="http://schemas.openxmlformats.org/officeDocument/2006/relationships/image" Target="../media/image390.png"/><Relationship Id="rId2" Type="http://schemas.openxmlformats.org/officeDocument/2006/relationships/image" Target="../media/image63.emf"/><Relationship Id="rId1" Type="http://schemas.openxmlformats.org/officeDocument/2006/relationships/slideLayout" Target="../slideLayouts/slideLayout7.xml"/><Relationship Id="rId6" Type="http://schemas.openxmlformats.org/officeDocument/2006/relationships/image" Target="../media/image380.png"/><Relationship Id="rId11" Type="http://schemas.openxmlformats.org/officeDocument/2006/relationships/image" Target="../media/image67.emf"/><Relationship Id="rId5" Type="http://schemas.openxmlformats.org/officeDocument/2006/relationships/image" Target="../media/image66.emf"/><Relationship Id="rId10" Type="http://schemas.openxmlformats.org/officeDocument/2006/relationships/image" Target="../media/image420.png"/><Relationship Id="rId4" Type="http://schemas.openxmlformats.org/officeDocument/2006/relationships/image" Target="../media/image65.emf"/><Relationship Id="rId9" Type="http://schemas.openxmlformats.org/officeDocument/2006/relationships/image" Target="../media/image410.png"/></Relationships>
</file>

<file path=ppt/slides/_rels/slide2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emf"/></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3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emf"/><Relationship Id="rId4" Type="http://schemas.openxmlformats.org/officeDocument/2006/relationships/image" Target="../media/image87.emf"/></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emf"/><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07.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04.wmf"/><Relationship Id="rId5" Type="http://schemas.openxmlformats.org/officeDocument/2006/relationships/oleObject" Target="../embeddings/oleObject12.bin"/><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113.wmf"/></Relationships>
</file>

<file path=ppt/slides/_rels/slide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116.png"/><Relationship Id="rId4" Type="http://schemas.openxmlformats.org/officeDocument/2006/relationships/image" Target="../media/image115.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15.wmf"/><Relationship Id="rId5" Type="http://schemas.openxmlformats.org/officeDocument/2006/relationships/oleObject" Target="../embeddings/oleObject16.bin"/><Relationship Id="rId4" Type="http://schemas.openxmlformats.org/officeDocument/2006/relationships/image" Target="../media/image117.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18.bin"/><Relationship Id="rId5" Type="http://schemas.openxmlformats.org/officeDocument/2006/relationships/image" Target="../media/image730.png"/><Relationship Id="rId4" Type="http://schemas.openxmlformats.org/officeDocument/2006/relationships/image" Target="../media/image118.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00.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5.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81.png"/><Relationship Id="rId3" Type="http://schemas.openxmlformats.org/officeDocument/2006/relationships/image" Target="../media/image126.png"/><Relationship Id="rId7" Type="http://schemas.openxmlformats.org/officeDocument/2006/relationships/oleObject" Target="../embeddings/oleObject19.bin"/><Relationship Id="rId12" Type="http://schemas.openxmlformats.org/officeDocument/2006/relationships/image" Target="../media/image75.png"/><Relationship Id="rId17" Type="http://schemas.openxmlformats.org/officeDocument/2006/relationships/image" Target="../media/image125.wmf"/><Relationship Id="rId2" Type="http://schemas.openxmlformats.org/officeDocument/2006/relationships/slideLayout" Target="../slideLayouts/slideLayout7.xml"/><Relationship Id="rId16" Type="http://schemas.openxmlformats.org/officeDocument/2006/relationships/oleObject" Target="../embeddings/oleObject20.bin"/><Relationship Id="rId1" Type="http://schemas.openxmlformats.org/officeDocument/2006/relationships/vmlDrawing" Target="../drawings/vmlDrawing13.vml"/><Relationship Id="rId6" Type="http://schemas.openxmlformats.org/officeDocument/2006/relationships/image" Target="../media/image7.png"/><Relationship Id="rId11" Type="http://schemas.openxmlformats.org/officeDocument/2006/relationships/image" Target="../media/image610.png"/><Relationship Id="rId5" Type="http://schemas.openxmlformats.org/officeDocument/2006/relationships/image" Target="../media/image1200.png"/><Relationship Id="rId15" Type="http://schemas.openxmlformats.org/officeDocument/2006/relationships/image" Target="../media/image125.wmf"/><Relationship Id="rId10" Type="http://schemas.openxmlformats.org/officeDocument/2006/relationships/image" Target="../media/image124.wmf"/><Relationship Id="rId4" Type="http://schemas.openxmlformats.org/officeDocument/2006/relationships/image" Target="../media/image110.png"/><Relationship Id="rId9" Type="http://schemas.openxmlformats.org/officeDocument/2006/relationships/oleObject" Target="../embeddings/oleObject19.bin"/><Relationship Id="rId14" Type="http://schemas.openxmlformats.org/officeDocument/2006/relationships/oleObject" Target="../embeddings/oleObject20.bin"/></Relationships>
</file>

<file path=ppt/slides/_rels/slide5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129.png"/><Relationship Id="rId4" Type="http://schemas.openxmlformats.org/officeDocument/2006/relationships/image" Target="../media/image128.png"/></Relationships>
</file>

<file path=ppt/slides/_rels/slide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4.png"/><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138.png"/><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wmf"/></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48.png"/></Relationships>
</file>

<file path=ppt/slides/_rels/slide6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50.png"/></Relationships>
</file>

<file path=ppt/slides/_rels/slide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2.bin"/><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13.wmf"/></Relationships>
</file>

<file path=ppt/slides/_rels/slide7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50.png"/><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2.wmf"/><Relationship Id="rId11" Type="http://schemas.openxmlformats.org/officeDocument/2006/relationships/image" Target="../media/image49.png"/><Relationship Id="rId5" Type="http://schemas.openxmlformats.org/officeDocument/2006/relationships/oleObject" Target="../embeddings/oleObject4.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89709" y="6123445"/>
            <a:ext cx="8005155" cy="523220"/>
          </a:xfrm>
          <a:prstGeom prst="rect">
            <a:avLst/>
          </a:prstGeom>
        </p:spPr>
        <p:txBody>
          <a:bodyPr wrap="square">
            <a:spAutoFit/>
          </a:bodyPr>
          <a:lstStyle/>
          <a:p>
            <a:pPr algn="ctr"/>
            <a:r>
              <a:rPr lang="en-US" altLang="zh-CN" sz="2800" dirty="0" smtClean="0">
                <a:solidFill>
                  <a:srgbClr val="006600"/>
                </a:solidFill>
                <a:latin typeface="Times New Roman" panose="02020603050405020304" pitchFamily="18" charset="0"/>
                <a:cs typeface="Times New Roman" panose="02020603050405020304" pitchFamily="18" charset="0"/>
              </a:rPr>
              <a:t>2023.5.23 @ IOP, CAS</a:t>
            </a:r>
            <a:endParaRPr lang="zh-CN" altLang="en-US" sz="2800" b="1" baseline="-25000" dirty="0">
              <a:solidFill>
                <a:srgbClr val="006600"/>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2301188" y="2832029"/>
            <a:ext cx="4288353" cy="1077218"/>
          </a:xfrm>
          <a:prstGeom prst="rect">
            <a:avLst/>
          </a:prstGeom>
          <a:noFill/>
        </p:spPr>
        <p:txBody>
          <a:bodyPr wrap="none" rtlCol="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zh-CN" altLang="en-US" sz="3200" b="1" dirty="0" smtClean="0">
                <a:solidFill>
                  <a:srgbClr val="000099"/>
                </a:solidFill>
                <a:latin typeface="Times New Roman" panose="02020603050405020304" pitchFamily="18" charset="0"/>
                <a:cs typeface="Times New Roman" panose="02020603050405020304" pitchFamily="18" charset="0"/>
              </a:rPr>
              <a:t>于伟强</a:t>
            </a:r>
            <a:endParaRPr lang="en-US" altLang="zh-CN" sz="3200" b="1" dirty="0">
              <a:solidFill>
                <a:srgbClr val="000099"/>
              </a:solidFill>
              <a:latin typeface="Times New Roman" panose="02020603050405020304" pitchFamily="18" charset="0"/>
              <a:cs typeface="Times New Roman" panose="02020603050405020304" pitchFamily="18" charset="0"/>
            </a:endParaRP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zh-CN" altLang="en-US" sz="3200" b="1" dirty="0" smtClean="0">
                <a:solidFill>
                  <a:srgbClr val="000099"/>
                </a:solidFill>
                <a:latin typeface="Times New Roman" panose="02020603050405020304" pitchFamily="18" charset="0"/>
                <a:cs typeface="Times New Roman" panose="02020603050405020304" pitchFamily="18" charset="0"/>
              </a:rPr>
              <a:t>中国人民大学物理学系</a:t>
            </a:r>
            <a:endParaRPr lang="en-US" altLang="zh-CN" sz="3200" b="1" dirty="0">
              <a:solidFill>
                <a:srgbClr val="000099"/>
              </a:solidFill>
              <a:latin typeface="幼圆" panose="02010509060101010101" pitchFamily="49" charset="-122"/>
              <a:cs typeface="Times New Roman" pitchFamily="18" charset="0"/>
            </a:endParaRPr>
          </a:p>
        </p:txBody>
      </p:sp>
      <p:sp>
        <p:nvSpPr>
          <p:cNvPr id="11" name="文本框 10"/>
          <p:cNvSpPr txBox="1"/>
          <p:nvPr/>
        </p:nvSpPr>
        <p:spPr>
          <a:xfrm>
            <a:off x="1322936" y="371610"/>
            <a:ext cx="6657282" cy="1323439"/>
          </a:xfrm>
          <a:prstGeom prst="rect">
            <a:avLst/>
          </a:prstGeom>
          <a:noFill/>
        </p:spPr>
        <p:txBody>
          <a:bodyPr wrap="square" rtlCol="0">
            <a:spAutoFit/>
          </a:bodyPr>
          <a:lstStyle/>
          <a:p>
            <a:pPr algn="ctr"/>
            <a:r>
              <a:rPr lang="zh-CN" altLang="en-US" sz="40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量子磁性材料中量子相变与临界现象的核磁共振研究</a:t>
            </a:r>
            <a:endParaRPr lang="zh-CN" altLang="en-US" sz="4000" b="1" baseline="-25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13404" r="13479"/>
          <a:stretch>
            <a:fillRect/>
          </a:stretch>
        </p:blipFill>
        <p:spPr>
          <a:xfrm>
            <a:off x="8136320" y="22578"/>
            <a:ext cx="1007680" cy="1010752"/>
          </a:xfrm>
          <a:prstGeom prst="rect">
            <a:avLst/>
          </a:prstGeom>
        </p:spPr>
      </p:pic>
    </p:spTree>
    <p:extLst>
      <p:ext uri="{BB962C8B-B14F-4D97-AF65-F5344CB8AC3E}">
        <p14:creationId xmlns:p14="http://schemas.microsoft.com/office/powerpoint/2010/main" val="1097861304"/>
      </p:ext>
    </p:extLst>
  </p:cSld>
  <p:clrMapOvr>
    <a:masterClrMapping/>
  </p:clrMapOvr>
  <mc:AlternateContent xmlns:mc="http://schemas.openxmlformats.org/markup-compatibility/2006" xmlns:p14="http://schemas.microsoft.com/office/powerpoint/2010/main">
    <mc:Choice Requires="p14">
      <p:transition spd="slow" p14:dur="2000" advTm="23586"/>
    </mc:Choice>
    <mc:Fallback xmlns="">
      <p:transition spd="slow" advTm="2358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11"/>
          <p:cNvPicPr>
            <a:picLocks noChangeAspect="1" noChangeArrowheads="1"/>
          </p:cNvPicPr>
          <p:nvPr/>
        </p:nvPicPr>
        <p:blipFill>
          <a:blip r:embed="rId3" cstate="print"/>
          <a:srcRect/>
          <a:stretch>
            <a:fillRect/>
          </a:stretch>
        </p:blipFill>
        <p:spPr bwMode="auto">
          <a:xfrm>
            <a:off x="255370" y="116632"/>
            <a:ext cx="2906688" cy="2908819"/>
          </a:xfrm>
          <a:prstGeom prst="rect">
            <a:avLst/>
          </a:prstGeom>
          <a:noFill/>
          <a:ln w="9525">
            <a:noFill/>
            <a:miter lim="800000"/>
            <a:headEnd/>
            <a:tailEnd/>
          </a:ln>
        </p:spPr>
      </p:pic>
      <p:graphicFrame>
        <p:nvGraphicFramePr>
          <p:cNvPr id="10" name="Object 6">
            <a:extLst>
              <a:ext uri="{FF2B5EF4-FFF2-40B4-BE49-F238E27FC236}">
                <a16:creationId xmlns:a16="http://schemas.microsoft.com/office/drawing/2014/main" id="{FF1C22DD-CBD4-4319-A1BB-89DC3EA4A887}"/>
              </a:ext>
            </a:extLst>
          </p:cNvPr>
          <p:cNvGraphicFramePr>
            <a:graphicFrameLocks noChangeAspect="1"/>
          </p:cNvGraphicFramePr>
          <p:nvPr>
            <p:extLst/>
          </p:nvPr>
        </p:nvGraphicFramePr>
        <p:xfrm>
          <a:off x="3226435" y="135590"/>
          <a:ext cx="2906687" cy="2789963"/>
        </p:xfrm>
        <a:graphic>
          <a:graphicData uri="http://schemas.openxmlformats.org/presentationml/2006/ole">
            <mc:AlternateContent xmlns:mc="http://schemas.openxmlformats.org/markup-compatibility/2006">
              <mc:Choice xmlns:v="urn:schemas-microsoft-com:vml" Requires="v">
                <p:oleObj spid="_x0000_s20516" name="Graph" r:id="rId4" imgW="4023360" imgH="2926080" progId="Origin50.Graph">
                  <p:embed/>
                </p:oleObj>
              </mc:Choice>
              <mc:Fallback>
                <p:oleObj name="Graph" r:id="rId4" imgW="4023360" imgH="2926080" progId="Origin50.Graph">
                  <p:embed/>
                  <p:pic>
                    <p:nvPicPr>
                      <p:cNvPr id="10" name="Object 6">
                        <a:extLst>
                          <a:ext uri="{FF2B5EF4-FFF2-40B4-BE49-F238E27FC236}">
                            <a16:creationId xmlns:a16="http://schemas.microsoft.com/office/drawing/2014/main" id="{FF1C22DD-CBD4-4319-A1BB-89DC3EA4A8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6435" y="135590"/>
                        <a:ext cx="2906687" cy="2789963"/>
                      </a:xfrm>
                      <a:prstGeom prst="rect">
                        <a:avLst/>
                      </a:prstGeom>
                      <a:solidFill>
                        <a:schemeClr val="bg1"/>
                      </a:solidFill>
                    </p:spPr>
                  </p:pic>
                </p:oleObj>
              </mc:Fallback>
            </mc:AlternateContent>
          </a:graphicData>
        </a:graphic>
      </p:graphicFrame>
      <p:sp>
        <p:nvSpPr>
          <p:cNvPr id="3" name="文本框 2">
            <a:extLst>
              <a:ext uri="{FF2B5EF4-FFF2-40B4-BE49-F238E27FC236}">
                <a16:creationId xmlns:a16="http://schemas.microsoft.com/office/drawing/2014/main" id="{6B09211A-2D26-497F-823F-06D282C81BD6}"/>
              </a:ext>
            </a:extLst>
          </p:cNvPr>
          <p:cNvSpPr txBox="1"/>
          <p:nvPr/>
        </p:nvSpPr>
        <p:spPr>
          <a:xfrm>
            <a:off x="3207247" y="4100429"/>
            <a:ext cx="2749471" cy="861774"/>
          </a:xfrm>
          <a:prstGeom prst="rect">
            <a:avLst/>
          </a:prstGeom>
          <a:noFill/>
        </p:spPr>
        <p:txBody>
          <a:bodyPr wrap="none" rtlCol="0">
            <a:spAutoFit/>
          </a:bodyPr>
          <a:lstStyle/>
          <a:p>
            <a:r>
              <a:rPr lang="zh-CN" altLang="en-US" sz="5000" dirty="0">
                <a:solidFill>
                  <a:srgbClr val="0000FF"/>
                </a:solidFill>
                <a:latin typeface="Times New Roman" panose="02020603050405020304" pitchFamily="18" charset="0"/>
                <a:cs typeface="Times New Roman" panose="02020603050405020304" pitchFamily="18" charset="0"/>
              </a:rPr>
              <a:t>铁基超导</a:t>
            </a:r>
          </a:p>
        </p:txBody>
      </p:sp>
      <p:graphicFrame>
        <p:nvGraphicFramePr>
          <p:cNvPr id="8" name="Object 6">
            <a:extLst>
              <a:ext uri="{FF2B5EF4-FFF2-40B4-BE49-F238E27FC236}">
                <a16:creationId xmlns:a16="http://schemas.microsoft.com/office/drawing/2014/main" id="{6747D284-3ECD-4ADD-A15C-E26412AA8C62}"/>
              </a:ext>
            </a:extLst>
          </p:cNvPr>
          <p:cNvGraphicFramePr>
            <a:graphicFrameLocks noChangeAspect="1"/>
          </p:cNvGraphicFramePr>
          <p:nvPr>
            <p:extLst/>
          </p:nvPr>
        </p:nvGraphicFramePr>
        <p:xfrm>
          <a:off x="191180" y="3645024"/>
          <a:ext cx="2852339" cy="2769412"/>
        </p:xfrm>
        <a:graphic>
          <a:graphicData uri="http://schemas.openxmlformats.org/presentationml/2006/ole">
            <mc:AlternateContent xmlns:mc="http://schemas.openxmlformats.org/markup-compatibility/2006">
              <mc:Choice xmlns:v="urn:schemas-microsoft-com:vml" Requires="v">
                <p:oleObj spid="_x0000_s20517" name="Graph" r:id="rId6" imgW="4174560" imgH="2916000" progId="Origin50.Graph">
                  <p:embed/>
                </p:oleObj>
              </mc:Choice>
              <mc:Fallback>
                <p:oleObj name="Graph" r:id="rId6" imgW="4174560" imgH="2916000" progId="Origin50.Graph">
                  <p:embed/>
                  <p:pic>
                    <p:nvPicPr>
                      <p:cNvPr id="8" name="Object 6">
                        <a:extLst>
                          <a:ext uri="{FF2B5EF4-FFF2-40B4-BE49-F238E27FC236}">
                            <a16:creationId xmlns:a16="http://schemas.microsoft.com/office/drawing/2014/main" id="{6747D284-3ECD-4ADD-A15C-E26412AA8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180" y="3645024"/>
                        <a:ext cx="2852339" cy="2769412"/>
                      </a:xfrm>
                      <a:prstGeom prst="rect">
                        <a:avLst/>
                      </a:prstGeom>
                      <a:solidFill>
                        <a:schemeClr val="bg1"/>
                      </a:solidFill>
                    </p:spPr>
                  </p:pic>
                </p:oleObj>
              </mc:Fallback>
            </mc:AlternateContent>
          </a:graphicData>
        </a:graphic>
      </p:graphicFrame>
      <p:pic>
        <p:nvPicPr>
          <p:cNvPr id="12" name="Picture 3">
            <a:extLst>
              <a:ext uri="{FF2B5EF4-FFF2-40B4-BE49-F238E27FC236}">
                <a16:creationId xmlns:a16="http://schemas.microsoft.com/office/drawing/2014/main" id="{685807DC-6A8F-4994-A2A4-25DAC593D7D5}"/>
              </a:ext>
            </a:extLst>
          </p:cNvPr>
          <p:cNvPicPr>
            <a:picLocks noChangeAspect="1" noChangeArrowheads="1"/>
          </p:cNvPicPr>
          <p:nvPr/>
        </p:nvPicPr>
        <p:blipFill>
          <a:blip r:embed="rId8" cstate="print"/>
          <a:srcRect/>
          <a:stretch>
            <a:fillRect/>
          </a:stretch>
        </p:blipFill>
        <p:spPr bwMode="auto">
          <a:xfrm>
            <a:off x="3203848" y="3670233"/>
            <a:ext cx="2664296" cy="2718881"/>
          </a:xfrm>
          <a:prstGeom prst="rect">
            <a:avLst/>
          </a:prstGeom>
          <a:noFill/>
          <a:ln w="9525">
            <a:noFill/>
            <a:miter lim="800000"/>
            <a:headEnd/>
            <a:tailEnd/>
          </a:ln>
        </p:spPr>
      </p:pic>
      <p:sp>
        <p:nvSpPr>
          <p:cNvPr id="13" name="矩形 12">
            <a:extLst>
              <a:ext uri="{FF2B5EF4-FFF2-40B4-BE49-F238E27FC236}">
                <a16:creationId xmlns:a16="http://schemas.microsoft.com/office/drawing/2014/main" id="{FA6F5063-8F34-4C1B-8F78-CDB1777611E8}"/>
              </a:ext>
            </a:extLst>
          </p:cNvPr>
          <p:cNvSpPr/>
          <p:nvPr/>
        </p:nvSpPr>
        <p:spPr>
          <a:xfrm>
            <a:off x="2949416" y="6414436"/>
            <a:ext cx="3451483" cy="400110"/>
          </a:xfrm>
          <a:prstGeom prst="rect">
            <a:avLst/>
          </a:prstGeom>
          <a:ln>
            <a:noFill/>
          </a:ln>
        </p:spPr>
        <p:txBody>
          <a:bodyPr wrap="square">
            <a:spAutoFit/>
          </a:bodyPr>
          <a:lstStyle/>
          <a:p>
            <a:r>
              <a:rPr lang="en-US" altLang="zh-CN" sz="2000" dirty="0" err="1">
                <a:solidFill>
                  <a:srgbClr val="FF0000"/>
                </a:solidFill>
                <a:latin typeface="Times New Roman" pitchFamily="18" charset="0"/>
                <a:cs typeface="Times New Roman" pitchFamily="18" charset="0"/>
              </a:rPr>
              <a:t>FeSe</a:t>
            </a:r>
            <a:r>
              <a:rPr lang="en-US" altLang="zh-CN" sz="2000" dirty="0">
                <a:solidFill>
                  <a:srgbClr val="FF0000"/>
                </a:solidFill>
                <a:latin typeface="Times New Roman" pitchFamily="18" charset="0"/>
                <a:cs typeface="Times New Roman" pitchFamily="18" charset="0"/>
              </a:rPr>
              <a:t> </a:t>
            </a:r>
            <a:r>
              <a:rPr lang="zh-CN" altLang="en-US" sz="2000" dirty="0">
                <a:solidFill>
                  <a:srgbClr val="FF0000"/>
                </a:solidFill>
                <a:latin typeface="Times New Roman" pitchFamily="18" charset="0"/>
                <a:cs typeface="Times New Roman" pitchFamily="18" charset="0"/>
              </a:rPr>
              <a:t>条纹磁结构</a:t>
            </a:r>
            <a:r>
              <a:rPr lang="en-US" altLang="zh-CN" sz="2000" u="sng" dirty="0">
                <a:solidFill>
                  <a:srgbClr val="FF0000"/>
                </a:solidFill>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PRL 2016</a:t>
            </a:r>
            <a:endParaRPr lang="zh-CN" altLang="en-US" sz="2000" dirty="0">
              <a:solidFill>
                <a:srgbClr val="FF0000"/>
              </a:solidFill>
              <a:latin typeface="Times New Roman" pitchFamily="18" charset="0"/>
              <a:cs typeface="Times New Roman" pitchFamily="18" charset="0"/>
            </a:endParaRPr>
          </a:p>
        </p:txBody>
      </p:sp>
      <p:sp>
        <p:nvSpPr>
          <p:cNvPr id="2" name="文本框 1">
            <a:extLst>
              <a:ext uri="{FF2B5EF4-FFF2-40B4-BE49-F238E27FC236}">
                <a16:creationId xmlns:a16="http://schemas.microsoft.com/office/drawing/2014/main" id="{58E2A400-5ADD-4C3F-BF01-A3AF93C83B3A}"/>
              </a:ext>
            </a:extLst>
          </p:cNvPr>
          <p:cNvSpPr txBox="1"/>
          <p:nvPr/>
        </p:nvSpPr>
        <p:spPr>
          <a:xfrm>
            <a:off x="180329" y="3135182"/>
            <a:ext cx="2826543" cy="400110"/>
          </a:xfrm>
          <a:prstGeom prst="rect">
            <a:avLst/>
          </a:prstGeom>
          <a:noFill/>
        </p:spPr>
        <p:txBody>
          <a:bodyPr wrap="none" rtlCol="0">
            <a:spAutoFit/>
          </a:bodyPr>
          <a:lstStyle/>
          <a:p>
            <a:r>
              <a:rPr lang="zh-CN" altLang="en-US" sz="2000" dirty="0">
                <a:solidFill>
                  <a:srgbClr val="FF0000"/>
                </a:solidFill>
                <a:latin typeface="Times New Roman" panose="02020603050405020304" pitchFamily="18" charset="0"/>
                <a:cs typeface="Times New Roman" panose="02020603050405020304" pitchFamily="18" charset="0"/>
              </a:rPr>
              <a:t>自旋单态配对</a:t>
            </a:r>
            <a:r>
              <a:rPr lang="en-US" altLang="zh-CN" sz="2000" dirty="0">
                <a:solidFill>
                  <a:srgbClr val="FF0000"/>
                </a:solidFill>
                <a:latin typeface="Times New Roman" panose="02020603050405020304" pitchFamily="18" charset="0"/>
                <a:cs typeface="Times New Roman" panose="02020603050405020304" pitchFamily="18" charset="0"/>
              </a:rPr>
              <a:t> PRL2011 </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41665DBC-2A40-471E-B079-319BFB1B250C}"/>
              </a:ext>
            </a:extLst>
          </p:cNvPr>
          <p:cNvSpPr txBox="1"/>
          <p:nvPr/>
        </p:nvSpPr>
        <p:spPr>
          <a:xfrm>
            <a:off x="3333147" y="3001121"/>
            <a:ext cx="2834573" cy="707886"/>
          </a:xfrm>
          <a:prstGeom prst="rect">
            <a:avLst/>
          </a:prstGeom>
          <a:noFill/>
        </p:spPr>
        <p:txBody>
          <a:bodyPr wrap="square" rtlCol="0">
            <a:spAutoFit/>
          </a:bodyPr>
          <a:lstStyle/>
          <a:p>
            <a:r>
              <a:rPr lang="zh-CN" altLang="en-US" sz="2000" dirty="0">
                <a:solidFill>
                  <a:srgbClr val="FF0000"/>
                </a:solidFill>
                <a:latin typeface="Times New Roman" panose="02020603050405020304" pitchFamily="18" charset="0"/>
                <a:cs typeface="Times New Roman" panose="02020603050405020304" pitchFamily="18" charset="0"/>
              </a:rPr>
              <a:t>超导和反铁磁微观共存</a:t>
            </a:r>
            <a:r>
              <a:rPr lang="en-US" altLang="zh-CN" sz="2000" dirty="0">
                <a:solidFill>
                  <a:srgbClr val="FF0000"/>
                </a:solidFill>
                <a:latin typeface="Times New Roman" panose="02020603050405020304" pitchFamily="18" charset="0"/>
                <a:cs typeface="Times New Roman" panose="02020603050405020304" pitchFamily="18" charset="0"/>
              </a:rPr>
              <a:t> PRL2012</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3D337EF-8972-4B53-B600-BE19252EF5E7}"/>
              </a:ext>
            </a:extLst>
          </p:cNvPr>
          <p:cNvSpPr txBox="1"/>
          <p:nvPr/>
        </p:nvSpPr>
        <p:spPr>
          <a:xfrm>
            <a:off x="15290" y="6389114"/>
            <a:ext cx="3888432" cy="400110"/>
          </a:xfrm>
          <a:prstGeom prst="rect">
            <a:avLst/>
          </a:prstGeom>
          <a:noFill/>
        </p:spPr>
        <p:txBody>
          <a:bodyPr wrap="square" rtlCol="0">
            <a:spAutoFit/>
          </a:bodyPr>
          <a:lstStyle/>
          <a:p>
            <a:r>
              <a:rPr lang="zh-CN" altLang="en-US" sz="2000" dirty="0">
                <a:solidFill>
                  <a:srgbClr val="FF0000"/>
                </a:solidFill>
                <a:latin typeface="Times New Roman" panose="02020603050405020304" pitchFamily="18" charset="0"/>
                <a:cs typeface="Times New Roman" panose="02020603050405020304" pitchFamily="18" charset="0"/>
              </a:rPr>
              <a:t>超导和磁涨落 </a:t>
            </a:r>
            <a:r>
              <a:rPr lang="en-US" altLang="zh-CN" sz="2000" dirty="0">
                <a:solidFill>
                  <a:srgbClr val="FF0000"/>
                </a:solidFill>
                <a:latin typeface="Times New Roman" panose="02020603050405020304" pitchFamily="18" charset="0"/>
                <a:cs typeface="Times New Roman" panose="02020603050405020304" pitchFamily="18" charset="0"/>
              </a:rPr>
              <a:t>PRL 2013</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pic>
        <p:nvPicPr>
          <p:cNvPr id="54" name="Picture 18">
            <a:extLst>
              <a:ext uri="{FF2B5EF4-FFF2-40B4-BE49-F238E27FC236}">
                <a16:creationId xmlns:a16="http://schemas.microsoft.com/office/drawing/2014/main" id="{9B99F4B0-5BBB-4D19-B221-BB399B59FCE9}"/>
              </a:ext>
            </a:extLst>
          </p:cNvPr>
          <p:cNvPicPr>
            <a:picLocks noChangeAspect="1" noChangeArrowheads="1"/>
          </p:cNvPicPr>
          <p:nvPr/>
        </p:nvPicPr>
        <p:blipFill>
          <a:blip r:embed="rId9" cstate="print"/>
          <a:srcRect/>
          <a:stretch>
            <a:fillRect/>
          </a:stretch>
        </p:blipFill>
        <p:spPr bwMode="auto">
          <a:xfrm>
            <a:off x="6174278" y="3880562"/>
            <a:ext cx="2777279" cy="2534818"/>
          </a:xfrm>
          <a:prstGeom prst="rect">
            <a:avLst/>
          </a:prstGeom>
          <a:noFill/>
          <a:ln w="9525">
            <a:noFill/>
            <a:miter lim="800000"/>
            <a:headEnd/>
            <a:tailEnd/>
          </a:ln>
        </p:spPr>
      </p:pic>
      <p:sp>
        <p:nvSpPr>
          <p:cNvPr id="56" name="矩形 2">
            <a:extLst>
              <a:ext uri="{FF2B5EF4-FFF2-40B4-BE49-F238E27FC236}">
                <a16:creationId xmlns:a16="http://schemas.microsoft.com/office/drawing/2014/main" id="{C7920526-3561-4D1C-997F-2BD5EB5BD24D}"/>
              </a:ext>
            </a:extLst>
          </p:cNvPr>
          <p:cNvSpPr>
            <a:spLocks noChangeArrowheads="1"/>
          </p:cNvSpPr>
          <p:nvPr/>
        </p:nvSpPr>
        <p:spPr bwMode="auto">
          <a:xfrm>
            <a:off x="5956718" y="6389114"/>
            <a:ext cx="3451483" cy="430887"/>
          </a:xfrm>
          <a:prstGeom prst="rect">
            <a:avLst/>
          </a:prstGeom>
          <a:noFill/>
          <a:ln w="9525">
            <a:noFill/>
            <a:miter lim="800000"/>
            <a:headEnd/>
            <a:tailEnd/>
          </a:ln>
        </p:spPr>
        <p:txBody>
          <a:bodyPr wrap="square">
            <a:spAutoFit/>
          </a:bodyPr>
          <a:lstStyle/>
          <a:p>
            <a:pPr>
              <a:defRPr/>
            </a:pPr>
            <a:r>
              <a:rPr lang="en-US" altLang="zh-CN" sz="2200" dirty="0">
                <a:solidFill>
                  <a:srgbClr val="FF0000"/>
                </a:solidFill>
                <a:latin typeface="Times New Roman" pitchFamily="18" charset="0"/>
                <a:cs typeface="Times New Roman" pitchFamily="18" charset="0"/>
              </a:rPr>
              <a:t>(</a:t>
            </a:r>
            <a:r>
              <a:rPr lang="en-US" altLang="zh-CN" sz="2200" dirty="0">
                <a:solidFill>
                  <a:srgbClr val="FF0000"/>
                </a:solidFill>
                <a:latin typeface="Times New Roman" pitchFamily="18" charset="0"/>
                <a:cs typeface="Times New Roman" pitchFamily="18" charset="0"/>
                <a:sym typeface="Symbol" panose="05050102010706020507" pitchFamily="18" charset="2"/>
              </a:rPr>
              <a:t>, ) </a:t>
            </a:r>
            <a:r>
              <a:rPr lang="zh-CN" altLang="en-US" sz="2200" dirty="0">
                <a:solidFill>
                  <a:srgbClr val="FF0000"/>
                </a:solidFill>
                <a:latin typeface="Times New Roman" pitchFamily="18" charset="0"/>
                <a:cs typeface="Times New Roman" pitchFamily="18" charset="0"/>
                <a:sym typeface="Symbol" panose="05050102010706020507" pitchFamily="18" charset="2"/>
              </a:rPr>
              <a:t>电荷序 </a:t>
            </a:r>
            <a:r>
              <a:rPr lang="en-US" altLang="zh-CN" sz="2200" dirty="0">
                <a:solidFill>
                  <a:srgbClr val="FF0000"/>
                </a:solidFill>
                <a:latin typeface="Times New Roman" pitchFamily="18" charset="0"/>
                <a:cs typeface="Times New Roman" pitchFamily="18" charset="0"/>
                <a:sym typeface="Symbol" panose="05050102010706020507" pitchFamily="18" charset="2"/>
              </a:rPr>
              <a:t> PRB 2016</a:t>
            </a:r>
            <a:endParaRPr lang="zh-CN" altLang="en-US" sz="2200" dirty="0">
              <a:solidFill>
                <a:srgbClr val="FF0000"/>
              </a:solidFill>
              <a:latin typeface="Times New Roman" pitchFamily="18" charset="0"/>
              <a:cs typeface="Times New Roman" pitchFamily="18" charset="0"/>
            </a:endParaRPr>
          </a:p>
        </p:txBody>
      </p:sp>
      <p:pic>
        <p:nvPicPr>
          <p:cNvPr id="6" name="图片 5">
            <a:extLst>
              <a:ext uri="{FF2B5EF4-FFF2-40B4-BE49-F238E27FC236}">
                <a16:creationId xmlns:a16="http://schemas.microsoft.com/office/drawing/2014/main" id="{2F8438CA-2951-406F-9B19-EE8D3CAC6C80}"/>
              </a:ext>
            </a:extLst>
          </p:cNvPr>
          <p:cNvPicPr>
            <a:picLocks noChangeAspect="1"/>
          </p:cNvPicPr>
          <p:nvPr/>
        </p:nvPicPr>
        <p:blipFill>
          <a:blip r:embed="rId10"/>
          <a:stretch>
            <a:fillRect/>
          </a:stretch>
        </p:blipFill>
        <p:spPr>
          <a:xfrm>
            <a:off x="6174278" y="116632"/>
            <a:ext cx="2659462" cy="2847014"/>
          </a:xfrm>
          <a:prstGeom prst="rect">
            <a:avLst/>
          </a:prstGeom>
        </p:spPr>
      </p:pic>
      <p:sp>
        <p:nvSpPr>
          <p:cNvPr id="59" name="文本框 58">
            <a:extLst>
              <a:ext uri="{FF2B5EF4-FFF2-40B4-BE49-F238E27FC236}">
                <a16:creationId xmlns:a16="http://schemas.microsoft.com/office/drawing/2014/main" id="{B9256D6F-1C16-4837-86C4-164B6A3D6952}"/>
              </a:ext>
            </a:extLst>
          </p:cNvPr>
          <p:cNvSpPr txBox="1"/>
          <p:nvPr/>
        </p:nvSpPr>
        <p:spPr>
          <a:xfrm>
            <a:off x="6306795" y="3066299"/>
            <a:ext cx="2534668" cy="707886"/>
          </a:xfrm>
          <a:prstGeom prst="rect">
            <a:avLst/>
          </a:prstGeom>
          <a:noFill/>
        </p:spPr>
        <p:txBody>
          <a:bodyPr wrap="none" rtlCol="0">
            <a:spAutoFit/>
          </a:bodyPr>
          <a:lstStyle/>
          <a:p>
            <a:r>
              <a:rPr lang="zh-CN" altLang="en-US" sz="2000" dirty="0">
                <a:solidFill>
                  <a:srgbClr val="FF0000"/>
                </a:solidFill>
                <a:latin typeface="Times New Roman" panose="02020603050405020304" pitchFamily="18" charset="0"/>
                <a:cs typeface="Times New Roman" panose="02020603050405020304" pitchFamily="18" charset="0"/>
              </a:rPr>
              <a:t>氢化超导和核磁共振</a:t>
            </a:r>
            <a:endParaRPr lang="en-US" altLang="zh-CN" sz="2000" dirty="0">
              <a:solidFill>
                <a:srgbClr val="FF0000"/>
              </a:solidFill>
              <a:latin typeface="Times New Roman" panose="02020603050405020304" pitchFamily="18" charset="0"/>
              <a:cs typeface="Times New Roman" panose="02020603050405020304" pitchFamily="18" charset="0"/>
            </a:endParaRPr>
          </a:p>
          <a:p>
            <a:r>
              <a:rPr lang="en-US" altLang="zh-CN" sz="2000" dirty="0">
                <a:solidFill>
                  <a:srgbClr val="FF0000"/>
                </a:solidFill>
                <a:latin typeface="Times New Roman" panose="02020603050405020304" pitchFamily="18" charset="0"/>
                <a:cs typeface="Times New Roman" panose="02020603050405020304" pitchFamily="18" charset="0"/>
              </a:rPr>
              <a:t>Sci Bull </a:t>
            </a:r>
            <a:r>
              <a:rPr lang="en-US" altLang="zh-CN" sz="2000" dirty="0" smtClean="0">
                <a:solidFill>
                  <a:srgbClr val="FF0000"/>
                </a:solidFill>
                <a:latin typeface="Times New Roman" panose="02020603050405020304" pitchFamily="18" charset="0"/>
                <a:cs typeface="Times New Roman" panose="02020603050405020304" pitchFamily="18" charset="0"/>
              </a:rPr>
              <a:t>2018</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7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4" grpId="0"/>
      <p:bldP spid="5" grpId="0"/>
      <p:bldP spid="56" grpId="0"/>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325" y="3355049"/>
            <a:ext cx="8408137" cy="954107"/>
          </a:xfrm>
          <a:prstGeom prst="rect">
            <a:avLst/>
          </a:prstGeom>
          <a:noFill/>
        </p:spPr>
        <p:txBody>
          <a:bodyPr wrap="square" rtlCol="0">
            <a:spAutoFit/>
          </a:bodyPr>
          <a:lstStyle/>
          <a:p>
            <a:pPr marL="571500" indent="-571500">
              <a:buAutoNum type="romanLcPeriod"/>
            </a:pPr>
            <a:r>
              <a:rPr lang="en-US" altLang="zh-CN" sz="2800" dirty="0">
                <a:solidFill>
                  <a:srgbClr val="800000"/>
                </a:solidFill>
                <a:latin typeface="Times New Roman" panose="02020603050405020304" pitchFamily="18" charset="0"/>
                <a:ea typeface="楷体" panose="02010609060101010101" pitchFamily="49" charset="-122"/>
                <a:cs typeface="Times New Roman" panose="02020603050405020304" pitchFamily="18" charset="0"/>
              </a:rPr>
              <a:t>Emergent U(1) symmetry and BKT phase transition in a triangular-lattice </a:t>
            </a:r>
            <a:r>
              <a:rPr lang="en-US" altLang="zh-CN" sz="2800" dirty="0" err="1">
                <a:solidFill>
                  <a:srgbClr val="800000"/>
                </a:solidFill>
                <a:latin typeface="Times New Roman" panose="02020603050405020304" pitchFamily="18" charset="0"/>
                <a:ea typeface="楷体" panose="02010609060101010101" pitchFamily="49" charset="-122"/>
                <a:cs typeface="Times New Roman" panose="02020603050405020304" pitchFamily="18" charset="0"/>
              </a:rPr>
              <a:t>Ising</a:t>
            </a:r>
            <a:r>
              <a:rPr lang="en-US" altLang="zh-CN" sz="2800" dirty="0">
                <a:solidFill>
                  <a:srgbClr val="800000"/>
                </a:solidFill>
                <a:latin typeface="Times New Roman" panose="02020603050405020304" pitchFamily="18" charset="0"/>
                <a:ea typeface="楷体" panose="02010609060101010101" pitchFamily="49" charset="-122"/>
                <a:cs typeface="Times New Roman" panose="02020603050405020304" pitchFamily="18" charset="0"/>
              </a:rPr>
              <a:t> Antiferromagnet </a:t>
            </a:r>
          </a:p>
        </p:txBody>
      </p:sp>
    </p:spTree>
    <p:extLst>
      <p:ext uri="{BB962C8B-B14F-4D97-AF65-F5344CB8AC3E}">
        <p14:creationId xmlns:p14="http://schemas.microsoft.com/office/powerpoint/2010/main" val="11161706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p:cNvPicPr>
          <p:nvPr/>
        </p:nvPicPr>
        <p:blipFill>
          <a:blip r:embed="rId2"/>
          <a:stretch>
            <a:fillRect/>
          </a:stretch>
        </p:blipFill>
        <p:spPr>
          <a:xfrm>
            <a:off x="231384" y="860025"/>
            <a:ext cx="8754675" cy="3780428"/>
          </a:xfrm>
          <a:prstGeom prst="rect">
            <a:avLst/>
          </a:prstGeom>
        </p:spPr>
      </p:pic>
      <p:sp>
        <p:nvSpPr>
          <p:cNvPr id="14" name="文本框 13"/>
          <p:cNvSpPr txBox="1"/>
          <p:nvPr/>
        </p:nvSpPr>
        <p:spPr>
          <a:xfrm>
            <a:off x="1026186" y="4987276"/>
            <a:ext cx="4818808" cy="1246495"/>
          </a:xfrm>
          <a:prstGeom prst="rect">
            <a:avLst/>
          </a:prstGeom>
          <a:noFill/>
        </p:spPr>
        <p:txBody>
          <a:bodyPr wrap="square" rtlCol="0">
            <a:spAutoFit/>
          </a:bodyPr>
          <a:lstStyle/>
          <a:p>
            <a:r>
              <a:rPr lang="en-US" altLang="zh-CN" sz="2500" dirty="0">
                <a:latin typeface="Times New Roman" panose="02020603050405020304" pitchFamily="18" charset="0"/>
                <a:cs typeface="Times New Roman" panose="02020603050405020304" pitchFamily="18" charset="0"/>
              </a:rPr>
              <a:t>2D XY </a:t>
            </a:r>
            <a:r>
              <a:rPr lang="en-US" altLang="zh-CN" sz="2500" dirty="0" smtClean="0">
                <a:latin typeface="Times New Roman" panose="02020603050405020304" pitchFamily="18" charset="0"/>
                <a:cs typeface="Times New Roman" panose="02020603050405020304" pitchFamily="18" charset="0"/>
              </a:rPr>
              <a:t>model with U(1) symmetry:</a:t>
            </a:r>
          </a:p>
          <a:p>
            <a:r>
              <a:rPr lang="en-US" altLang="zh-CN" sz="2500" dirty="0" smtClean="0">
                <a:latin typeface="Times New Roman" panose="02020603050405020304" pitchFamily="18" charset="0"/>
                <a:cs typeface="Times New Roman" panose="02020603050405020304" pitchFamily="18" charset="0"/>
              </a:rPr>
              <a:t>No long-range order at finite temperature</a:t>
            </a:r>
            <a:endParaRPr lang="zh-CN" altLang="en-US" sz="2500"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154495" y="6212860"/>
            <a:ext cx="9224333"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Direct experimental evidence is lacking for </a:t>
            </a:r>
            <a:r>
              <a:rPr lang="en-US" altLang="zh-CN" sz="2800" dirty="0">
                <a:solidFill>
                  <a:srgbClr val="FF0000"/>
                </a:solidFill>
                <a:latin typeface="Times New Roman" panose="02020603050405020304" pitchFamily="18" charset="0"/>
                <a:cs typeface="Times New Roman" panose="02020603050405020304" pitchFamily="18" charset="0"/>
              </a:rPr>
              <a:t>XY magnets </a:t>
            </a:r>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pic>
        <p:nvPicPr>
          <p:cNvPr id="11" name="Picture 2" descr="https://timgsa.baidu.com/timg?image&amp;quality=80&amp;size=b9999_10000&amp;sec=1604555271792&amp;di=3119bb733d5acd4f9e27bccf7a7fa827&amp;imgtype=0&amp;src=http%3A%2F%2Fwww.static.zhan.com%2Fuploadfile%2F2016%2F10%2F10%2F3003532_201610101407501l4i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6684" y="4706152"/>
            <a:ext cx="2008944" cy="150670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21523" y="262335"/>
            <a:ext cx="8890275" cy="630942"/>
          </a:xfrm>
          <a:prstGeom prst="rect">
            <a:avLst/>
          </a:prstGeom>
          <a:noFill/>
        </p:spPr>
        <p:txBody>
          <a:bodyPr wrap="square" rtlCol="0">
            <a:spAutoFit/>
          </a:bodyPr>
          <a:lstStyle/>
          <a:p>
            <a:r>
              <a:rPr lang="en-US" altLang="zh-CN" sz="3500" b="1" dirty="0" smtClean="0">
                <a:latin typeface="Times New Roman" panose="02020603050405020304" pitchFamily="18" charset="0"/>
                <a:cs typeface="Times New Roman" panose="02020603050405020304" pitchFamily="18" charset="0"/>
              </a:rPr>
              <a:t>BKT phase transition and vortex excitations</a:t>
            </a:r>
            <a:endParaRPr lang="zh-CN" altLang="en-US" sz="3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179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58781" y="1081535"/>
            <a:ext cx="2360384" cy="5025284"/>
          </a:xfrm>
          <a:prstGeom prst="rect">
            <a:avLst/>
          </a:prstGeom>
        </p:spPr>
      </p:pic>
      <p:sp>
        <p:nvSpPr>
          <p:cNvPr id="7" name="文本框 6"/>
          <p:cNvSpPr txBox="1"/>
          <p:nvPr/>
        </p:nvSpPr>
        <p:spPr>
          <a:xfrm>
            <a:off x="347787" y="148891"/>
            <a:ext cx="2577950" cy="630942"/>
          </a:xfrm>
          <a:prstGeom prst="rect">
            <a:avLst/>
          </a:prstGeom>
          <a:noFill/>
        </p:spPr>
        <p:txBody>
          <a:bodyPr wrap="none" rtlCol="0">
            <a:spAutoFit/>
          </a:bodyPr>
          <a:lstStyle/>
          <a:p>
            <a:r>
              <a:rPr lang="en-US" altLang="zh-CN" sz="3500" b="1" dirty="0">
                <a:latin typeface="Times New Roman" panose="02020603050405020304" pitchFamily="18" charset="0"/>
                <a:cs typeface="Times New Roman" panose="02020603050405020304" pitchFamily="18" charset="0"/>
              </a:rPr>
              <a:t>TmMgGaO</a:t>
            </a:r>
            <a:r>
              <a:rPr lang="en-US" altLang="zh-CN" sz="3500" b="1" baseline="-25000" dirty="0">
                <a:latin typeface="Times New Roman" panose="02020603050405020304" pitchFamily="18" charset="0"/>
                <a:cs typeface="Times New Roman" panose="02020603050405020304" pitchFamily="18" charset="0"/>
              </a:rPr>
              <a:t>4</a:t>
            </a:r>
            <a:endParaRPr lang="zh-CN" altLang="en-US" sz="3500" b="1" baseline="-25000"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4"/>
          <a:stretch>
            <a:fillRect/>
          </a:stretch>
        </p:blipFill>
        <p:spPr>
          <a:xfrm>
            <a:off x="2739861" y="955270"/>
            <a:ext cx="221456" cy="235744"/>
          </a:xfrm>
          <a:prstGeom prst="rect">
            <a:avLst/>
          </a:prstGeom>
        </p:spPr>
      </p:pic>
      <p:pic>
        <p:nvPicPr>
          <p:cNvPr id="9" name="图片 8"/>
          <p:cNvPicPr>
            <a:picLocks noChangeAspect="1"/>
          </p:cNvPicPr>
          <p:nvPr/>
        </p:nvPicPr>
        <p:blipFill>
          <a:blip r:embed="rId5"/>
          <a:stretch>
            <a:fillRect/>
          </a:stretch>
        </p:blipFill>
        <p:spPr>
          <a:xfrm>
            <a:off x="2757005" y="1583117"/>
            <a:ext cx="157163" cy="164306"/>
          </a:xfrm>
          <a:prstGeom prst="rect">
            <a:avLst/>
          </a:prstGeom>
        </p:spPr>
      </p:pic>
      <p:pic>
        <p:nvPicPr>
          <p:cNvPr id="10" name="图片 9"/>
          <p:cNvPicPr>
            <a:picLocks noChangeAspect="1"/>
          </p:cNvPicPr>
          <p:nvPr/>
        </p:nvPicPr>
        <p:blipFill>
          <a:blip r:embed="rId6"/>
          <a:stretch>
            <a:fillRect/>
          </a:stretch>
        </p:blipFill>
        <p:spPr>
          <a:xfrm>
            <a:off x="2766454" y="1290625"/>
            <a:ext cx="171450" cy="192881"/>
          </a:xfrm>
          <a:prstGeom prst="rect">
            <a:avLst/>
          </a:prstGeom>
        </p:spPr>
      </p:pic>
      <p:sp>
        <p:nvSpPr>
          <p:cNvPr id="11" name="文本框 10"/>
          <p:cNvSpPr txBox="1"/>
          <p:nvPr/>
        </p:nvSpPr>
        <p:spPr>
          <a:xfrm>
            <a:off x="3036421" y="896869"/>
            <a:ext cx="5052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Tm</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036421" y="1222001"/>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Mg, Ga</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3067329" y="1526770"/>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O</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2739861" y="2093586"/>
            <a:ext cx="2888932" cy="2400657"/>
          </a:xfrm>
          <a:prstGeom prst="rect">
            <a:avLst/>
          </a:prstGeom>
          <a:noFill/>
        </p:spPr>
        <p:txBody>
          <a:bodyPr wrap="none" rtlCol="0">
            <a:spAutoFit/>
          </a:bodyPr>
          <a:lstStyle/>
          <a:p>
            <a:r>
              <a:rPr lang="en-US" altLang="zh-CN" sz="2500" dirty="0">
                <a:latin typeface="Times New Roman" panose="02020603050405020304" pitchFamily="18" charset="0"/>
                <a:cs typeface="Times New Roman" panose="02020603050405020304" pitchFamily="18" charset="0"/>
              </a:rPr>
              <a:t>a=3.4195(4) Å</a:t>
            </a:r>
          </a:p>
          <a:p>
            <a:endParaRPr lang="en-US" altLang="zh-CN" sz="2500" dirty="0">
              <a:latin typeface="Times New Roman" panose="02020603050405020304" pitchFamily="18" charset="0"/>
              <a:cs typeface="Times New Roman" panose="02020603050405020304" pitchFamily="18" charset="0"/>
            </a:endParaRPr>
          </a:p>
          <a:p>
            <a:r>
              <a:rPr lang="en-US" altLang="zh-CN" sz="2500" dirty="0">
                <a:latin typeface="Times New Roman" panose="02020603050405020304" pitchFamily="18" charset="0"/>
                <a:cs typeface="Times New Roman" panose="02020603050405020304" pitchFamily="18" charset="0"/>
              </a:rPr>
              <a:t>c=25.1231(13) Å</a:t>
            </a:r>
          </a:p>
          <a:p>
            <a:endParaRPr lang="en-US" altLang="zh-CN" sz="2500" dirty="0">
              <a:latin typeface="Times New Roman" panose="02020603050405020304" pitchFamily="18" charset="0"/>
              <a:cs typeface="Times New Roman" panose="02020603050405020304" pitchFamily="18" charset="0"/>
            </a:endParaRPr>
          </a:p>
          <a:p>
            <a:r>
              <a:rPr lang="en-US" altLang="zh-CN" sz="2500" dirty="0">
                <a:latin typeface="Times New Roman" panose="02020603050405020304" pitchFamily="18" charset="0"/>
                <a:cs typeface="Times New Roman" panose="02020603050405020304" pitchFamily="18" charset="0"/>
              </a:rPr>
              <a:t>Interlayer = 8.3774Å</a:t>
            </a:r>
          </a:p>
          <a:p>
            <a:endParaRPr lang="zh-CN" altLang="en-US" sz="2500" dirty="0"/>
          </a:p>
        </p:txBody>
      </p:sp>
      <p:pic>
        <p:nvPicPr>
          <p:cNvPr id="18" name="图片 17">
            <a:extLst>
              <a:ext uri="{FF2B5EF4-FFF2-40B4-BE49-F238E27FC236}">
                <a16:creationId xmlns:a16="http://schemas.microsoft.com/office/drawing/2014/main" id="{77D9DCBC-6BCF-460D-AD4E-693ABC1647E3}"/>
              </a:ext>
            </a:extLst>
          </p:cNvPr>
          <p:cNvPicPr>
            <a:picLocks noChangeAspect="1"/>
          </p:cNvPicPr>
          <p:nvPr/>
        </p:nvPicPr>
        <p:blipFill>
          <a:blip r:embed="rId7"/>
          <a:stretch>
            <a:fillRect/>
          </a:stretch>
        </p:blipFill>
        <p:spPr>
          <a:xfrm>
            <a:off x="3236437" y="4594532"/>
            <a:ext cx="1538474" cy="1512287"/>
          </a:xfrm>
          <a:prstGeom prst="rect">
            <a:avLst/>
          </a:prstGeom>
        </p:spPr>
      </p:pic>
      <mc:AlternateContent xmlns:mc="http://schemas.openxmlformats.org/markup-compatibility/2006" xmlns:a14="http://schemas.microsoft.com/office/drawing/2010/main">
        <mc:Choice Requires="a14">
          <p:sp>
            <p:nvSpPr>
              <p:cNvPr id="19" name="Rectangle 14">
                <a:extLst>
                  <a:ext uri="{FF2B5EF4-FFF2-40B4-BE49-F238E27FC236}">
                    <a16:creationId xmlns:a16="http://schemas.microsoft.com/office/drawing/2014/main" id="{A1CCAA4B-5818-4EC3-B2B8-372E58E89CC6}"/>
                  </a:ext>
                </a:extLst>
              </p:cNvPr>
              <p:cNvSpPr/>
              <p:nvPr/>
            </p:nvSpPr>
            <p:spPr>
              <a:xfrm>
                <a:off x="5109798" y="4658151"/>
                <a:ext cx="3608680" cy="1477328"/>
              </a:xfrm>
              <a:prstGeom prst="rect">
                <a:avLst/>
              </a:prstGeom>
            </p:spPr>
            <p:txBody>
              <a:bodyPr wrap="none">
                <a:spAutoFit/>
              </a:bodyPr>
              <a:lstStyle/>
              <a:p>
                <a:r>
                  <a:rPr lang="en-US" sz="3000" dirty="0">
                    <a:latin typeface="Times New Roman" panose="02020603050405020304" pitchFamily="18" charset="0"/>
                    <a:cs typeface="Times New Roman" panose="02020603050405020304" pitchFamily="18" charset="0"/>
                  </a:rPr>
                  <a:t>Tm</a:t>
                </a:r>
                <a:r>
                  <a:rPr lang="en-US" sz="3000" baseline="30000" dirty="0">
                    <a:latin typeface="Times New Roman" panose="02020603050405020304" pitchFamily="18" charset="0"/>
                    <a:cs typeface="Times New Roman" panose="02020603050405020304" pitchFamily="18" charset="0"/>
                  </a:rPr>
                  <a:t>3+</a:t>
                </a:r>
                <a:r>
                  <a:rPr lang="en-US" sz="3000" dirty="0">
                    <a:latin typeface="Times New Roman" panose="02020603050405020304" pitchFamily="18" charset="0"/>
                    <a:cs typeface="Times New Roman" panose="02020603050405020304" pitchFamily="18" charset="0"/>
                  </a:rPr>
                  <a:t> : </a:t>
                </a:r>
                <a:r>
                  <a:rPr lang="en-US" altLang="zh-CN" sz="3000" dirty="0">
                    <a:latin typeface="Times New Roman" panose="02020603050405020304" pitchFamily="18" charset="0"/>
                    <a:cs typeface="Times New Roman" panose="02020603050405020304" pitchFamily="18" charset="0"/>
                  </a:rPr>
                  <a:t>4f</a:t>
                </a:r>
                <a:r>
                  <a:rPr lang="en-US" altLang="zh-CN" sz="3000" baseline="30000" dirty="0">
                    <a:latin typeface="Times New Roman" panose="02020603050405020304" pitchFamily="18" charset="0"/>
                    <a:cs typeface="Times New Roman" panose="02020603050405020304" pitchFamily="18" charset="0"/>
                  </a:rPr>
                  <a:t>12</a:t>
                </a:r>
                <a:endParaRPr lang="zh-CN" altLang="en-US" sz="3000" baseline="30000" dirty="0">
                  <a:latin typeface="Times New Roman" panose="02020603050405020304" pitchFamily="18" charset="0"/>
                  <a:cs typeface="Times New Roman" panose="02020603050405020304" pitchFamily="18" charset="0"/>
                </a:endParaRPr>
              </a:p>
              <a:p>
                <a:r>
                  <a:rPr lang="en-US" sz="3000" dirty="0" smtClean="0">
                    <a:latin typeface="Times New Roman" panose="02020603050405020304" pitchFamily="18" charset="0"/>
                    <a:cs typeface="Times New Roman" panose="02020603050405020304" pitchFamily="18" charset="0"/>
                  </a:rPr>
                  <a:t>L=5 </a:t>
                </a:r>
                <a:r>
                  <a:rPr lang="en-US" sz="3000" dirty="0">
                    <a:latin typeface="Times New Roman" panose="02020603050405020304" pitchFamily="18" charset="0"/>
                    <a:cs typeface="Times New Roman" panose="02020603050405020304" pitchFamily="18" charset="0"/>
                  </a:rPr>
                  <a:t>(</a:t>
                </a:r>
                <a:r>
                  <a:rPr lang="en-US" sz="3000" i="1" dirty="0">
                    <a:latin typeface="Times New Roman" panose="02020603050405020304" pitchFamily="18" charset="0"/>
                    <a:ea typeface="Times New Roman" charset="0"/>
                    <a:cs typeface="Times New Roman" panose="02020603050405020304" pitchFamily="18" charset="0"/>
                  </a:rPr>
                  <a:t>l</a:t>
                </a:r>
                <a:r>
                  <a:rPr lang="en-US" sz="3000" dirty="0">
                    <a:latin typeface="Times New Roman" panose="02020603050405020304" pitchFamily="18" charset="0"/>
                    <a:ea typeface="Times New Roman" charset="0"/>
                    <a:cs typeface="Times New Roman" panose="02020603050405020304" pitchFamily="18" charset="0"/>
                  </a:rPr>
                  <a:t>=2,3</a:t>
                </a:r>
                <a:r>
                  <a:rPr lang="en-US" sz="3000" dirty="0">
                    <a:latin typeface="Times New Roman" panose="02020603050405020304" pitchFamily="18" charset="0"/>
                    <a:cs typeface="Times New Roman" panose="02020603050405020304" pitchFamily="18" charset="0"/>
                  </a:rPr>
                  <a:t>), S=1 (</a:t>
                </a:r>
                <a14:m>
                  <m:oMath xmlns:m="http://schemas.openxmlformats.org/officeDocument/2006/math">
                    <m:r>
                      <a:rPr lang="en-US" sz="3000" i="1">
                        <a:latin typeface="Cambria Math" charset="0"/>
                        <a:ea typeface="Cambria Math" charset="0"/>
                        <a:cs typeface="Cambria Math" charset="0"/>
                      </a:rPr>
                      <m:t>↑↑</m:t>
                    </m:r>
                  </m:oMath>
                </a14:m>
                <a:r>
                  <a:rPr lang="en-US" sz="3000" dirty="0">
                    <a:latin typeface="Times New Roman" panose="02020603050405020304" pitchFamily="18" charset="0"/>
                    <a:cs typeface="Times New Roman" panose="02020603050405020304" pitchFamily="18" charset="0"/>
                  </a:rPr>
                  <a:t>) </a:t>
                </a:r>
                <a:endParaRPr lang="en-US" sz="3000" dirty="0" smtClean="0">
                  <a:latin typeface="Times New Roman" panose="02020603050405020304" pitchFamily="18" charset="0"/>
                  <a:cs typeface="Times New Roman" panose="02020603050405020304" pitchFamily="18" charset="0"/>
                </a:endParaRPr>
              </a:p>
              <a:p>
                <a14:m>
                  <m:oMath xmlns:m="http://schemas.openxmlformats.org/officeDocument/2006/math">
                    <m:r>
                      <a:rPr lang="is-IS" sz="3000" i="1">
                        <a:latin typeface="Cambria Math" charset="0"/>
                        <a:ea typeface="Cambria Math" charset="0"/>
                        <a:cs typeface="Cambria Math" charset="0"/>
                      </a:rPr>
                      <m:t>→</m:t>
                    </m:r>
                  </m:oMath>
                </a14:m>
                <a:r>
                  <a:rPr lang="en-US" sz="3000" baseline="30000" dirty="0">
                    <a:latin typeface="Times New Roman" panose="02020603050405020304" pitchFamily="18" charset="0"/>
                    <a:cs typeface="Times New Roman" panose="02020603050405020304" pitchFamily="18" charset="0"/>
                  </a:rPr>
                  <a:t> </a:t>
                </a:r>
                <a:r>
                  <a:rPr lang="en-US" sz="3000" dirty="0">
                    <a:latin typeface="Times New Roman" panose="02020603050405020304" pitchFamily="18" charset="0"/>
                    <a:cs typeface="Times New Roman" panose="02020603050405020304" pitchFamily="18" charset="0"/>
                  </a:rPr>
                  <a:t>J=6</a:t>
                </a:r>
              </a:p>
            </p:txBody>
          </p:sp>
        </mc:Choice>
        <mc:Fallback xmlns="">
          <p:sp>
            <p:nvSpPr>
              <p:cNvPr id="19" name="Rectangle 14">
                <a:extLst>
                  <a:ext uri="{FF2B5EF4-FFF2-40B4-BE49-F238E27FC236}">
                    <a16:creationId xmlns:a16="http://schemas.microsoft.com/office/drawing/2014/main" id="{A1CCAA4B-5818-4EC3-B2B8-372E58E89CC6}"/>
                  </a:ext>
                </a:extLst>
              </p:cNvPr>
              <p:cNvSpPr>
                <a:spLocks noRot="1" noChangeAspect="1" noMove="1" noResize="1" noEditPoints="1" noAdjustHandles="1" noChangeArrowheads="1" noChangeShapeType="1" noTextEdit="1"/>
              </p:cNvSpPr>
              <p:nvPr/>
            </p:nvSpPr>
            <p:spPr>
              <a:xfrm>
                <a:off x="5109798" y="4658151"/>
                <a:ext cx="3608680" cy="1477328"/>
              </a:xfrm>
              <a:prstGeom prst="rect">
                <a:avLst/>
              </a:prstGeom>
              <a:blipFill>
                <a:blip r:embed="rId8"/>
                <a:stretch>
                  <a:fillRect l="-3885" t="-5372" r="-3041" b="-11983"/>
                </a:stretch>
              </a:blipFill>
            </p:spPr>
            <p:txBody>
              <a:bodyPr/>
              <a:lstStyle/>
              <a:p>
                <a:r>
                  <a:rPr lang="zh-CN" altLang="en-US">
                    <a:noFill/>
                  </a:rPr>
                  <a:t> </a:t>
                </a:r>
              </a:p>
            </p:txBody>
          </p:sp>
        </mc:Fallback>
      </mc:AlternateContent>
      <p:pic>
        <p:nvPicPr>
          <p:cNvPr id="2" name="图片 1"/>
          <p:cNvPicPr>
            <a:picLocks noChangeAspect="1"/>
          </p:cNvPicPr>
          <p:nvPr/>
        </p:nvPicPr>
        <p:blipFill>
          <a:blip r:embed="rId9"/>
          <a:stretch>
            <a:fillRect/>
          </a:stretch>
        </p:blipFill>
        <p:spPr>
          <a:xfrm>
            <a:off x="5248898" y="392735"/>
            <a:ext cx="3686175" cy="2924175"/>
          </a:xfrm>
          <a:prstGeom prst="rect">
            <a:avLst/>
          </a:prstGeom>
        </p:spPr>
      </p:pic>
      <p:sp>
        <p:nvSpPr>
          <p:cNvPr id="3" name="矩形 2"/>
          <p:cNvSpPr/>
          <p:nvPr/>
        </p:nvSpPr>
        <p:spPr>
          <a:xfrm>
            <a:off x="5937275" y="6102915"/>
            <a:ext cx="3116090" cy="646331"/>
          </a:xfrm>
          <a:prstGeom prst="rect">
            <a:avLst/>
          </a:prstGeom>
        </p:spPr>
        <p:txBody>
          <a:bodyPr wrap="square">
            <a:spAutoFit/>
          </a:bodyPr>
          <a:lstStyle/>
          <a:p>
            <a:r>
              <a:rPr lang="en-US" altLang="zh-CN" dirty="0" smtClean="0"/>
              <a:t>YbMgGaO</a:t>
            </a:r>
            <a:r>
              <a:rPr lang="en-US" altLang="zh-CN" baseline="-25000" dirty="0" smtClean="0"/>
              <a:t>4</a:t>
            </a:r>
            <a:r>
              <a:rPr lang="en-US" altLang="zh-CN" dirty="0" smtClean="0"/>
              <a:t>, </a:t>
            </a:r>
            <a:r>
              <a:rPr lang="zh-CN" altLang="en-US" dirty="0" smtClean="0"/>
              <a:t>Yuesheng Li </a:t>
            </a:r>
            <a:r>
              <a:rPr lang="zh-CN" altLang="en-US" dirty="0"/>
              <a:t>et al., </a:t>
            </a:r>
            <a:endParaRPr lang="en-US" altLang="zh-CN" dirty="0" smtClean="0"/>
          </a:p>
          <a:p>
            <a:r>
              <a:rPr lang="zh-CN" altLang="en-US" dirty="0" smtClean="0"/>
              <a:t>P</a:t>
            </a:r>
            <a:r>
              <a:rPr lang="en-US" altLang="zh-CN" dirty="0" smtClean="0"/>
              <a:t>RL</a:t>
            </a:r>
            <a:r>
              <a:rPr lang="zh-CN" altLang="en-US" dirty="0" smtClean="0"/>
              <a:t> </a:t>
            </a:r>
            <a:r>
              <a:rPr lang="zh-CN" altLang="en-US" dirty="0"/>
              <a:t>117, 097201 (2016)</a:t>
            </a:r>
          </a:p>
        </p:txBody>
      </p:sp>
    </p:spTree>
    <p:extLst>
      <p:ext uri="{BB962C8B-B14F-4D97-AF65-F5344CB8AC3E}">
        <p14:creationId xmlns:p14="http://schemas.microsoft.com/office/powerpoint/2010/main" val="35652791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251056" y="373011"/>
            <a:ext cx="8174033" cy="1015663"/>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Non-</a:t>
            </a:r>
            <a:r>
              <a:rPr lang="en-US" sz="3000" dirty="0" err="1">
                <a:latin typeface="Times New Roman" panose="02020603050405020304" pitchFamily="18" charset="0"/>
                <a:cs typeface="Times New Roman" panose="02020603050405020304" pitchFamily="18" charset="0"/>
              </a:rPr>
              <a:t>Kramers</a:t>
            </a:r>
            <a:r>
              <a:rPr lang="en-US" sz="3000" dirty="0">
                <a:latin typeface="Times New Roman" panose="02020603050405020304" pitchFamily="18" charset="0"/>
                <a:cs typeface="Times New Roman" panose="02020603050405020304" pitchFamily="18" charset="0"/>
              </a:rPr>
              <a:t> doublets and i</a:t>
            </a:r>
            <a:r>
              <a:rPr lang="en-US" altLang="zh-CN" sz="3000" dirty="0">
                <a:latin typeface="Times New Roman" panose="02020603050405020304" pitchFamily="18" charset="0"/>
                <a:cs typeface="Times New Roman" panose="02020603050405020304" pitchFamily="18" charset="0"/>
              </a:rPr>
              <a:t>ntrinsic transverse field</a:t>
            </a:r>
            <a:endParaRPr lang="zh-CN" alt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48233" y="1469160"/>
            <a:ext cx="4789527" cy="2961523"/>
          </a:xfrm>
          <a:prstGeom prst="rect">
            <a:avLst/>
          </a:prstGeom>
        </p:spPr>
      </p:pic>
      <p:sp>
        <p:nvSpPr>
          <p:cNvPr id="6" name="文本框 5"/>
          <p:cNvSpPr txBox="1"/>
          <p:nvPr/>
        </p:nvSpPr>
        <p:spPr>
          <a:xfrm>
            <a:off x="4937760" y="5046062"/>
            <a:ext cx="3988436" cy="861774"/>
          </a:xfrm>
          <a:prstGeom prst="rect">
            <a:avLst/>
          </a:prstGeom>
          <a:noFill/>
        </p:spPr>
        <p:txBody>
          <a:bodyPr wrap="square" rtlCol="0">
            <a:spAutoFit/>
          </a:bodyPr>
          <a:lstStyle/>
          <a:p>
            <a:r>
              <a:rPr lang="en-US" altLang="zh-CN" sz="2500" dirty="0" err="1">
                <a:latin typeface="Times New Roman" panose="02020603050405020304" pitchFamily="18" charset="0"/>
                <a:cs typeface="Times New Roman" panose="02020603050405020304" pitchFamily="18" charset="0"/>
              </a:rPr>
              <a:t>Changle</a:t>
            </a:r>
            <a:r>
              <a:rPr lang="en-US" altLang="zh-CN" sz="2500" dirty="0">
                <a:latin typeface="Times New Roman" panose="02020603050405020304" pitchFamily="18" charset="0"/>
                <a:cs typeface="Times New Roman" panose="02020603050405020304" pitchFamily="18" charset="0"/>
              </a:rPr>
              <a:t> Liu et al., Phys. Rev. B </a:t>
            </a:r>
            <a:r>
              <a:rPr lang="en-US" altLang="zh-CN" sz="2500" b="1" dirty="0">
                <a:latin typeface="Times New Roman" panose="02020603050405020304" pitchFamily="18" charset="0"/>
                <a:cs typeface="Times New Roman" panose="02020603050405020304" pitchFamily="18" charset="0"/>
              </a:rPr>
              <a:t>98</a:t>
            </a:r>
            <a:r>
              <a:rPr lang="en-US" altLang="zh-CN" sz="2500" dirty="0">
                <a:latin typeface="Times New Roman" panose="02020603050405020304" pitchFamily="18" charset="0"/>
                <a:cs typeface="Times New Roman" panose="02020603050405020304" pitchFamily="18" charset="0"/>
              </a:rPr>
              <a:t>, 045119 (2018) </a:t>
            </a:r>
            <a:endParaRPr lang="zh-CN" altLang="en-US" sz="2500"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508C0E52-71DF-49F6-A300-A76CBB0D5286}"/>
              </a:ext>
            </a:extLst>
          </p:cNvPr>
          <p:cNvCxnSpPr/>
          <p:nvPr/>
        </p:nvCxnSpPr>
        <p:spPr>
          <a:xfrm>
            <a:off x="0" y="1300283"/>
            <a:ext cx="9126000" cy="0"/>
          </a:xfrm>
          <a:prstGeom prst="line">
            <a:avLst/>
          </a:prstGeom>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3">
            <a:schemeClr val="accent5"/>
          </a:lnRef>
          <a:fillRef idx="0">
            <a:schemeClr val="accent5"/>
          </a:fillRef>
          <a:effectRef idx="2">
            <a:schemeClr val="accent5"/>
          </a:effectRef>
          <a:fontRef idx="minor">
            <a:schemeClr val="tx1"/>
          </a:fontRef>
        </p:style>
      </p:cxnSp>
      <p:pic>
        <p:nvPicPr>
          <p:cNvPr id="9" name="图片 8"/>
          <p:cNvPicPr>
            <a:picLocks noChangeAspect="1"/>
          </p:cNvPicPr>
          <p:nvPr/>
        </p:nvPicPr>
        <p:blipFill>
          <a:blip r:embed="rId4"/>
          <a:stretch>
            <a:fillRect/>
          </a:stretch>
        </p:blipFill>
        <p:spPr>
          <a:xfrm>
            <a:off x="5415779" y="1469160"/>
            <a:ext cx="3214991" cy="2820207"/>
          </a:xfrm>
          <a:prstGeom prst="rect">
            <a:avLst/>
          </a:prstGeom>
        </p:spPr>
      </p:pic>
      <p:sp>
        <p:nvSpPr>
          <p:cNvPr id="10" name="文本框 9"/>
          <p:cNvSpPr txBox="1"/>
          <p:nvPr/>
        </p:nvSpPr>
        <p:spPr>
          <a:xfrm>
            <a:off x="4996312" y="5907836"/>
            <a:ext cx="3634458" cy="861774"/>
          </a:xfrm>
          <a:prstGeom prst="rect">
            <a:avLst/>
          </a:prstGeom>
          <a:noFill/>
        </p:spPr>
        <p:txBody>
          <a:bodyPr wrap="square" rtlCol="0">
            <a:spAutoFit/>
          </a:bodyPr>
          <a:lstStyle/>
          <a:p>
            <a:r>
              <a:rPr lang="en-US" altLang="zh-CN" sz="2500" dirty="0" err="1">
                <a:latin typeface="Times New Roman" panose="02020603050405020304" pitchFamily="18" charset="0"/>
                <a:cs typeface="Times New Roman" panose="02020603050405020304" pitchFamily="18" charset="0"/>
              </a:rPr>
              <a:t>Changle</a:t>
            </a:r>
            <a:r>
              <a:rPr lang="en-US" altLang="zh-CN" sz="2500" dirty="0">
                <a:latin typeface="Times New Roman" panose="02020603050405020304" pitchFamily="18" charset="0"/>
                <a:cs typeface="Times New Roman" panose="02020603050405020304" pitchFamily="18" charset="0"/>
              </a:rPr>
              <a:t> Liu et al., PRR </a:t>
            </a:r>
            <a:r>
              <a:rPr lang="en-US" altLang="zh-CN" sz="2500" b="1"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,043013(2020)</a:t>
            </a:r>
            <a:endParaRPr lang="zh-CN" altLang="en-US" sz="2500" dirty="0">
              <a:latin typeface="Times New Roman" panose="02020603050405020304" pitchFamily="18" charset="0"/>
              <a:cs typeface="Times New Roman" panose="02020603050405020304" pitchFamily="18" charset="0"/>
            </a:endParaRPr>
          </a:p>
        </p:txBody>
      </p:sp>
      <p:graphicFrame>
        <p:nvGraphicFramePr>
          <p:cNvPr id="3" name="对象 2"/>
          <p:cNvGraphicFramePr>
            <a:graphicFrameLocks noChangeAspect="1"/>
          </p:cNvGraphicFramePr>
          <p:nvPr>
            <p:extLst/>
          </p:nvPr>
        </p:nvGraphicFramePr>
        <p:xfrm>
          <a:off x="606746" y="5294902"/>
          <a:ext cx="3369779" cy="779784"/>
        </p:xfrm>
        <a:graphic>
          <a:graphicData uri="http://schemas.openxmlformats.org/presentationml/2006/ole">
            <mc:AlternateContent xmlns:mc="http://schemas.openxmlformats.org/markup-compatibility/2006">
              <mc:Choice xmlns:v="urn:schemas-microsoft-com:vml" Requires="v">
                <p:oleObj spid="_x0000_s21523" name="Equation" r:id="rId5" imgW="1536480" imgH="355320" progId="Equation.DSMT4">
                  <p:embed/>
                </p:oleObj>
              </mc:Choice>
              <mc:Fallback>
                <p:oleObj name="Equation" r:id="rId5" imgW="1536480" imgH="355320" progId="Equation.DSMT4">
                  <p:embed/>
                  <p:pic>
                    <p:nvPicPr>
                      <p:cNvPr id="3" name="对象 2"/>
                      <p:cNvPicPr/>
                      <p:nvPr/>
                    </p:nvPicPr>
                    <p:blipFill>
                      <a:blip r:embed="rId6"/>
                      <a:stretch>
                        <a:fillRect/>
                      </a:stretch>
                    </p:blipFill>
                    <p:spPr>
                      <a:xfrm>
                        <a:off x="606746" y="5294902"/>
                        <a:ext cx="3369779" cy="779784"/>
                      </a:xfrm>
                      <a:prstGeom prst="rect">
                        <a:avLst/>
                      </a:prstGeom>
                    </p:spPr>
                  </p:pic>
                </p:oleObj>
              </mc:Fallback>
            </mc:AlternateContent>
          </a:graphicData>
        </a:graphic>
      </p:graphicFrame>
    </p:spTree>
    <p:extLst>
      <p:ext uri="{BB962C8B-B14F-4D97-AF65-F5344CB8AC3E}">
        <p14:creationId xmlns:p14="http://schemas.microsoft.com/office/powerpoint/2010/main" val="32717601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843195" y="5333156"/>
            <a:ext cx="5439610" cy="964659"/>
          </a:xfrm>
          <a:prstGeom prst="rect">
            <a:avLst/>
          </a:prstGeom>
        </p:spPr>
      </p:pic>
      <p:sp>
        <p:nvSpPr>
          <p:cNvPr id="9" name="文本框 8"/>
          <p:cNvSpPr txBox="1"/>
          <p:nvPr/>
        </p:nvSpPr>
        <p:spPr>
          <a:xfrm>
            <a:off x="2443998" y="6150114"/>
            <a:ext cx="5755102" cy="707886"/>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R. Moessner and S. L. Sondhi, </a:t>
            </a:r>
            <a:r>
              <a:rPr lang="zh-CN" altLang="en-US" sz="2000" dirty="0" smtClean="0">
                <a:latin typeface="Times New Roman" panose="02020603050405020304" pitchFamily="18" charset="0"/>
                <a:cs typeface="Times New Roman" panose="02020603050405020304" pitchFamily="18" charset="0"/>
              </a:rPr>
              <a:t>P</a:t>
            </a:r>
            <a:r>
              <a:rPr lang="en-US" altLang="zh-CN" sz="2000" dirty="0" smtClean="0">
                <a:latin typeface="Times New Roman" panose="02020603050405020304" pitchFamily="18" charset="0"/>
                <a:cs typeface="Times New Roman" panose="02020603050405020304" pitchFamily="18" charset="0"/>
              </a:rPr>
              <a:t>RB</a:t>
            </a:r>
            <a:r>
              <a:rPr lang="zh-CN" altLang="en-US"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63, 224401 (2001</a:t>
            </a:r>
          </a:p>
          <a:p>
            <a:r>
              <a:rPr lang="en-US" altLang="zh-CN" sz="2000" dirty="0" smtClean="0">
                <a:latin typeface="Times New Roman" panose="02020603050405020304" pitchFamily="18" charset="0"/>
                <a:cs typeface="Times New Roman" panose="02020603050405020304" pitchFamily="18" charset="0"/>
              </a:rPr>
              <a:t>King</a:t>
            </a:r>
            <a:r>
              <a:rPr lang="en-US" altLang="zh-CN" sz="2000" dirty="0">
                <a:latin typeface="Times New Roman" panose="02020603050405020304" pitchFamily="18" charset="0"/>
                <a:cs typeface="Times New Roman" panose="02020603050405020304" pitchFamily="18" charset="0"/>
              </a:rPr>
              <a:t>, AD et al., Nature </a:t>
            </a:r>
            <a:r>
              <a:rPr lang="en-US" altLang="zh-CN" sz="2000" b="1" dirty="0">
                <a:latin typeface="Times New Roman" panose="02020603050405020304" pitchFamily="18" charset="0"/>
                <a:cs typeface="Times New Roman" panose="02020603050405020304" pitchFamily="18" charset="0"/>
              </a:rPr>
              <a:t>560</a:t>
            </a:r>
            <a:r>
              <a:rPr lang="en-US" altLang="zh-CN" sz="2000" dirty="0">
                <a:latin typeface="Times New Roman" panose="02020603050405020304" pitchFamily="18" charset="0"/>
                <a:cs typeface="Times New Roman" panose="02020603050405020304" pitchFamily="18" charset="0"/>
              </a:rPr>
              <a:t>, 456(2018)</a:t>
            </a:r>
            <a:endParaRPr lang="zh-CN" altLang="en-US" sz="20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338639" y="293355"/>
            <a:ext cx="9387252" cy="1169551"/>
          </a:xfrm>
          <a:prstGeom prst="rect">
            <a:avLst/>
          </a:prstGeom>
          <a:noFill/>
        </p:spPr>
        <p:txBody>
          <a:bodyPr wrap="square" rtlCol="0">
            <a:spAutoFit/>
          </a:bodyPr>
          <a:lstStyle/>
          <a:p>
            <a:r>
              <a:rPr lang="en-US" altLang="zh-CN" sz="3500" dirty="0" smtClean="0">
                <a:latin typeface="Times New Roman" panose="02020603050405020304" pitchFamily="18" charset="0"/>
                <a:cs typeface="Times New Roman" panose="02020603050405020304" pitchFamily="18" charset="0"/>
              </a:rPr>
              <a:t>Order by disorder and Emergent Z</a:t>
            </a:r>
            <a:r>
              <a:rPr lang="en-US" altLang="zh-CN" sz="3500" baseline="-25000" dirty="0" smtClean="0">
                <a:latin typeface="Times New Roman" panose="02020603050405020304" pitchFamily="18" charset="0"/>
                <a:cs typeface="Times New Roman" panose="02020603050405020304" pitchFamily="18" charset="0"/>
              </a:rPr>
              <a:t>6</a:t>
            </a:r>
            <a:r>
              <a:rPr lang="en-US" altLang="zh-CN" sz="3500" dirty="0" smtClean="0">
                <a:latin typeface="Times New Roman" panose="02020603050405020304" pitchFamily="18" charset="0"/>
                <a:cs typeface="Times New Roman" panose="02020603050405020304" pitchFamily="18" charset="0"/>
              </a:rPr>
              <a:t> symmetry in transverse field of triangular lattice AFM</a:t>
            </a:r>
            <a:endParaRPr lang="zh-CN" altLang="en-US" sz="3500" dirty="0">
              <a:latin typeface="Times New Roman" panose="02020603050405020304" pitchFamily="18" charset="0"/>
              <a:cs typeface="Times New Roman" panose="02020603050405020304" pitchFamily="18" charset="0"/>
            </a:endParaRPr>
          </a:p>
        </p:txBody>
      </p:sp>
      <p:cxnSp>
        <p:nvCxnSpPr>
          <p:cNvPr id="11" name="直接连接符 10"/>
          <p:cNvCxnSpPr/>
          <p:nvPr/>
        </p:nvCxnSpPr>
        <p:spPr>
          <a:xfrm>
            <a:off x="0" y="1657731"/>
            <a:ext cx="9126000" cy="0"/>
          </a:xfrm>
          <a:prstGeom prst="line">
            <a:avLst/>
          </a:prstGeom>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3">
            <a:schemeClr val="accent5"/>
          </a:lnRef>
          <a:fillRef idx="0">
            <a:schemeClr val="accent5"/>
          </a:fillRef>
          <a:effectRef idx="2">
            <a:schemeClr val="accent5"/>
          </a:effectRef>
          <a:fontRef idx="minor">
            <a:schemeClr val="tx1"/>
          </a:fontRef>
        </p:style>
      </p:cxnSp>
      <p:pic>
        <p:nvPicPr>
          <p:cNvPr id="2" name="图片 1"/>
          <p:cNvPicPr>
            <a:picLocks noChangeAspect="1"/>
          </p:cNvPicPr>
          <p:nvPr/>
        </p:nvPicPr>
        <p:blipFill>
          <a:blip r:embed="rId3"/>
          <a:stretch>
            <a:fillRect/>
          </a:stretch>
        </p:blipFill>
        <p:spPr>
          <a:xfrm>
            <a:off x="4960898" y="1822150"/>
            <a:ext cx="4404343" cy="3112116"/>
          </a:xfrm>
          <a:prstGeom prst="rect">
            <a:avLst/>
          </a:prstGeom>
        </p:spPr>
      </p:pic>
      <p:pic>
        <p:nvPicPr>
          <p:cNvPr id="13" name="图片 12"/>
          <p:cNvPicPr>
            <a:picLocks noChangeAspect="1"/>
          </p:cNvPicPr>
          <p:nvPr/>
        </p:nvPicPr>
        <p:blipFill>
          <a:blip r:embed="rId4"/>
          <a:stretch>
            <a:fillRect/>
          </a:stretch>
        </p:blipFill>
        <p:spPr>
          <a:xfrm>
            <a:off x="338639" y="1852557"/>
            <a:ext cx="2105359" cy="1581067"/>
          </a:xfrm>
          <a:prstGeom prst="rect">
            <a:avLst/>
          </a:prstGeom>
        </p:spPr>
      </p:pic>
      <p:pic>
        <p:nvPicPr>
          <p:cNvPr id="14" name="图片 13"/>
          <p:cNvPicPr>
            <a:picLocks noChangeAspect="1"/>
          </p:cNvPicPr>
          <p:nvPr/>
        </p:nvPicPr>
        <p:blipFill>
          <a:blip r:embed="rId5"/>
          <a:stretch>
            <a:fillRect/>
          </a:stretch>
        </p:blipFill>
        <p:spPr>
          <a:xfrm>
            <a:off x="2007294" y="2425221"/>
            <a:ext cx="3265617" cy="2810409"/>
          </a:xfrm>
          <a:prstGeom prst="rect">
            <a:avLst/>
          </a:prstGeom>
        </p:spPr>
      </p:pic>
    </p:spTree>
    <p:extLst>
      <p:ext uri="{BB962C8B-B14F-4D97-AF65-F5344CB8AC3E}">
        <p14:creationId xmlns:p14="http://schemas.microsoft.com/office/powerpoint/2010/main" val="29941732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F5A92007-991C-40AC-AA1C-2AF220786A23}"/>
              </a:ext>
            </a:extLst>
          </p:cNvPr>
          <p:cNvCxnSpPr/>
          <p:nvPr/>
        </p:nvCxnSpPr>
        <p:spPr>
          <a:xfrm>
            <a:off x="0" y="1657731"/>
            <a:ext cx="9126000" cy="0"/>
          </a:xfrm>
          <a:prstGeom prst="line">
            <a:avLst/>
          </a:prstGeom>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3">
            <a:schemeClr val="accent5"/>
          </a:lnRef>
          <a:fillRef idx="0">
            <a:schemeClr val="accent5"/>
          </a:fillRef>
          <a:effectRef idx="2">
            <a:schemeClr val="accent5"/>
          </a:effectRef>
          <a:fontRef idx="minor">
            <a:schemeClr val="tx1"/>
          </a:fontRef>
        </p:style>
      </p:cxnSp>
      <p:sp>
        <p:nvSpPr>
          <p:cNvPr id="4" name="文本框 3"/>
          <p:cNvSpPr txBox="1"/>
          <p:nvPr/>
        </p:nvSpPr>
        <p:spPr>
          <a:xfrm>
            <a:off x="143914" y="556666"/>
            <a:ext cx="8621271" cy="630942"/>
          </a:xfrm>
          <a:prstGeom prst="rect">
            <a:avLst/>
          </a:prstGeom>
          <a:noFill/>
        </p:spPr>
        <p:txBody>
          <a:bodyPr wrap="none" rtlCol="0">
            <a:spAutoFit/>
          </a:bodyPr>
          <a:lstStyle/>
          <a:p>
            <a:r>
              <a:rPr lang="en-US" altLang="zh-CN" sz="3500" dirty="0" err="1">
                <a:latin typeface="Times New Roman" panose="02020603050405020304" pitchFamily="18" charset="0"/>
                <a:cs typeface="Times New Roman" panose="02020603050405020304" pitchFamily="18" charset="0"/>
              </a:rPr>
              <a:t>Kosterlitz-Thouless</a:t>
            </a:r>
            <a:r>
              <a:rPr lang="en-US" altLang="zh-CN" sz="3500" dirty="0">
                <a:latin typeface="Times New Roman" panose="02020603050405020304" pitchFamily="18" charset="0"/>
                <a:cs typeface="Times New Roman" panose="02020603050405020304" pitchFamily="18" charset="0"/>
              </a:rPr>
              <a:t> melting of magnetic order </a:t>
            </a:r>
            <a:endParaRPr lang="zh-CN" altLang="en-US" sz="35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488220" y="1821494"/>
            <a:ext cx="7145841" cy="971584"/>
          </a:xfrm>
          <a:prstGeom prst="rect">
            <a:avLst/>
          </a:prstGeom>
        </p:spPr>
      </p:pic>
      <p:pic>
        <p:nvPicPr>
          <p:cNvPr id="8" name="图片 7"/>
          <p:cNvPicPr>
            <a:picLocks noChangeAspect="1"/>
          </p:cNvPicPr>
          <p:nvPr/>
        </p:nvPicPr>
        <p:blipFill>
          <a:blip r:embed="rId3"/>
          <a:stretch>
            <a:fillRect/>
          </a:stretch>
        </p:blipFill>
        <p:spPr>
          <a:xfrm>
            <a:off x="488220" y="3190551"/>
            <a:ext cx="4715469" cy="1921776"/>
          </a:xfrm>
          <a:prstGeom prst="rect">
            <a:avLst/>
          </a:prstGeom>
        </p:spPr>
      </p:pic>
      <p:pic>
        <p:nvPicPr>
          <p:cNvPr id="9" name="图片 8"/>
          <p:cNvPicPr>
            <a:picLocks noChangeAspect="1"/>
          </p:cNvPicPr>
          <p:nvPr/>
        </p:nvPicPr>
        <p:blipFill>
          <a:blip r:embed="rId4"/>
          <a:stretch>
            <a:fillRect/>
          </a:stretch>
        </p:blipFill>
        <p:spPr>
          <a:xfrm>
            <a:off x="5385452" y="2936532"/>
            <a:ext cx="3758548" cy="2782624"/>
          </a:xfrm>
          <a:prstGeom prst="rect">
            <a:avLst/>
          </a:prstGeom>
        </p:spPr>
      </p:pic>
      <p:sp>
        <p:nvSpPr>
          <p:cNvPr id="10" name="文本框 9"/>
          <p:cNvSpPr txBox="1"/>
          <p:nvPr/>
        </p:nvSpPr>
        <p:spPr>
          <a:xfrm>
            <a:off x="680815" y="6006064"/>
            <a:ext cx="5789790" cy="477054"/>
          </a:xfrm>
          <a:prstGeom prst="rect">
            <a:avLst/>
          </a:prstGeom>
          <a:noFill/>
        </p:spPr>
        <p:txBody>
          <a:bodyPr wrap="none" rtlCol="0">
            <a:spAutoFit/>
          </a:bodyPr>
          <a:lstStyle/>
          <a:p>
            <a:r>
              <a:rPr lang="en-US" altLang="zh-CN" sz="2500" dirty="0">
                <a:latin typeface="Times New Roman" panose="02020603050405020304" pitchFamily="18" charset="0"/>
                <a:cs typeface="Times New Roman" panose="02020603050405020304" pitchFamily="18" charset="0"/>
              </a:rPr>
              <a:t>H. Li et al., Nat. </a:t>
            </a:r>
            <a:r>
              <a:rPr lang="en-US" altLang="zh-CN" sz="2500" dirty="0" err="1">
                <a:latin typeface="Times New Roman" panose="02020603050405020304" pitchFamily="18" charset="0"/>
                <a:cs typeface="Times New Roman" panose="02020603050405020304" pitchFamily="18" charset="0"/>
              </a:rPr>
              <a:t>Commun</a:t>
            </a:r>
            <a:r>
              <a:rPr lang="en-US" altLang="zh-CN" sz="2500" dirty="0">
                <a:latin typeface="Times New Roman" panose="02020603050405020304" pitchFamily="18" charset="0"/>
                <a:cs typeface="Times New Roman" panose="02020603050405020304" pitchFamily="18" charset="0"/>
              </a:rPr>
              <a:t>. </a:t>
            </a:r>
            <a:r>
              <a:rPr lang="en-US" altLang="zh-CN" sz="2500" b="1" dirty="0">
                <a:latin typeface="Times New Roman" panose="02020603050405020304" pitchFamily="18" charset="0"/>
                <a:cs typeface="Times New Roman" panose="02020603050405020304" pitchFamily="18" charset="0"/>
              </a:rPr>
              <a:t>11</a:t>
            </a:r>
            <a:r>
              <a:rPr lang="en-US" altLang="zh-CN" sz="2500" dirty="0">
                <a:latin typeface="Times New Roman" panose="02020603050405020304" pitchFamily="18" charset="0"/>
                <a:cs typeface="Times New Roman" panose="02020603050405020304" pitchFamily="18" charset="0"/>
              </a:rPr>
              <a:t>, 1111(2020)  </a:t>
            </a:r>
            <a:endParaRPr lang="zh-CN" alt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9363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366118" y="515528"/>
            <a:ext cx="5989075" cy="630942"/>
          </a:xfrm>
          <a:prstGeom prst="rect">
            <a:avLst/>
          </a:prstGeom>
          <a:noFill/>
        </p:spPr>
        <p:txBody>
          <a:bodyPr wrap="none" rtlCol="0">
            <a:spAutoFit/>
          </a:bodyPr>
          <a:lstStyle/>
          <a:p>
            <a:r>
              <a:rPr lang="en-US" altLang="zh-CN" sz="3500" b="1" dirty="0">
                <a:latin typeface="Times New Roman" panose="02020603050405020304" pitchFamily="18" charset="0"/>
                <a:cs typeface="Times New Roman" panose="02020603050405020304" pitchFamily="18" charset="0"/>
              </a:rPr>
              <a:t>Anisotropic spin model </a:t>
            </a:r>
            <a:r>
              <a:rPr lang="en-US" altLang="zh-CN" sz="3500" b="1" dirty="0" smtClean="0">
                <a:latin typeface="Times New Roman" panose="02020603050405020304" pitchFamily="18" charset="0"/>
                <a:cs typeface="Times New Roman" panose="02020603050405020304" pitchFamily="18" charset="0"/>
              </a:rPr>
              <a:t>: g</a:t>
            </a:r>
            <a:r>
              <a:rPr lang="en-US" altLang="zh-CN" sz="3500" b="1" baseline="-25000" dirty="0" smtClean="0">
                <a:latin typeface="Times New Roman" panose="02020603050405020304" pitchFamily="18" charset="0"/>
                <a:cs typeface="Times New Roman" panose="02020603050405020304" pitchFamily="18" charset="0"/>
              </a:rPr>
              <a:t>ab</a:t>
            </a:r>
            <a:r>
              <a:rPr lang="en-US" altLang="zh-CN" sz="3500" b="1" dirty="0" smtClean="0">
                <a:latin typeface="Times New Roman" panose="02020603050405020304" pitchFamily="18" charset="0"/>
                <a:cs typeface="Times New Roman" panose="02020603050405020304" pitchFamily="18" charset="0"/>
              </a:rPr>
              <a:t>~0</a:t>
            </a:r>
            <a:endParaRPr lang="zh-CN" altLang="en-US" sz="35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4214973" y="1866757"/>
            <a:ext cx="4301750" cy="3255185"/>
          </a:xfrm>
          <a:prstGeom prst="rect">
            <a:avLst/>
          </a:prstGeom>
        </p:spPr>
      </p:pic>
      <p:pic>
        <p:nvPicPr>
          <p:cNvPr id="6" name="图片 5"/>
          <p:cNvPicPr>
            <a:picLocks noChangeAspect="1"/>
          </p:cNvPicPr>
          <p:nvPr/>
        </p:nvPicPr>
        <p:blipFill>
          <a:blip r:embed="rId3"/>
          <a:stretch>
            <a:fillRect/>
          </a:stretch>
        </p:blipFill>
        <p:spPr>
          <a:xfrm>
            <a:off x="366118" y="2018207"/>
            <a:ext cx="3848855" cy="3103735"/>
          </a:xfrm>
          <a:prstGeom prst="rect">
            <a:avLst/>
          </a:prstGeom>
        </p:spPr>
      </p:pic>
      <p:cxnSp>
        <p:nvCxnSpPr>
          <p:cNvPr id="19" name="直接连接符 18">
            <a:extLst>
              <a:ext uri="{FF2B5EF4-FFF2-40B4-BE49-F238E27FC236}">
                <a16:creationId xmlns:a16="http://schemas.microsoft.com/office/drawing/2014/main" id="{819910D2-2D63-408D-89F5-7069AE77CDB3}"/>
              </a:ext>
            </a:extLst>
          </p:cNvPr>
          <p:cNvCxnSpPr/>
          <p:nvPr/>
        </p:nvCxnSpPr>
        <p:spPr>
          <a:xfrm>
            <a:off x="0" y="1657731"/>
            <a:ext cx="9126000" cy="0"/>
          </a:xfrm>
          <a:prstGeom prst="line">
            <a:avLst/>
          </a:prstGeom>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3">
            <a:schemeClr val="accent5"/>
          </a:lnRef>
          <a:fillRef idx="0">
            <a:schemeClr val="accent5"/>
          </a:fillRef>
          <a:effectRef idx="2">
            <a:schemeClr val="accent5"/>
          </a:effectRef>
          <a:fontRef idx="minor">
            <a:schemeClr val="tx1"/>
          </a:fontRef>
        </p:style>
      </p:cxnSp>
      <p:sp>
        <p:nvSpPr>
          <p:cNvPr id="2" name="文本框 1">
            <a:extLst>
              <a:ext uri="{FF2B5EF4-FFF2-40B4-BE49-F238E27FC236}">
                <a16:creationId xmlns:a16="http://schemas.microsoft.com/office/drawing/2014/main" id="{3C57F721-168F-4970-8025-2EFB15B69AC1}"/>
              </a:ext>
            </a:extLst>
          </p:cNvPr>
          <p:cNvSpPr txBox="1"/>
          <p:nvPr/>
        </p:nvSpPr>
        <p:spPr>
          <a:xfrm>
            <a:off x="831452" y="5857857"/>
            <a:ext cx="7904600" cy="477054"/>
          </a:xfrm>
          <a:prstGeom prst="rect">
            <a:avLst/>
          </a:prstGeom>
          <a:noFill/>
        </p:spPr>
        <p:txBody>
          <a:bodyPr wrap="none" rtlCol="0">
            <a:spAutoFit/>
          </a:bodyPr>
          <a:lstStyle/>
          <a:p>
            <a:r>
              <a:rPr lang="en-US" altLang="zh-CN" sz="2500" dirty="0">
                <a:latin typeface="Times New Roman" panose="02020603050405020304" pitchFamily="18" charset="0"/>
                <a:cs typeface="Times New Roman" panose="02020603050405020304" pitchFamily="18" charset="0"/>
              </a:rPr>
              <a:t>F. A. </a:t>
            </a:r>
            <a:r>
              <a:rPr lang="en-US" altLang="zh-CN" sz="2500" dirty="0" err="1">
                <a:latin typeface="Times New Roman" panose="02020603050405020304" pitchFamily="18" charset="0"/>
                <a:cs typeface="Times New Roman" panose="02020603050405020304" pitchFamily="18" charset="0"/>
              </a:rPr>
              <a:t>Cevallos</a:t>
            </a:r>
            <a:r>
              <a:rPr lang="en-US" altLang="zh-CN" sz="2500" dirty="0">
                <a:latin typeface="Times New Roman" panose="02020603050405020304" pitchFamily="18" charset="0"/>
                <a:cs typeface="Times New Roman" panose="02020603050405020304" pitchFamily="18" charset="0"/>
              </a:rPr>
              <a:t> et al., Mater. Res. Bull. 105, 154–158 (2018).</a:t>
            </a:r>
            <a:endParaRPr lang="zh-CN" alt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122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1504" y="324603"/>
            <a:ext cx="6986208" cy="630942"/>
          </a:xfrm>
          <a:prstGeom prst="rect">
            <a:avLst/>
          </a:prstGeom>
          <a:noFill/>
        </p:spPr>
        <p:txBody>
          <a:bodyPr wrap="none" rtlCol="0">
            <a:spAutoFit/>
          </a:bodyPr>
          <a:lstStyle/>
          <a:p>
            <a:r>
              <a:rPr lang="en-US" altLang="zh-CN" sz="3500" dirty="0" smtClean="0">
                <a:latin typeface="Times New Roman" panose="02020603050405020304" pitchFamily="18" charset="0"/>
                <a:cs typeface="Times New Roman" panose="02020603050405020304" pitchFamily="18" charset="0"/>
              </a:rPr>
              <a:t>NMR evidence of Magnetic ordering</a:t>
            </a:r>
            <a:endParaRPr lang="zh-CN" altLang="en-US" sz="35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63973" y="1993190"/>
            <a:ext cx="4495561" cy="3709341"/>
          </a:xfrm>
          <a:prstGeom prst="rect">
            <a:avLst/>
          </a:prstGeom>
        </p:spPr>
      </p:pic>
      <p:pic>
        <p:nvPicPr>
          <p:cNvPr id="6" name="图片 5"/>
          <p:cNvPicPr>
            <a:picLocks noChangeAspect="1"/>
          </p:cNvPicPr>
          <p:nvPr/>
        </p:nvPicPr>
        <p:blipFill>
          <a:blip r:embed="rId4"/>
          <a:stretch>
            <a:fillRect/>
          </a:stretch>
        </p:blipFill>
        <p:spPr>
          <a:xfrm>
            <a:off x="4821383" y="1687484"/>
            <a:ext cx="3914670" cy="4015047"/>
          </a:xfrm>
          <a:prstGeom prst="rect">
            <a:avLst/>
          </a:prstGeom>
        </p:spPr>
      </p:pic>
      <p:sp>
        <p:nvSpPr>
          <p:cNvPr id="7" name="文本框 6"/>
          <p:cNvSpPr txBox="1"/>
          <p:nvPr/>
        </p:nvSpPr>
        <p:spPr>
          <a:xfrm>
            <a:off x="1619523" y="1301338"/>
            <a:ext cx="2196435"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NMR spectra </a:t>
            </a:r>
            <a:endParaRPr lang="zh-CN" altLang="en-US" sz="28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5823969" y="1239048"/>
            <a:ext cx="1909497" cy="523220"/>
          </a:xfrm>
          <a:prstGeom prst="rect">
            <a:avLst/>
          </a:prstGeom>
          <a:noFill/>
        </p:spPr>
        <p:txBody>
          <a:bodyPr wrap="none" rtlCol="0">
            <a:spAutoFit/>
          </a:bodyPr>
          <a:lstStyle/>
          <a:p>
            <a:r>
              <a:rPr lang="en-US" altLang="zh-CN" sz="2800" dirty="0" smtClean="0">
                <a:latin typeface="Times New Roman" panose="02020603050405020304" pitchFamily="18" charset="0"/>
                <a:cs typeface="Times New Roman" panose="02020603050405020304" pitchFamily="18" charset="0"/>
              </a:rPr>
              <a:t>Knight shift</a:t>
            </a:r>
            <a:endParaRPr lang="zh-CN" altLang="en-US" sz="28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5605013" y="5554207"/>
            <a:ext cx="3292889" cy="954107"/>
          </a:xfrm>
          <a:prstGeom prst="rect">
            <a:avLst/>
          </a:prstGeom>
          <a:noFill/>
        </p:spPr>
        <p:txBody>
          <a:bodyPr wrap="none" rtlCol="0">
            <a:spAutoFit/>
          </a:bodyPr>
          <a:lstStyle/>
          <a:p>
            <a:pPr algn="ctr"/>
            <a:r>
              <a:rPr lang="en-US" altLang="zh-CN" sz="2800" dirty="0" smtClean="0">
                <a:latin typeface="Times New Roman" panose="02020603050405020304" pitchFamily="18" charset="0"/>
                <a:cs typeface="Times New Roman" panose="02020603050405020304" pitchFamily="18" charset="0"/>
              </a:rPr>
              <a:t>ordering temperature </a:t>
            </a:r>
          </a:p>
          <a:p>
            <a:pPr algn="ctr"/>
            <a:r>
              <a:rPr lang="en-US" altLang="zh-CN" sz="2800" dirty="0" smtClean="0">
                <a:latin typeface="Times New Roman" panose="02020603050405020304" pitchFamily="18" charset="0"/>
                <a:cs typeface="Times New Roman" panose="02020603050405020304" pitchFamily="18" charset="0"/>
              </a:rPr>
              <a:t>T</a:t>
            </a:r>
            <a:r>
              <a:rPr lang="en-US" altLang="zh-CN" sz="2800" baseline="-25000" dirty="0" smtClean="0">
                <a:latin typeface="Times New Roman" panose="02020603050405020304" pitchFamily="18" charset="0"/>
                <a:cs typeface="Times New Roman" panose="02020603050405020304" pitchFamily="18" charset="0"/>
              </a:rPr>
              <a:t>L</a:t>
            </a:r>
            <a:r>
              <a:rPr lang="en-US" altLang="zh-CN" sz="2800" dirty="0" smtClean="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0.9 K </a:t>
            </a:r>
            <a:endParaRPr lang="zh-CN" altLang="en-US" sz="2800" dirty="0">
              <a:latin typeface="Times New Roman" panose="02020603050405020304" pitchFamily="18" charset="0"/>
              <a:cs typeface="Times New Roman" panose="02020603050405020304" pitchFamily="18" charset="0"/>
            </a:endParaRPr>
          </a:p>
        </p:txBody>
      </p:sp>
      <p:graphicFrame>
        <p:nvGraphicFramePr>
          <p:cNvPr id="9" name="对象 8"/>
          <p:cNvGraphicFramePr>
            <a:graphicFrameLocks noChangeAspect="1"/>
          </p:cNvGraphicFramePr>
          <p:nvPr>
            <p:extLst/>
          </p:nvPr>
        </p:nvGraphicFramePr>
        <p:xfrm>
          <a:off x="3505200" y="3152775"/>
          <a:ext cx="685800" cy="148829"/>
        </p:xfrm>
        <a:graphic>
          <a:graphicData uri="http://schemas.openxmlformats.org/presentationml/2006/ole">
            <mc:AlternateContent xmlns:mc="http://schemas.openxmlformats.org/markup-compatibility/2006">
              <mc:Choice xmlns:v="urn:schemas-microsoft-com:vml" Requires="v">
                <p:oleObj spid="_x0000_s22547" name="Equation" r:id="rId5" imgW="914400" imgH="198720" progId="Equation.DSMT4">
                  <p:embed/>
                </p:oleObj>
              </mc:Choice>
              <mc:Fallback>
                <p:oleObj name="Equation" r:id="rId5" imgW="914400" imgH="198720" progId="Equation.DSMT4">
                  <p:embed/>
                  <p:pic>
                    <p:nvPicPr>
                      <p:cNvPr id="9" name="对象 8"/>
                      <p:cNvPicPr/>
                      <p:nvPr/>
                    </p:nvPicPr>
                    <p:blipFill>
                      <a:blip r:embed="rId6"/>
                      <a:stretch>
                        <a:fillRect/>
                      </a:stretch>
                    </p:blipFill>
                    <p:spPr>
                      <a:xfrm>
                        <a:off x="3505200" y="3152775"/>
                        <a:ext cx="685800" cy="148829"/>
                      </a:xfrm>
                      <a:prstGeom prst="rect">
                        <a:avLst/>
                      </a:prstGeom>
                    </p:spPr>
                  </p:pic>
                </p:oleObj>
              </mc:Fallback>
            </mc:AlternateContent>
          </a:graphicData>
        </a:graphic>
      </p:graphicFrame>
    </p:spTree>
    <p:extLst>
      <p:ext uri="{BB962C8B-B14F-4D97-AF65-F5344CB8AC3E}">
        <p14:creationId xmlns:p14="http://schemas.microsoft.com/office/powerpoint/2010/main" val="2251046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80990" y="1357191"/>
            <a:ext cx="4304449" cy="3606172"/>
          </a:xfrm>
          <a:prstGeom prst="rect">
            <a:avLst/>
          </a:prstGeom>
        </p:spPr>
      </p:pic>
      <p:sp>
        <p:nvSpPr>
          <p:cNvPr id="8" name="文本框 7"/>
          <p:cNvSpPr txBox="1"/>
          <p:nvPr/>
        </p:nvSpPr>
        <p:spPr>
          <a:xfrm>
            <a:off x="427918" y="4948652"/>
            <a:ext cx="4057521" cy="861774"/>
          </a:xfrm>
          <a:prstGeom prst="rect">
            <a:avLst/>
          </a:prstGeom>
          <a:noFill/>
        </p:spPr>
        <p:txBody>
          <a:bodyPr wrap="none" rtlCol="0">
            <a:spAutoFit/>
          </a:bodyPr>
          <a:lstStyle/>
          <a:p>
            <a:r>
              <a:rPr lang="en-US" altLang="zh-CN" sz="2500" dirty="0">
                <a:solidFill>
                  <a:srgbClr val="507E32"/>
                </a:solidFill>
                <a:latin typeface="Times New Roman" panose="02020603050405020304" pitchFamily="18" charset="0"/>
                <a:cs typeface="Times New Roman" panose="02020603050405020304" pitchFamily="18" charset="0"/>
              </a:rPr>
              <a:t>plateau-like structure </a:t>
            </a:r>
            <a:r>
              <a:rPr lang="en-US" altLang="zh-CN" sz="2500" dirty="0" smtClean="0">
                <a:solidFill>
                  <a:srgbClr val="507E32"/>
                </a:solidFill>
                <a:latin typeface="Times New Roman" panose="02020603050405020304" pitchFamily="18" charset="0"/>
                <a:cs typeface="Times New Roman" panose="02020603050405020304" pitchFamily="18" charset="0"/>
              </a:rPr>
              <a:t>between</a:t>
            </a:r>
          </a:p>
          <a:p>
            <a:r>
              <a:rPr lang="en-US" altLang="zh-CN" sz="2500" dirty="0" smtClean="0">
                <a:solidFill>
                  <a:srgbClr val="507E32"/>
                </a:solidFill>
                <a:latin typeface="Times New Roman" panose="02020603050405020304" pitchFamily="18" charset="0"/>
                <a:cs typeface="Times New Roman" panose="02020603050405020304" pitchFamily="18" charset="0"/>
              </a:rPr>
              <a:t> </a:t>
            </a:r>
            <a:r>
              <a:rPr lang="en-US" altLang="zh-CN" sz="2500" i="1" dirty="0">
                <a:solidFill>
                  <a:srgbClr val="507E32"/>
                </a:solidFill>
                <a:latin typeface="Times New Roman" panose="02020603050405020304" pitchFamily="18" charset="0"/>
                <a:cs typeface="Times New Roman" panose="02020603050405020304" pitchFamily="18" charset="0"/>
              </a:rPr>
              <a:t>T</a:t>
            </a:r>
            <a:r>
              <a:rPr lang="en-US" altLang="zh-CN" sz="2500" baseline="-25000" dirty="0">
                <a:solidFill>
                  <a:srgbClr val="507E32"/>
                </a:solidFill>
                <a:latin typeface="Times New Roman" panose="02020603050405020304" pitchFamily="18" charset="0"/>
                <a:cs typeface="Times New Roman" panose="02020603050405020304" pitchFamily="18" charset="0"/>
              </a:rPr>
              <a:t>U</a:t>
            </a:r>
            <a:r>
              <a:rPr lang="en-US" altLang="zh-CN" sz="2500" dirty="0">
                <a:solidFill>
                  <a:srgbClr val="507E32"/>
                </a:solidFill>
                <a:latin typeface="Times New Roman" panose="02020603050405020304" pitchFamily="18" charset="0"/>
                <a:cs typeface="Times New Roman" panose="02020603050405020304" pitchFamily="18" charset="0"/>
              </a:rPr>
              <a:t> ≃ 1.9 K and </a:t>
            </a:r>
            <a:r>
              <a:rPr lang="en-US" altLang="zh-CN" sz="2500" i="1" dirty="0">
                <a:solidFill>
                  <a:srgbClr val="507E32"/>
                </a:solidFill>
                <a:latin typeface="Times New Roman" panose="02020603050405020304" pitchFamily="18" charset="0"/>
                <a:cs typeface="Times New Roman" panose="02020603050405020304" pitchFamily="18" charset="0"/>
              </a:rPr>
              <a:t>T</a:t>
            </a:r>
            <a:r>
              <a:rPr lang="en-US" altLang="zh-CN" sz="2500" baseline="-25000" dirty="0">
                <a:solidFill>
                  <a:srgbClr val="507E32"/>
                </a:solidFill>
                <a:latin typeface="Times New Roman" panose="02020603050405020304" pitchFamily="18" charset="0"/>
                <a:cs typeface="Times New Roman" panose="02020603050405020304" pitchFamily="18" charset="0"/>
              </a:rPr>
              <a:t>L</a:t>
            </a:r>
            <a:r>
              <a:rPr lang="en-US" altLang="zh-CN" sz="2500" dirty="0">
                <a:solidFill>
                  <a:srgbClr val="507E32"/>
                </a:solidFill>
                <a:latin typeface="Times New Roman" panose="02020603050405020304" pitchFamily="18" charset="0"/>
                <a:cs typeface="Times New Roman" panose="02020603050405020304" pitchFamily="18" charset="0"/>
              </a:rPr>
              <a:t> ≃ 0.9 K </a:t>
            </a:r>
            <a:endParaRPr lang="zh-CN" altLang="en-US" sz="2500" dirty="0">
              <a:solidFill>
                <a:srgbClr val="507E32"/>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180990" y="5991077"/>
            <a:ext cx="8972994" cy="769441"/>
          </a:xfrm>
          <a:prstGeom prst="rect">
            <a:avLst/>
          </a:prstGeom>
          <a:noFill/>
        </p:spPr>
        <p:txBody>
          <a:bodyPr wrap="square" rtlCol="0">
            <a:spAutoFit/>
          </a:bodyPr>
          <a:lstStyle/>
          <a:p>
            <a:r>
              <a:rPr lang="en-US" altLang="zh-CN" sz="2200" dirty="0" smtClean="0">
                <a:solidFill>
                  <a:srgbClr val="800000"/>
                </a:solidFill>
                <a:latin typeface="Times New Roman" panose="02020603050405020304" pitchFamily="18" charset="0"/>
                <a:cs typeface="Times New Roman" panose="02020603050405020304" pitchFamily="18" charset="0"/>
                <a:sym typeface="Wingdings" panose="05000000000000000000" pitchFamily="2" charset="2"/>
              </a:rPr>
              <a:t>T</a:t>
            </a:r>
            <a:r>
              <a:rPr lang="en-US" altLang="zh-CN" sz="2200" dirty="0" smtClean="0">
                <a:solidFill>
                  <a:srgbClr val="800000"/>
                </a:solidFill>
                <a:latin typeface="Times New Roman" panose="02020603050405020304" pitchFamily="18" charset="0"/>
                <a:cs typeface="Times New Roman" panose="02020603050405020304" pitchFamily="18" charset="0"/>
              </a:rPr>
              <a:t>he </a:t>
            </a:r>
            <a:r>
              <a:rPr lang="en-US" altLang="zh-CN" sz="2200" dirty="0">
                <a:solidFill>
                  <a:srgbClr val="800000"/>
                </a:solidFill>
                <a:latin typeface="Times New Roman" panose="02020603050405020304" pitchFamily="18" charset="0"/>
                <a:cs typeface="Times New Roman" panose="02020603050405020304" pitchFamily="18" charset="0"/>
              </a:rPr>
              <a:t>hallmark of a BKT phase</a:t>
            </a:r>
            <a:r>
              <a:rPr lang="en-US" altLang="zh-CN" sz="2200" dirty="0" smtClean="0">
                <a:solidFill>
                  <a:srgbClr val="800000"/>
                </a:solidFill>
                <a:latin typeface="Times New Roman" panose="02020603050405020304" pitchFamily="18" charset="0"/>
                <a:cs typeface="Times New Roman" panose="02020603050405020304" pitchFamily="18" charset="0"/>
              </a:rPr>
              <a:t>:</a:t>
            </a:r>
          </a:p>
          <a:p>
            <a:r>
              <a:rPr lang="en-US" altLang="zh-CN" sz="2200" dirty="0" smtClean="0">
                <a:solidFill>
                  <a:srgbClr val="800000"/>
                </a:solidFill>
                <a:latin typeface="Times New Roman" panose="02020603050405020304" pitchFamily="18" charset="0"/>
                <a:cs typeface="Times New Roman" panose="02020603050405020304" pitchFamily="18" charset="0"/>
              </a:rPr>
              <a:t>A fluctuating phase with diverging correlation length but no long-range </a:t>
            </a:r>
            <a:r>
              <a:rPr lang="en-US" altLang="zh-CN" sz="2200" dirty="0">
                <a:solidFill>
                  <a:srgbClr val="800000"/>
                </a:solidFill>
                <a:latin typeface="Times New Roman" panose="02020603050405020304" pitchFamily="18" charset="0"/>
                <a:cs typeface="Times New Roman" panose="02020603050405020304" pitchFamily="18" charset="0"/>
              </a:rPr>
              <a:t>order </a:t>
            </a:r>
            <a:endParaRPr lang="zh-CN" altLang="en-US" sz="2200" dirty="0">
              <a:solidFill>
                <a:srgbClr val="800000"/>
              </a:solidFill>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F5A92007-991C-40AC-AA1C-2AF220786A23}"/>
              </a:ext>
            </a:extLst>
          </p:cNvPr>
          <p:cNvCxnSpPr/>
          <p:nvPr/>
        </p:nvCxnSpPr>
        <p:spPr>
          <a:xfrm>
            <a:off x="0" y="1181017"/>
            <a:ext cx="9126000" cy="0"/>
          </a:xfrm>
          <a:prstGeom prst="line">
            <a:avLst/>
          </a:prstGeom>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3">
            <a:schemeClr val="accent5"/>
          </a:lnRef>
          <a:fillRef idx="0">
            <a:schemeClr val="accent5"/>
          </a:fillRef>
          <a:effectRef idx="2">
            <a:schemeClr val="accent5"/>
          </a:effectRef>
          <a:fontRef idx="minor">
            <a:schemeClr val="tx1"/>
          </a:fontRef>
        </p:style>
      </p:cxnSp>
      <p:graphicFrame>
        <p:nvGraphicFramePr>
          <p:cNvPr id="5" name="对象 4"/>
          <p:cNvGraphicFramePr>
            <a:graphicFrameLocks noChangeAspect="1"/>
          </p:cNvGraphicFramePr>
          <p:nvPr>
            <p:extLst/>
          </p:nvPr>
        </p:nvGraphicFramePr>
        <p:xfrm>
          <a:off x="5124645" y="5022002"/>
          <a:ext cx="3670071" cy="878750"/>
        </p:xfrm>
        <a:graphic>
          <a:graphicData uri="http://schemas.openxmlformats.org/presentationml/2006/ole">
            <mc:AlternateContent xmlns:mc="http://schemas.openxmlformats.org/markup-compatibility/2006">
              <mc:Choice xmlns:v="urn:schemas-microsoft-com:vml" Requires="v">
                <p:oleObj spid="_x0000_s23571" name="Equation" r:id="rId4" imgW="1803240" imgH="431640" progId="Equation.DSMT4">
                  <p:embed/>
                </p:oleObj>
              </mc:Choice>
              <mc:Fallback>
                <p:oleObj name="Equation" r:id="rId4" imgW="1803240" imgH="431640" progId="Equation.DSMT4">
                  <p:embed/>
                  <p:pic>
                    <p:nvPicPr>
                      <p:cNvPr id="5" name="对象 4"/>
                      <p:cNvPicPr/>
                      <p:nvPr/>
                    </p:nvPicPr>
                    <p:blipFill>
                      <a:blip r:embed="rId5"/>
                      <a:stretch>
                        <a:fillRect/>
                      </a:stretch>
                    </p:blipFill>
                    <p:spPr>
                      <a:xfrm>
                        <a:off x="5124645" y="5022002"/>
                        <a:ext cx="3670071" cy="878750"/>
                      </a:xfrm>
                      <a:prstGeom prst="rect">
                        <a:avLst/>
                      </a:prstGeom>
                    </p:spPr>
                  </p:pic>
                </p:oleObj>
              </mc:Fallback>
            </mc:AlternateContent>
          </a:graphicData>
        </a:graphic>
      </p:graphicFrame>
      <p:sp>
        <p:nvSpPr>
          <p:cNvPr id="14" name="文本框 13"/>
          <p:cNvSpPr txBox="1"/>
          <p:nvPr/>
        </p:nvSpPr>
        <p:spPr>
          <a:xfrm>
            <a:off x="239817" y="283722"/>
            <a:ext cx="8815105" cy="630942"/>
          </a:xfrm>
          <a:prstGeom prst="rect">
            <a:avLst/>
          </a:prstGeom>
          <a:noFill/>
        </p:spPr>
        <p:txBody>
          <a:bodyPr wrap="none" rtlCol="0">
            <a:spAutoFit/>
          </a:bodyPr>
          <a:lstStyle/>
          <a:p>
            <a:r>
              <a:rPr lang="en-US" altLang="zh-CN" sz="3500" dirty="0">
                <a:latin typeface="Times New Roman" panose="02020603050405020304" pitchFamily="18" charset="0"/>
                <a:cs typeface="Times New Roman" panose="02020603050405020304" pitchFamily="18" charset="0"/>
              </a:rPr>
              <a:t>Experimental evidence of BKT phase in TMGO</a:t>
            </a:r>
            <a:endParaRPr lang="zh-CN" altLang="en-US" sz="3500"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6"/>
          <a:stretch>
            <a:fillRect/>
          </a:stretch>
        </p:blipFill>
        <p:spPr>
          <a:xfrm>
            <a:off x="5124645" y="1666550"/>
            <a:ext cx="3517574" cy="2604220"/>
          </a:xfrm>
          <a:prstGeom prst="rect">
            <a:avLst/>
          </a:prstGeom>
        </p:spPr>
      </p:pic>
    </p:spTree>
    <p:extLst>
      <p:ext uri="{BB962C8B-B14F-4D97-AF65-F5344CB8AC3E}">
        <p14:creationId xmlns:p14="http://schemas.microsoft.com/office/powerpoint/2010/main" val="42458808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73A50A-2316-4DC9-92B0-567F603387E8}"/>
              </a:ext>
            </a:extLst>
          </p:cNvPr>
          <p:cNvSpPr txBox="1"/>
          <p:nvPr/>
        </p:nvSpPr>
        <p:spPr>
          <a:xfrm>
            <a:off x="109904" y="989613"/>
            <a:ext cx="8851216" cy="5601533"/>
          </a:xfrm>
          <a:prstGeom prst="rect">
            <a:avLst/>
          </a:prstGeom>
          <a:noFill/>
          <a:ln>
            <a:solidFill>
              <a:schemeClr val="tx1"/>
            </a:solidFill>
          </a:ln>
        </p:spPr>
        <p:txBody>
          <a:bodyPr wrap="square" rtlCol="0">
            <a:spAutoFit/>
          </a:bodyPr>
          <a:lstStyle/>
          <a:p>
            <a:pPr algn="ct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OUTLINE</a:t>
            </a:r>
          </a:p>
          <a:p>
            <a:pPr>
              <a:spcBef>
                <a:spcPts val="1800"/>
              </a:spcBef>
            </a:pPr>
            <a:r>
              <a:rPr lang="en-US" altLang="zh-CN" sz="24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0</a:t>
            </a: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Introduction to </a:t>
            </a:r>
            <a:r>
              <a:rPr lang="en-US" altLang="zh-CN" sz="2400" b="1" u="sng"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quantu</a:t>
            </a:r>
            <a:r>
              <a:rPr lang="en-US" altLang="zh-CN"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m critical point (QCP</a:t>
            </a:r>
            <a:r>
              <a:rPr lang="zh-CN" altLang="en-US"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u="sng"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and NMR</a:t>
            </a:r>
          </a:p>
          <a:p>
            <a:pPr>
              <a:spcBef>
                <a:spcPts val="1800"/>
              </a:spcBef>
            </a:pP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 </a:t>
            </a:r>
            <a:r>
              <a:rPr lang="en-US" altLang="zh-CN" sz="2400" b="1" u="sng"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KT phase </a:t>
            </a: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in </a:t>
            </a: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a 2D </a:t>
            </a: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TLAFM.</a:t>
            </a:r>
            <a:endPar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Ref</a:t>
            </a:r>
            <a:r>
              <a:rPr lang="zh-CN" altLang="en-US" sz="2400" b="1"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NC </a:t>
            </a:r>
            <a:r>
              <a:rPr lang="en-US" altLang="zh-CN" sz="2400" b="1" dirty="0">
                <a:latin typeface="Times New Roman" panose="02020603050405020304" pitchFamily="18" charset="0"/>
                <a:cs typeface="Times New Roman" panose="02020603050405020304" pitchFamily="18" charset="0"/>
              </a:rPr>
              <a:t>11, 5631 (2020</a:t>
            </a:r>
            <a:r>
              <a:rPr lang="en-US" altLang="zh-CN"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1800"/>
              </a:spcBef>
            </a:pP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II. Quantum criticality and </a:t>
            </a:r>
            <a:r>
              <a:rPr lang="en-US" altLang="zh-CN" sz="2400" b="1" u="sng"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emergent </a:t>
            </a:r>
            <a:r>
              <a:rPr lang="en-US" altLang="zh-CN" sz="2400" b="1" i="1" u="sng"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E</a:t>
            </a:r>
            <a:r>
              <a:rPr lang="en-US" altLang="zh-CN" sz="2400" b="1" u="sng" baseline="-25000"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8</a:t>
            </a:r>
            <a:r>
              <a:rPr lang="en-US" altLang="zh-CN" sz="2400" b="1" u="sng"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state </a:t>
            </a: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in Quasi-1D </a:t>
            </a:r>
            <a:r>
              <a:rPr lang="en-US" altLang="zh-CN" sz="2400" b="1" dirty="0" err="1"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Ising</a:t>
            </a: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magnet under transverse field. </a:t>
            </a:r>
          </a:p>
          <a:p>
            <a:r>
              <a:rPr lang="en-US" altLang="zh-CN" sz="2400" b="1" dirty="0" smtClean="0">
                <a:latin typeface="Times New Roman" panose="02020603050405020304" pitchFamily="18" charset="0"/>
                <a:cs typeface="Times New Roman" panose="02020603050405020304" pitchFamily="18" charset="0"/>
              </a:rPr>
              <a:t>Ref: </a:t>
            </a:r>
            <a:r>
              <a:rPr lang="it-IT" altLang="zh-CN" sz="2400" b="1" dirty="0" smtClean="0">
                <a:latin typeface="Times New Roman" panose="02020603050405020304" pitchFamily="18" charset="0"/>
                <a:cs typeface="Times New Roman" panose="02020603050405020304" pitchFamily="18" charset="0"/>
              </a:rPr>
              <a:t>PRL </a:t>
            </a:r>
            <a:r>
              <a:rPr lang="it-IT" altLang="zh-CN" sz="2400" b="1" dirty="0">
                <a:latin typeface="Times New Roman" panose="02020603050405020304" pitchFamily="18" charset="0"/>
                <a:cs typeface="Times New Roman" panose="02020603050405020304" pitchFamily="18" charset="0"/>
              </a:rPr>
              <a:t>123, 067203 (</a:t>
            </a:r>
            <a:r>
              <a:rPr lang="it-IT" altLang="zh-CN" sz="2400" b="1" dirty="0" smtClean="0">
                <a:latin typeface="Times New Roman" panose="02020603050405020304" pitchFamily="18" charset="0"/>
                <a:cs typeface="Times New Roman" panose="02020603050405020304" pitchFamily="18" charset="0"/>
              </a:rPr>
              <a:t>2019)</a:t>
            </a:r>
            <a:r>
              <a:rPr lang="en-US" altLang="zh-CN" sz="2400" b="1" dirty="0" smtClean="0">
                <a:latin typeface="Times New Roman" panose="02020603050405020304" pitchFamily="18" charset="0"/>
                <a:cs typeface="Times New Roman" panose="02020603050405020304" pitchFamily="18" charset="0"/>
              </a:rPr>
              <a:t>; PRL </a:t>
            </a:r>
            <a:r>
              <a:rPr lang="en-US" altLang="zh-CN" sz="2400" b="1" dirty="0">
                <a:latin typeface="Times New Roman" panose="02020603050405020304" pitchFamily="18" charset="0"/>
                <a:cs typeface="Times New Roman" panose="02020603050405020304" pitchFamily="18" charset="0"/>
              </a:rPr>
              <a:t>127, 077210 (2021</a:t>
            </a:r>
            <a:r>
              <a:rPr lang="en-US" altLang="zh-CN"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a:p>
            <a:pPr>
              <a:spcBef>
                <a:spcPts val="1800"/>
              </a:spcBef>
            </a:pP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III. Filed induced </a:t>
            </a:r>
            <a:r>
              <a:rPr lang="en-US" altLang="zh-CN" sz="2400" b="1" u="sng"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proximate </a:t>
            </a:r>
            <a:r>
              <a:rPr lang="en-US" altLang="zh-CN" sz="2400" b="1" u="sng" dirty="0" err="1"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Kitaev</a:t>
            </a:r>
            <a:r>
              <a:rPr lang="en-US" altLang="zh-CN" sz="2400" b="1" u="sng"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QSL </a:t>
            </a: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in </a:t>
            </a: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a honeycomb compound </a:t>
            </a: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-RuCl</a:t>
            </a:r>
            <a:r>
              <a:rPr lang="en-US" altLang="zh-CN" sz="2400" b="1" baseline="-25000"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3</a:t>
            </a: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a:t>
            </a:r>
          </a:p>
          <a:p>
            <a:r>
              <a:rPr lang="it-IT" altLang="zh-CN" sz="2400" b="1" dirty="0" smtClean="0">
                <a:latin typeface="Times New Roman" panose="02020603050405020304" pitchFamily="18" charset="0"/>
                <a:cs typeface="Times New Roman" panose="02020603050405020304" pitchFamily="18" charset="0"/>
              </a:rPr>
              <a:t>Ref: PRL </a:t>
            </a:r>
            <a:r>
              <a:rPr lang="it-IT" altLang="zh-CN" sz="2400" b="1" dirty="0">
                <a:latin typeface="Times New Roman" panose="02020603050405020304" pitchFamily="18" charset="0"/>
                <a:cs typeface="Times New Roman" panose="02020603050405020304" pitchFamily="18" charset="0"/>
              </a:rPr>
              <a:t>119, 227208 (2017</a:t>
            </a:r>
            <a:r>
              <a:rPr lang="it-IT" altLang="zh-CN"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a:p>
            <a:pPr>
              <a:spcBef>
                <a:spcPts val="1200"/>
              </a:spcBef>
            </a:pPr>
            <a:r>
              <a:rPr lang="en-US" altLang="zh-CN" sz="24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IV. </a:t>
            </a:r>
            <a:r>
              <a:rPr lang="en-US" altLang="zh-CN" sz="24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NMR evidence o</a:t>
            </a:r>
            <a:r>
              <a:rPr lang="en-US" altLang="zh-CN" sz="2400" b="1" dirty="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f a </a:t>
            </a:r>
            <a:r>
              <a:rPr lang="en-US" altLang="zh-CN" sz="2400" b="1" u="sng" dirty="0" smtClean="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proximate </a:t>
            </a:r>
            <a:r>
              <a:rPr lang="en-US" altLang="zh-CN" sz="2400" b="1" u="sng" dirty="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DQCP</a:t>
            </a:r>
            <a:r>
              <a:rPr lang="en-US" altLang="zh-CN" sz="2400" b="1" dirty="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 in </a:t>
            </a:r>
            <a:r>
              <a:rPr lang="en-US" altLang="zh-CN" sz="2400" b="1" smtClean="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SrCu</a:t>
            </a:r>
            <a:r>
              <a:rPr lang="en-US" altLang="zh-CN" sz="2400" b="1" baseline="-25000" smtClean="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smtClean="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(BO</a:t>
            </a:r>
            <a:r>
              <a:rPr lang="en-US" altLang="zh-CN" sz="2400" b="1" baseline="-25000" smtClean="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2400" b="1" smtClean="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baseline="-25000" smtClean="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smtClean="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smtClean="0">
                <a:solidFill>
                  <a:srgbClr val="3333CC"/>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solidFill>
                <a:srgbClr val="3333CC"/>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400" b="1" dirty="0" smtClean="0">
                <a:latin typeface="Times New Roman" panose="02020603050405020304" pitchFamily="18" charset="0"/>
                <a:ea typeface="楷体" panose="02010609060101010101" pitchFamily="49" charset="-122"/>
                <a:cs typeface="Times New Roman" panose="02020603050405020304" pitchFamily="18" charset="0"/>
              </a:rPr>
              <a:t>Ref: arXiv:2204.08133 (to appear in Science)</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32478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4500" y="1327219"/>
            <a:ext cx="3511289" cy="3439076"/>
          </a:xfrm>
          <a:prstGeom prst="rect">
            <a:avLst/>
          </a:prstGeom>
        </p:spPr>
      </p:pic>
      <p:pic>
        <p:nvPicPr>
          <p:cNvPr id="3" name="图片 2"/>
          <p:cNvPicPr>
            <a:picLocks noChangeAspect="1"/>
          </p:cNvPicPr>
          <p:nvPr/>
        </p:nvPicPr>
        <p:blipFill>
          <a:blip r:embed="rId3"/>
          <a:stretch>
            <a:fillRect/>
          </a:stretch>
        </p:blipFill>
        <p:spPr>
          <a:xfrm>
            <a:off x="4616036" y="1367231"/>
            <a:ext cx="3530435" cy="3308868"/>
          </a:xfrm>
          <a:prstGeom prst="rect">
            <a:avLst/>
          </a:prstGeom>
        </p:spPr>
      </p:pic>
      <p:sp>
        <p:nvSpPr>
          <p:cNvPr id="5" name="文本框 4"/>
          <p:cNvSpPr txBox="1"/>
          <p:nvPr/>
        </p:nvSpPr>
        <p:spPr>
          <a:xfrm>
            <a:off x="361910" y="195912"/>
            <a:ext cx="4150495" cy="630942"/>
          </a:xfrm>
          <a:prstGeom prst="rect">
            <a:avLst/>
          </a:prstGeom>
          <a:noFill/>
        </p:spPr>
        <p:txBody>
          <a:bodyPr wrap="none" rtlCol="0">
            <a:spAutoFit/>
          </a:bodyPr>
          <a:lstStyle/>
          <a:p>
            <a:r>
              <a:rPr lang="en-US" altLang="zh-CN" sz="3500" dirty="0">
                <a:latin typeface="Times New Roman" panose="02020603050405020304" pitchFamily="18" charset="0"/>
                <a:cs typeface="Times New Roman" panose="02020603050405020304" pitchFamily="18" charset="0"/>
              </a:rPr>
              <a:t>Susceptibility scaling </a:t>
            </a:r>
            <a:endParaRPr lang="zh-CN" altLang="en-US" sz="35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6913368" y="2451309"/>
            <a:ext cx="1146468" cy="553998"/>
          </a:xfrm>
          <a:prstGeom prst="rect">
            <a:avLst/>
          </a:prstGeom>
          <a:noFill/>
        </p:spPr>
        <p:txBody>
          <a:bodyPr wrap="none" rtlCol="0">
            <a:spAutoFit/>
          </a:bodyPr>
          <a:lstStyle/>
          <a:p>
            <a:r>
              <a:rPr lang="en-US" altLang="zh-CN" sz="3000" dirty="0">
                <a:solidFill>
                  <a:schemeClr val="accent1"/>
                </a:solidFill>
              </a:rPr>
              <a:t> </a:t>
            </a:r>
            <a:r>
              <a:rPr lang="en-US" altLang="zh-CN" sz="3000" dirty="0">
                <a:solidFill>
                  <a:schemeClr val="accent1"/>
                </a:solidFill>
                <a:latin typeface="Times New Roman" panose="02020603050405020304" pitchFamily="18" charset="0"/>
                <a:cs typeface="Times New Roman" panose="02020603050405020304" pitchFamily="18" charset="0"/>
              </a:rPr>
              <a:t>QMC</a:t>
            </a:r>
            <a:endParaRPr lang="zh-CN" altLang="en-US" sz="3000" dirty="0">
              <a:solidFill>
                <a:schemeClr val="accent1"/>
              </a:solidFill>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4"/>
          <a:stretch>
            <a:fillRect/>
          </a:stretch>
        </p:blipFill>
        <p:spPr>
          <a:xfrm>
            <a:off x="423794" y="4937621"/>
            <a:ext cx="4076492" cy="599485"/>
          </a:xfrm>
          <a:prstGeom prst="rect">
            <a:avLst/>
          </a:prstGeom>
        </p:spPr>
      </p:pic>
      <p:pic>
        <p:nvPicPr>
          <p:cNvPr id="13" name="图片 12"/>
          <p:cNvPicPr>
            <a:picLocks noChangeAspect="1"/>
          </p:cNvPicPr>
          <p:nvPr/>
        </p:nvPicPr>
        <p:blipFill>
          <a:blip r:embed="rId5"/>
          <a:stretch>
            <a:fillRect/>
          </a:stretch>
        </p:blipFill>
        <p:spPr>
          <a:xfrm>
            <a:off x="5383946" y="5088737"/>
            <a:ext cx="1944567" cy="537858"/>
          </a:xfrm>
          <a:prstGeom prst="rect">
            <a:avLst/>
          </a:prstGeom>
        </p:spPr>
      </p:pic>
      <p:sp>
        <p:nvSpPr>
          <p:cNvPr id="14" name="文本框 13"/>
          <p:cNvSpPr txBox="1"/>
          <p:nvPr/>
        </p:nvSpPr>
        <p:spPr>
          <a:xfrm>
            <a:off x="5384776" y="5868687"/>
            <a:ext cx="3057184" cy="769441"/>
          </a:xfrm>
          <a:prstGeom prst="rect">
            <a:avLst/>
          </a:prstGeom>
          <a:noFill/>
        </p:spPr>
        <p:txBody>
          <a:bodyPr wrap="none" rtlCol="0">
            <a:spAutoFit/>
          </a:bodyPr>
          <a:lstStyle/>
          <a:p>
            <a:r>
              <a:rPr lang="en-US" altLang="zh-CN" sz="2200" dirty="0" err="1">
                <a:latin typeface="Times New Roman" panose="02020603050405020304" pitchFamily="18" charset="0"/>
                <a:cs typeface="Times New Roman" panose="02020603050405020304" pitchFamily="18" charset="0"/>
              </a:rPr>
              <a:t>Kedar</a:t>
            </a:r>
            <a:r>
              <a:rPr lang="en-US" altLang="zh-CN" sz="2200" dirty="0">
                <a:latin typeface="Times New Roman" panose="02020603050405020304" pitchFamily="18" charset="0"/>
                <a:cs typeface="Times New Roman" panose="02020603050405020304" pitchFamily="18" charset="0"/>
              </a:rPr>
              <a:t> </a:t>
            </a:r>
            <a:r>
              <a:rPr lang="en-US" altLang="zh-CN" sz="2200" dirty="0" err="1" smtClean="0">
                <a:latin typeface="Times New Roman" panose="02020603050405020304" pitchFamily="18" charset="0"/>
                <a:cs typeface="Times New Roman" panose="02020603050405020304" pitchFamily="18" charset="0"/>
              </a:rPr>
              <a:t>Damle</a:t>
            </a:r>
            <a:r>
              <a:rPr lang="en-US" altLang="zh-CN" sz="2200" dirty="0" smtClean="0">
                <a:latin typeface="Times New Roman" panose="02020603050405020304" pitchFamily="18" charset="0"/>
                <a:cs typeface="Times New Roman" panose="02020603050405020304" pitchFamily="18" charset="0"/>
              </a:rPr>
              <a:t>, </a:t>
            </a:r>
          </a:p>
          <a:p>
            <a:r>
              <a:rPr lang="en-US" altLang="zh-CN" sz="2200" dirty="0" smtClean="0">
                <a:latin typeface="Times New Roman" panose="02020603050405020304" pitchFamily="18" charset="0"/>
                <a:cs typeface="Times New Roman" panose="02020603050405020304" pitchFamily="18" charset="0"/>
              </a:rPr>
              <a:t>PRL 115</a:t>
            </a:r>
            <a:r>
              <a:rPr lang="en-US" altLang="zh-CN" sz="2200" dirty="0">
                <a:latin typeface="Times New Roman" panose="02020603050405020304" pitchFamily="18" charset="0"/>
                <a:cs typeface="Times New Roman" panose="02020603050405020304" pitchFamily="18" charset="0"/>
              </a:rPr>
              <a:t>, 127204 (2015) </a:t>
            </a:r>
            <a:endParaRPr lang="zh-CN" altLang="en-US" sz="2200" dirty="0">
              <a:latin typeface="Times New Roman" panose="02020603050405020304" pitchFamily="18" charset="0"/>
              <a:cs typeface="Times New Roman" panose="02020603050405020304" pitchFamily="18" charset="0"/>
            </a:endParaRPr>
          </a:p>
        </p:txBody>
      </p:sp>
      <p:cxnSp>
        <p:nvCxnSpPr>
          <p:cNvPr id="16" name="直接连接符 15">
            <a:extLst>
              <a:ext uri="{FF2B5EF4-FFF2-40B4-BE49-F238E27FC236}">
                <a16:creationId xmlns:a16="http://schemas.microsoft.com/office/drawing/2014/main" id="{F5A92007-991C-40AC-AA1C-2AF220786A23}"/>
              </a:ext>
            </a:extLst>
          </p:cNvPr>
          <p:cNvCxnSpPr/>
          <p:nvPr/>
        </p:nvCxnSpPr>
        <p:spPr>
          <a:xfrm>
            <a:off x="-50595" y="1258720"/>
            <a:ext cx="9126000" cy="0"/>
          </a:xfrm>
          <a:prstGeom prst="line">
            <a:avLst/>
          </a:prstGeom>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3">
            <a:schemeClr val="accent5"/>
          </a:lnRef>
          <a:fillRef idx="0">
            <a:schemeClr val="accent5"/>
          </a:fillRef>
          <a:effectRef idx="2">
            <a:schemeClr val="accent5"/>
          </a:effectRef>
          <a:fontRef idx="minor">
            <a:schemeClr val="tx1"/>
          </a:fontRef>
        </p:style>
      </p:cxnSp>
      <p:sp>
        <p:nvSpPr>
          <p:cNvPr id="12" name="文本框 11"/>
          <p:cNvSpPr txBox="1"/>
          <p:nvPr/>
        </p:nvSpPr>
        <p:spPr>
          <a:xfrm>
            <a:off x="204500" y="5868687"/>
            <a:ext cx="4375685" cy="769441"/>
          </a:xfrm>
          <a:prstGeom prst="rect">
            <a:avLst/>
          </a:prstGeom>
          <a:noFill/>
        </p:spPr>
        <p:txBody>
          <a:bodyPr wrap="none" rtlCol="0">
            <a:spAutoFit/>
          </a:bodyPr>
          <a:lstStyle/>
          <a:p>
            <a:r>
              <a:rPr lang="en-US" altLang="zh-CN" sz="2200" dirty="0">
                <a:latin typeface="Times New Roman" panose="02020603050405020304" pitchFamily="18" charset="0"/>
                <a:cs typeface="Times New Roman" panose="02020603050405020304" pitchFamily="18" charset="0"/>
              </a:rPr>
              <a:t>Z. Hu et al., </a:t>
            </a:r>
            <a:endParaRPr lang="en-US" altLang="zh-CN" sz="2200" dirty="0" smtClean="0">
              <a:latin typeface="Times New Roman" panose="02020603050405020304" pitchFamily="18" charset="0"/>
              <a:cs typeface="Times New Roman" panose="02020603050405020304" pitchFamily="18" charset="0"/>
            </a:endParaRPr>
          </a:p>
          <a:p>
            <a:r>
              <a:rPr lang="en-US" altLang="zh-CN" sz="2200" dirty="0" smtClean="0">
                <a:latin typeface="Times New Roman" panose="02020603050405020304" pitchFamily="18" charset="0"/>
                <a:cs typeface="Times New Roman" panose="02020603050405020304" pitchFamily="18" charset="0"/>
              </a:rPr>
              <a:t>Nature </a:t>
            </a:r>
            <a:r>
              <a:rPr lang="en-US" altLang="zh-CN" sz="2200" dirty="0" err="1" smtClean="0">
                <a:latin typeface="Times New Roman" panose="02020603050405020304" pitchFamily="18" charset="0"/>
                <a:cs typeface="Times New Roman" panose="02020603050405020304" pitchFamily="18" charset="0"/>
              </a:rPr>
              <a:t>Commun</a:t>
            </a:r>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11, 5631 (</a:t>
            </a:r>
            <a:r>
              <a:rPr lang="en-US" altLang="zh-CN" sz="2200" dirty="0" smtClean="0">
                <a:latin typeface="Times New Roman" panose="02020603050405020304" pitchFamily="18" charset="0"/>
                <a:cs typeface="Times New Roman" panose="02020603050405020304" pitchFamily="18" charset="0"/>
              </a:rPr>
              <a:t>202RL0)</a:t>
            </a:r>
          </a:p>
        </p:txBody>
      </p:sp>
    </p:spTree>
    <p:extLst>
      <p:ext uri="{BB962C8B-B14F-4D97-AF65-F5344CB8AC3E}">
        <p14:creationId xmlns:p14="http://schemas.microsoft.com/office/powerpoint/2010/main" val="284230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1963" y="1148940"/>
            <a:ext cx="5477921" cy="4187831"/>
          </a:xfrm>
          <a:prstGeom prst="rect">
            <a:avLst/>
          </a:prstGeom>
        </p:spPr>
      </p:pic>
      <p:sp>
        <p:nvSpPr>
          <p:cNvPr id="3" name="文本框 2"/>
          <p:cNvSpPr txBox="1"/>
          <p:nvPr/>
        </p:nvSpPr>
        <p:spPr>
          <a:xfrm>
            <a:off x="101963" y="413365"/>
            <a:ext cx="9141790" cy="630942"/>
          </a:xfrm>
          <a:prstGeom prst="rect">
            <a:avLst/>
          </a:prstGeom>
          <a:noFill/>
        </p:spPr>
        <p:txBody>
          <a:bodyPr wrap="square" rtlCol="0">
            <a:spAutoFit/>
          </a:bodyPr>
          <a:lstStyle/>
          <a:p>
            <a:r>
              <a:rPr lang="en-US" altLang="zh-CN" sz="3500" dirty="0">
                <a:latin typeface="Times New Roman" panose="02020603050405020304" pitchFamily="18" charset="0"/>
                <a:cs typeface="Times New Roman" panose="02020603050405020304" pitchFamily="18" charset="0"/>
              </a:rPr>
              <a:t>Phase diagram of TMGO under out-of-plane field</a:t>
            </a:r>
            <a:endParaRPr lang="zh-CN" altLang="en-US" sz="35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5307431" y="1818458"/>
            <a:ext cx="3736816" cy="2462213"/>
          </a:xfrm>
          <a:prstGeom prst="rect">
            <a:avLst/>
          </a:prstGeom>
          <a:noFill/>
        </p:spPr>
        <p:txBody>
          <a:bodyPr wrap="square" rtlCol="0">
            <a:spAutoFit/>
          </a:bodyPr>
          <a:lstStyle/>
          <a:p>
            <a:pPr marL="214313" indent="-214313">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A BKT phase between T</a:t>
            </a:r>
            <a:r>
              <a:rPr lang="en-US" altLang="zh-CN" sz="2200" baseline="-25000" dirty="0">
                <a:latin typeface="Times New Roman" panose="02020603050405020304" pitchFamily="18" charset="0"/>
                <a:cs typeface="Times New Roman" panose="02020603050405020304" pitchFamily="18" charset="0"/>
              </a:rPr>
              <a:t>L</a:t>
            </a:r>
            <a:r>
              <a:rPr lang="en-US" altLang="zh-CN" sz="2200" dirty="0">
                <a:latin typeface="Times New Roman" panose="02020603050405020304" pitchFamily="18" charset="0"/>
                <a:cs typeface="Times New Roman" panose="02020603050405020304" pitchFamily="18" charset="0"/>
              </a:rPr>
              <a:t> and T</a:t>
            </a:r>
            <a:r>
              <a:rPr lang="en-US" altLang="zh-CN" sz="2200" baseline="-25000" dirty="0">
                <a:latin typeface="Times New Roman" panose="02020603050405020304" pitchFamily="18" charset="0"/>
                <a:cs typeface="Times New Roman" panose="02020603050405020304" pitchFamily="18" charset="0"/>
              </a:rPr>
              <a:t>U</a:t>
            </a:r>
            <a:r>
              <a:rPr lang="en-US" altLang="zh-CN" sz="2200" dirty="0">
                <a:latin typeface="Times New Roman" panose="02020603050405020304" pitchFamily="18" charset="0"/>
                <a:cs typeface="Times New Roman" panose="02020603050405020304" pitchFamily="18" charset="0"/>
              </a:rPr>
              <a:t> under </a:t>
            </a:r>
            <a:r>
              <a:rPr lang="en-US" altLang="zh-CN" sz="2200" dirty="0" smtClean="0">
                <a:latin typeface="Times New Roman" panose="02020603050405020304" pitchFamily="18" charset="0"/>
                <a:cs typeface="Times New Roman" panose="02020603050405020304" pitchFamily="18" charset="0"/>
              </a:rPr>
              <a:t>zero </a:t>
            </a:r>
            <a:r>
              <a:rPr lang="en-US" altLang="zh-CN" sz="2200" dirty="0">
                <a:latin typeface="Times New Roman" panose="02020603050405020304" pitchFamily="18" charset="0"/>
                <a:cs typeface="Times New Roman" panose="02020603050405020304" pitchFamily="18" charset="0"/>
              </a:rPr>
              <a:t>out-of-plane field</a:t>
            </a:r>
          </a:p>
          <a:p>
            <a:pPr marL="214313" indent="-214313">
              <a:buFont typeface="Wingdings" panose="05000000000000000000" pitchFamily="2" charset="2"/>
              <a:buChar char="Ø"/>
            </a:pPr>
            <a:endParaRPr lang="en-US" altLang="zh-CN" sz="2200"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A field induced quantum phase </a:t>
            </a:r>
            <a:r>
              <a:rPr lang="en-US" altLang="zh-CN" sz="2200" dirty="0" smtClean="0">
                <a:latin typeface="Times New Roman" panose="02020603050405020304" pitchFamily="18" charset="0"/>
                <a:cs typeface="Times New Roman" panose="02020603050405020304" pitchFamily="18" charset="0"/>
              </a:rPr>
              <a:t> transition at </a:t>
            </a:r>
            <a:r>
              <a:rPr lang="en-US" altLang="zh-CN" sz="2200" dirty="0">
                <a:latin typeface="Times New Roman" panose="02020603050405020304" pitchFamily="18" charset="0"/>
                <a:cs typeface="Times New Roman" panose="02020603050405020304" pitchFamily="18" charset="0"/>
              </a:rPr>
              <a:t>the high-field side of the dome </a:t>
            </a:r>
          </a:p>
        </p:txBody>
      </p:sp>
      <p:sp>
        <p:nvSpPr>
          <p:cNvPr id="7" name="文本框 6"/>
          <p:cNvSpPr txBox="1"/>
          <p:nvPr/>
        </p:nvSpPr>
        <p:spPr>
          <a:xfrm>
            <a:off x="844088" y="5989483"/>
            <a:ext cx="7072064" cy="477054"/>
          </a:xfrm>
          <a:prstGeom prst="rect">
            <a:avLst/>
          </a:prstGeom>
          <a:noFill/>
        </p:spPr>
        <p:txBody>
          <a:bodyPr wrap="none" rtlCol="0">
            <a:spAutoFit/>
          </a:bodyPr>
          <a:lstStyle/>
          <a:p>
            <a:r>
              <a:rPr lang="en-US" altLang="zh-CN" sz="2500" dirty="0">
                <a:latin typeface="Times New Roman" panose="02020603050405020304" pitchFamily="18" charset="0"/>
                <a:cs typeface="Times New Roman" panose="02020603050405020304" pitchFamily="18" charset="0"/>
              </a:rPr>
              <a:t>Z. Hu et al., Nature Communications 11, 5631 (2020</a:t>
            </a:r>
            <a:r>
              <a:rPr lang="en-US" altLang="zh-CN" sz="2500"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280274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9788" y="2584949"/>
            <a:ext cx="6417426" cy="2308324"/>
          </a:xfrm>
          <a:prstGeom prst="rect">
            <a:avLst/>
          </a:prstGeom>
        </p:spPr>
        <p:txBody>
          <a:bodyPr wrap="square">
            <a:spAutoFit/>
          </a:bodyPr>
          <a:lstStyle/>
          <a:p>
            <a:pPr>
              <a:lnSpc>
                <a:spcPct val="150000"/>
              </a:lnSpc>
            </a:pPr>
            <a:r>
              <a:rPr lang="en-US" altLang="zh-CN" sz="3200" dirty="0" smtClean="0">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ii.  Emergent </a:t>
            </a:r>
            <a:r>
              <a:rPr lang="en-US" altLang="zh-CN" sz="3200" dirty="0">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E</a:t>
            </a:r>
            <a:r>
              <a:rPr lang="en-US" altLang="zh-CN" sz="3200" baseline="-25000" dirty="0">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8</a:t>
            </a:r>
            <a:r>
              <a:rPr lang="en-US" altLang="zh-CN" sz="3200" dirty="0">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 algebra state in quasi-1D </a:t>
            </a:r>
            <a:r>
              <a:rPr lang="en-US" altLang="zh-CN" sz="3200" dirty="0" err="1" smtClean="0">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Ising</a:t>
            </a:r>
            <a:r>
              <a:rPr lang="en-US" altLang="zh-CN" sz="3200" dirty="0" smtClean="0">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 antiferromagnet with transverse field</a:t>
            </a:r>
            <a:endParaRPr lang="en-US" altLang="zh-CN" sz="3200" baseline="-25000" dirty="0">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723114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512" y="109081"/>
            <a:ext cx="8136904" cy="861774"/>
          </a:xfrm>
          <a:prstGeom prst="rect">
            <a:avLst/>
          </a:prstGeom>
          <a:noFill/>
        </p:spPr>
        <p:txBody>
          <a:bodyPr wrap="square" rtlCol="0">
            <a:spAutoFit/>
          </a:bodyPr>
          <a:lstStyle/>
          <a:p>
            <a:r>
              <a:rPr lang="en-US" altLang="zh-CN" sz="2500" dirty="0">
                <a:solidFill>
                  <a:srgbClr val="0000FF"/>
                </a:solidFill>
                <a:latin typeface="Times New Roman" panose="02020603050405020304" pitchFamily="18" charset="0"/>
                <a:cs typeface="Times New Roman" panose="02020603050405020304" pitchFamily="18" charset="0"/>
              </a:rPr>
              <a:t>A  pedagogical model for Quantum Phase Transitions:</a:t>
            </a:r>
          </a:p>
          <a:p>
            <a:r>
              <a:rPr lang="en-US" altLang="zh-CN" sz="2500" dirty="0">
                <a:solidFill>
                  <a:srgbClr val="0000FF"/>
                </a:solidFill>
                <a:latin typeface="Times New Roman" panose="02020603050405020304" pitchFamily="18" charset="0"/>
                <a:cs typeface="Times New Roman" panose="02020603050405020304" pitchFamily="18" charset="0"/>
              </a:rPr>
              <a:t>1D </a:t>
            </a:r>
            <a:r>
              <a:rPr lang="en-US" altLang="zh-CN" sz="2500" dirty="0" err="1">
                <a:solidFill>
                  <a:srgbClr val="0000FF"/>
                </a:solidFill>
                <a:latin typeface="Times New Roman" panose="02020603050405020304" pitchFamily="18" charset="0"/>
                <a:cs typeface="Times New Roman" panose="02020603050405020304" pitchFamily="18" charset="0"/>
              </a:rPr>
              <a:t>Ising</a:t>
            </a:r>
            <a:r>
              <a:rPr lang="en-US" altLang="zh-CN" sz="2500" dirty="0">
                <a:solidFill>
                  <a:srgbClr val="0000FF"/>
                </a:solidFill>
                <a:latin typeface="Times New Roman" panose="02020603050405020304" pitchFamily="18" charset="0"/>
                <a:cs typeface="Times New Roman" panose="02020603050405020304" pitchFamily="18" charset="0"/>
              </a:rPr>
              <a:t>-model in a transverse field</a:t>
            </a:r>
            <a:endParaRPr lang="zh-CN" altLang="en-US" sz="2500" dirty="0">
              <a:solidFill>
                <a:srgbClr val="0000FF"/>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309939" y="1124186"/>
            <a:ext cx="3672408" cy="925982"/>
          </a:xfrm>
          <a:prstGeom prst="rect">
            <a:avLst/>
          </a:prstGeom>
          <a:noFill/>
        </p:spPr>
      </p:pic>
      <p:pic>
        <p:nvPicPr>
          <p:cNvPr id="10" name="图片 9"/>
          <p:cNvPicPr>
            <a:picLocks noChangeAspect="1"/>
          </p:cNvPicPr>
          <p:nvPr/>
        </p:nvPicPr>
        <p:blipFill>
          <a:blip r:embed="rId3"/>
          <a:stretch>
            <a:fillRect/>
          </a:stretch>
        </p:blipFill>
        <p:spPr>
          <a:xfrm>
            <a:off x="661867" y="2132856"/>
            <a:ext cx="4017599" cy="3240360"/>
          </a:xfrm>
          <a:prstGeom prst="rect">
            <a:avLst/>
          </a:prstGeom>
        </p:spPr>
      </p:pic>
      <p:pic>
        <p:nvPicPr>
          <p:cNvPr id="11" name="图片 10"/>
          <p:cNvPicPr>
            <a:picLocks noChangeAspect="1"/>
          </p:cNvPicPr>
          <p:nvPr/>
        </p:nvPicPr>
        <p:blipFill>
          <a:blip r:embed="rId4"/>
          <a:stretch>
            <a:fillRect/>
          </a:stretch>
        </p:blipFill>
        <p:spPr>
          <a:xfrm>
            <a:off x="898258" y="4117390"/>
            <a:ext cx="1569750" cy="291200"/>
          </a:xfrm>
          <a:prstGeom prst="rect">
            <a:avLst/>
          </a:prstGeom>
        </p:spPr>
      </p:pic>
      <p:pic>
        <p:nvPicPr>
          <p:cNvPr id="12" name="图片 11"/>
          <p:cNvPicPr>
            <a:picLocks noChangeAspect="1"/>
          </p:cNvPicPr>
          <p:nvPr/>
        </p:nvPicPr>
        <p:blipFill>
          <a:blip r:embed="rId5"/>
          <a:stretch>
            <a:fillRect/>
          </a:stretch>
        </p:blipFill>
        <p:spPr>
          <a:xfrm>
            <a:off x="3434298" y="4077072"/>
            <a:ext cx="1569750" cy="340278"/>
          </a:xfrm>
          <a:prstGeom prst="rect">
            <a:avLst/>
          </a:prstGeom>
        </p:spPr>
      </p:pic>
      <mc:AlternateContent xmlns:mc="http://schemas.openxmlformats.org/markup-compatibility/2006" xmlns:a14="http://schemas.microsoft.com/office/drawing/2010/main">
        <mc:Choice Requires="a14">
          <p:sp>
            <p:nvSpPr>
              <p:cNvPr id="15" name="文本框 14"/>
              <p:cNvSpPr txBox="1"/>
              <p:nvPr/>
            </p:nvSpPr>
            <p:spPr>
              <a:xfrm>
                <a:off x="3959386" y="3666698"/>
                <a:ext cx="5674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&gt;0</m:t>
                      </m:r>
                    </m:oMath>
                  </m:oMathPara>
                </a14:m>
                <a:endParaRPr lang="zh-CN" altLang="en-US" dirty="0">
                  <a:solidFill>
                    <a:srgbClr val="C0000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959386" y="3666698"/>
                <a:ext cx="567463" cy="276999"/>
              </a:xfrm>
              <a:prstGeom prst="rect">
                <a:avLst/>
              </a:prstGeom>
              <a:blipFill>
                <a:blip r:embed="rId6"/>
                <a:stretch>
                  <a:fillRect l="-8602" r="-860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191161" y="3284984"/>
                <a:ext cx="6187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&lt;0 </m:t>
                      </m:r>
                    </m:oMath>
                  </m:oMathPara>
                </a14:m>
                <a:endParaRPr lang="zh-CN" altLang="en-US" dirty="0">
                  <a:solidFill>
                    <a:srgbClr val="C00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1191161" y="3284984"/>
                <a:ext cx="618759" cy="276999"/>
              </a:xfrm>
              <a:prstGeom prst="rect">
                <a:avLst/>
              </a:prstGeom>
              <a:blipFill>
                <a:blip r:embed="rId7"/>
                <a:stretch>
                  <a:fillRect l="-6863"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2591234" y="2920781"/>
                <a:ext cx="5674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=0</m:t>
                      </m:r>
                    </m:oMath>
                  </m:oMathPara>
                </a14:m>
                <a:endParaRPr lang="zh-CN" altLang="en-US" dirty="0">
                  <a:solidFill>
                    <a:srgbClr val="C00000"/>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591234" y="2920781"/>
                <a:ext cx="567463" cy="276999"/>
              </a:xfrm>
              <a:prstGeom prst="rect">
                <a:avLst/>
              </a:prstGeom>
              <a:blipFill>
                <a:blip r:embed="rId8"/>
                <a:stretch>
                  <a:fillRect l="-7527" r="-9677" b="-8696"/>
                </a:stretch>
              </a:blipFill>
            </p:spPr>
            <p:txBody>
              <a:bodyPr/>
              <a:lstStyle/>
              <a:p>
                <a:r>
                  <a:rPr lang="zh-CN" altLang="en-US">
                    <a:noFill/>
                  </a:rPr>
                  <a:t> </a:t>
                </a:r>
              </a:p>
            </p:txBody>
          </p:sp>
        </mc:Fallback>
      </mc:AlternateContent>
      <p:sp>
        <p:nvSpPr>
          <p:cNvPr id="16" name="文本框 15"/>
          <p:cNvSpPr txBox="1"/>
          <p:nvPr/>
        </p:nvSpPr>
        <p:spPr>
          <a:xfrm>
            <a:off x="4495691" y="6445639"/>
            <a:ext cx="469872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 </a:t>
            </a:r>
            <a:r>
              <a:rPr lang="en-US" altLang="zh-CN" dirty="0" err="1">
                <a:latin typeface="Times New Roman" panose="02020603050405020304" pitchFamily="18" charset="0"/>
                <a:cs typeface="Times New Roman" panose="02020603050405020304" pitchFamily="18" charset="0"/>
              </a:rPr>
              <a:t>Sachdev</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Quantum Phase Transitions </a:t>
            </a:r>
            <a:r>
              <a:rPr lang="en-US" altLang="zh-CN" dirty="0">
                <a:latin typeface="Times New Roman" panose="02020603050405020304" pitchFamily="18" charset="0"/>
                <a:cs typeface="Times New Roman" panose="02020603050405020304" pitchFamily="18" charset="0"/>
              </a:rPr>
              <a:t>(2011</a:t>
            </a:r>
            <a:r>
              <a:rPr lang="zh-CN" altLang="en-US" dirty="0">
                <a:latin typeface="Times New Roman" panose="02020603050405020304" pitchFamily="18" charset="0"/>
                <a:cs typeface="Times New Roman" panose="02020603050405020304" pitchFamily="18" charset="0"/>
              </a:rPr>
              <a:t>）</a:t>
            </a:r>
          </a:p>
        </p:txBody>
      </p:sp>
      <p:sp>
        <p:nvSpPr>
          <p:cNvPr id="23" name="文本框 22"/>
          <p:cNvSpPr txBox="1"/>
          <p:nvPr/>
        </p:nvSpPr>
        <p:spPr>
          <a:xfrm>
            <a:off x="1247962" y="6165272"/>
            <a:ext cx="244009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1D Phase diagram</a:t>
            </a:r>
            <a:endParaRPr lang="zh-CN" altLang="en-US" sz="2400" dirty="0">
              <a:latin typeface="Times New Roman" panose="02020603050405020304" pitchFamily="18" charset="0"/>
              <a:cs typeface="Times New Roman" panose="02020603050405020304" pitchFamily="18" charset="0"/>
            </a:endParaRPr>
          </a:p>
        </p:txBody>
      </p:sp>
      <p:sp>
        <p:nvSpPr>
          <p:cNvPr id="28" name="文本框 27"/>
          <p:cNvSpPr txBox="1"/>
          <p:nvPr/>
        </p:nvSpPr>
        <p:spPr>
          <a:xfrm>
            <a:off x="798147" y="3503040"/>
            <a:ext cx="1343857" cy="707886"/>
          </a:xfrm>
          <a:prstGeom prst="rect">
            <a:avLst/>
          </a:prstGeom>
          <a:noFill/>
        </p:spPr>
        <p:txBody>
          <a:bodyPr wrap="square" rtlCol="0">
            <a:spAutoFit/>
          </a:bodyPr>
          <a:lstStyle/>
          <a:p>
            <a:pPr algn="ctr"/>
            <a:r>
              <a:rPr lang="en-US" altLang="zh-CN" sz="2000" dirty="0" err="1">
                <a:solidFill>
                  <a:srgbClr val="C00000"/>
                </a:solidFill>
                <a:latin typeface="Times New Roman" panose="02020603050405020304" pitchFamily="18" charset="0"/>
                <a:cs typeface="Times New Roman" panose="02020603050405020304" pitchFamily="18" charset="0"/>
              </a:rPr>
              <a:t>deconfined</a:t>
            </a:r>
            <a:r>
              <a:rPr lang="en-US" altLang="zh-CN" sz="2000" dirty="0">
                <a:solidFill>
                  <a:srgbClr val="C00000"/>
                </a:solidFill>
                <a:latin typeface="Times New Roman" panose="02020603050405020304" pitchFamily="18" charset="0"/>
                <a:cs typeface="Times New Roman" panose="02020603050405020304" pitchFamily="18" charset="0"/>
              </a:rPr>
              <a:t> </a:t>
            </a:r>
            <a:r>
              <a:rPr lang="en-US" altLang="zh-CN" sz="2000" dirty="0" err="1">
                <a:solidFill>
                  <a:srgbClr val="C00000"/>
                </a:solidFill>
                <a:latin typeface="Times New Roman" panose="02020603050405020304" pitchFamily="18" charset="0"/>
                <a:cs typeface="Times New Roman" panose="02020603050405020304" pitchFamily="18" charset="0"/>
              </a:rPr>
              <a:t>spinons</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文本框 30"/>
              <p:cNvSpPr txBox="1"/>
              <p:nvPr/>
            </p:nvSpPr>
            <p:spPr>
              <a:xfrm>
                <a:off x="875194" y="5621683"/>
                <a:ext cx="1692451" cy="369332"/>
              </a:xfrm>
              <a:prstGeom prst="rect">
                <a:avLst/>
              </a:prstGeom>
              <a:noFill/>
            </p:spPr>
            <p:txBody>
              <a:bodyPr wrap="none" rtlCol="0">
                <a:spAutoFit/>
              </a:bodyPr>
              <a:lstStyle/>
              <a:p>
                <a:r>
                  <a:rPr lang="en-US" altLang="zh-CN" dirty="0">
                    <a:solidFill>
                      <a:srgbClr val="C00000"/>
                    </a:solidFill>
                  </a:rPr>
                  <a:t>Gapped (</a:t>
                </a:r>
                <a14:m>
                  <m:oMath xmlns:m="http://schemas.openxmlformats.org/officeDocument/2006/math">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&gt;0</m:t>
                    </m:r>
                  </m:oMath>
                </a14:m>
                <a:r>
                  <a:rPr lang="en-US" altLang="zh-CN" dirty="0">
                    <a:solidFill>
                      <a:srgbClr val="C00000"/>
                    </a:solidFill>
                  </a:rPr>
                  <a:t>) </a:t>
                </a:r>
                <a:endParaRPr lang="zh-CN" altLang="en-US" dirty="0">
                  <a:solidFill>
                    <a:srgbClr val="C00000"/>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875194" y="5621683"/>
                <a:ext cx="1692451" cy="369332"/>
              </a:xfrm>
              <a:prstGeom prst="rect">
                <a:avLst/>
              </a:prstGeom>
              <a:blipFill>
                <a:blip r:embed="rId9"/>
                <a:stretch>
                  <a:fillRect l="-3249" t="-8197" r="-216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2970330" y="5602582"/>
                <a:ext cx="2448555" cy="369332"/>
              </a:xfrm>
              <a:prstGeom prst="rect">
                <a:avLst/>
              </a:prstGeom>
              <a:noFill/>
            </p:spPr>
            <p:txBody>
              <a:bodyPr wrap="square" rtlCol="0">
                <a:spAutoFit/>
              </a:bodyPr>
              <a:lstStyle/>
              <a:p>
                <a:r>
                  <a:rPr lang="en-US" altLang="zh-CN" dirty="0">
                    <a:solidFill>
                      <a:srgbClr val="C00000"/>
                    </a:solidFill>
                  </a:rPr>
                  <a:t>Gapped (</a:t>
                </a:r>
                <a14:m>
                  <m:oMath xmlns:m="http://schemas.openxmlformats.org/officeDocument/2006/math">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&gt;0</m:t>
                    </m:r>
                  </m:oMath>
                </a14:m>
                <a:r>
                  <a:rPr lang="en-US" altLang="zh-CN" dirty="0">
                    <a:solidFill>
                      <a:srgbClr val="C00000"/>
                    </a:solidFill>
                  </a:rPr>
                  <a:t>) </a:t>
                </a:r>
                <a:endParaRPr lang="zh-CN" altLang="en-US" dirty="0">
                  <a:solidFill>
                    <a:srgbClr val="C0000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2970330" y="5602582"/>
                <a:ext cx="2448555" cy="369332"/>
              </a:xfrm>
              <a:prstGeom prst="rect">
                <a:avLst/>
              </a:prstGeom>
              <a:blipFill>
                <a:blip r:embed="rId10"/>
                <a:stretch>
                  <a:fillRect l="-1990" t="-8197" b="-24590"/>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A3310303-2208-4F17-818E-CAB8E871023F}"/>
              </a:ext>
            </a:extLst>
          </p:cNvPr>
          <p:cNvGrpSpPr/>
          <p:nvPr/>
        </p:nvGrpSpPr>
        <p:grpSpPr>
          <a:xfrm>
            <a:off x="5656891" y="1776732"/>
            <a:ext cx="3329758" cy="4471435"/>
            <a:chOff x="5656891" y="1776732"/>
            <a:chExt cx="3329758" cy="4471435"/>
          </a:xfrm>
        </p:grpSpPr>
        <p:sp>
          <p:nvSpPr>
            <p:cNvPr id="30" name="文本框 29"/>
            <p:cNvSpPr txBox="1"/>
            <p:nvPr/>
          </p:nvSpPr>
          <p:spPr>
            <a:xfrm>
              <a:off x="5656891" y="5786502"/>
              <a:ext cx="3329758"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Quasi-1D Phase Diagram</a:t>
              </a:r>
              <a:endParaRPr lang="zh-CN" altLang="en-US" sz="2400" dirty="0">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11"/>
            <a:stretch>
              <a:fillRect/>
            </a:stretch>
          </p:blipFill>
          <p:spPr>
            <a:xfrm>
              <a:off x="5752231" y="2367032"/>
              <a:ext cx="3139079" cy="3006184"/>
            </a:xfrm>
            <a:prstGeom prst="rect">
              <a:avLst/>
            </a:prstGeom>
          </p:spPr>
        </p:pic>
        <p:sp>
          <p:nvSpPr>
            <p:cNvPr id="2" name="文本框 1">
              <a:extLst>
                <a:ext uri="{FF2B5EF4-FFF2-40B4-BE49-F238E27FC236}">
                  <a16:creationId xmlns:a16="http://schemas.microsoft.com/office/drawing/2014/main" id="{EE4B4E4D-EB8A-4426-836E-BDEEDFCA14C6}"/>
                </a:ext>
              </a:extLst>
            </p:cNvPr>
            <p:cNvSpPr txBox="1"/>
            <p:nvPr/>
          </p:nvSpPr>
          <p:spPr>
            <a:xfrm>
              <a:off x="5913182" y="1776732"/>
              <a:ext cx="2550698"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Renormalized classical</a:t>
              </a:r>
              <a:endParaRPr lang="zh-CN" altLang="en-US" sz="2000" dirty="0">
                <a:latin typeface="Times New Roman" panose="02020603050405020304" pitchFamily="18" charset="0"/>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BD9447E3-3975-4394-9D4A-552F6D7260D6}"/>
                </a:ext>
              </a:extLst>
            </p:cNvPr>
            <p:cNvCxnSpPr>
              <a:cxnSpLocks/>
            </p:cNvCxnSpPr>
            <p:nvPr/>
          </p:nvCxnSpPr>
          <p:spPr>
            <a:xfrm flipH="1">
              <a:off x="6444208" y="2176842"/>
              <a:ext cx="288032" cy="1246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F54B09A-AA29-4D4F-834B-C2426D281448}"/>
                </a:ext>
              </a:extLst>
            </p:cNvPr>
            <p:cNvSpPr txBox="1"/>
            <p:nvPr/>
          </p:nvSpPr>
          <p:spPr>
            <a:xfrm>
              <a:off x="6944744" y="2412949"/>
              <a:ext cx="1946566"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1D fluctuations</a:t>
              </a:r>
              <a:endParaRPr lang="zh-CN" altLang="en-US" sz="2000" dirty="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85461011-9D8A-4607-8F17-F6376477E6A8}"/>
                </a:ext>
              </a:extLst>
            </p:cNvPr>
            <p:cNvSpPr/>
            <p:nvPr/>
          </p:nvSpPr>
          <p:spPr>
            <a:xfrm>
              <a:off x="7049058" y="4862304"/>
              <a:ext cx="115229" cy="138678"/>
            </a:xfrm>
            <a:prstGeom prst="ellipse">
              <a:avLst/>
            </a:prstGeom>
            <a:solidFill>
              <a:schemeClr val="bg1"/>
            </a:solidFill>
            <a:ln w="3810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E9F66E4-7CFE-4B1C-8D9B-E5DB77AB8C13}"/>
                </a:ext>
              </a:extLst>
            </p:cNvPr>
            <p:cNvSpPr txBox="1"/>
            <p:nvPr/>
          </p:nvSpPr>
          <p:spPr>
            <a:xfrm>
              <a:off x="7535905" y="4246609"/>
              <a:ext cx="498855"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3D</a:t>
              </a:r>
              <a:endParaRPr lang="zh-CN" altLang="en-US" sz="2000" dirty="0">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7F21A24F-4739-4F69-9EAA-903D82D82C71}"/>
                </a:ext>
              </a:extLst>
            </p:cNvPr>
            <p:cNvCxnSpPr>
              <a:cxnSpLocks/>
            </p:cNvCxnSpPr>
            <p:nvPr/>
          </p:nvCxnSpPr>
          <p:spPr>
            <a:xfrm flipH="1">
              <a:off x="7473752" y="4575031"/>
              <a:ext cx="194592" cy="287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E89E0E4-557C-4CD6-8E03-352658F6E0AF}"/>
                </a:ext>
              </a:extLst>
            </p:cNvPr>
            <p:cNvSpPr txBox="1"/>
            <p:nvPr/>
          </p:nvSpPr>
          <p:spPr>
            <a:xfrm>
              <a:off x="7195594" y="3217111"/>
              <a:ext cx="1306632" cy="1015663"/>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3D quantum criticality</a:t>
              </a:r>
              <a:endParaRPr lang="zh-CN" altLang="en-US" sz="2000" dirty="0">
                <a:latin typeface="Times New Roman" panose="02020603050405020304" pitchFamily="18" charset="0"/>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CF8B2094-B013-4D0E-87F3-9F1D9913FE22}"/>
                </a:ext>
              </a:extLst>
            </p:cNvPr>
            <p:cNvCxnSpPr>
              <a:cxnSpLocks/>
            </p:cNvCxnSpPr>
            <p:nvPr/>
          </p:nvCxnSpPr>
          <p:spPr>
            <a:xfrm flipV="1">
              <a:off x="6732240" y="5000982"/>
              <a:ext cx="316818" cy="228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F912F0F-0F3F-49F1-BA0B-80D19108E633}"/>
                </a:ext>
              </a:extLst>
            </p:cNvPr>
            <p:cNvSpPr txBox="1"/>
            <p:nvPr/>
          </p:nvSpPr>
          <p:spPr>
            <a:xfrm>
              <a:off x="6482812" y="5315363"/>
              <a:ext cx="498855"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1D</a:t>
              </a:r>
              <a:endParaRPr lang="zh-CN" altLang="en-US"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112399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p:cNvSpPr txBox="1"/>
          <p:nvPr/>
        </p:nvSpPr>
        <p:spPr>
          <a:xfrm>
            <a:off x="93189" y="320044"/>
            <a:ext cx="8166018" cy="553998"/>
          </a:xfrm>
          <a:prstGeom prst="rect">
            <a:avLst/>
          </a:prstGeom>
          <a:noFill/>
        </p:spPr>
        <p:txBody>
          <a:bodyPr wrap="none" rtlCol="0">
            <a:spAutoFit/>
          </a:bodyPr>
          <a:lstStyle/>
          <a:p>
            <a:r>
              <a:rPr lang="en-US" altLang="zh-CN" sz="3000" dirty="0">
                <a:solidFill>
                  <a:srgbClr val="0000FF"/>
                </a:solidFill>
                <a:latin typeface="Times New Roman" panose="02020603050405020304" pitchFamily="18" charset="0"/>
                <a:cs typeface="Times New Roman" panose="02020603050405020304" pitchFamily="18" charset="0"/>
              </a:rPr>
              <a:t>From the </a:t>
            </a:r>
            <a:r>
              <a:rPr lang="en-US" altLang="zh-CN" sz="3000" dirty="0" err="1">
                <a:solidFill>
                  <a:srgbClr val="0000FF"/>
                </a:solidFill>
                <a:latin typeface="Times New Roman" panose="02020603050405020304" pitchFamily="18" charset="0"/>
                <a:cs typeface="Times New Roman" panose="02020603050405020304" pitchFamily="18" charset="0"/>
              </a:rPr>
              <a:t>Ising</a:t>
            </a:r>
            <a:r>
              <a:rPr lang="en-US" altLang="zh-CN" sz="3000" dirty="0">
                <a:solidFill>
                  <a:srgbClr val="0000FF"/>
                </a:solidFill>
                <a:latin typeface="Times New Roman" panose="02020603050405020304" pitchFamily="18" charset="0"/>
                <a:cs typeface="Times New Roman" panose="02020603050405020304" pitchFamily="18" charset="0"/>
              </a:rPr>
              <a:t> chain to the XXZ chain at zero-field</a:t>
            </a:r>
            <a:endParaRPr lang="zh-CN" altLang="en-US" sz="3000" dirty="0">
              <a:solidFill>
                <a:srgbClr val="0000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p:cNvSpPr txBox="1"/>
              <p:nvPr/>
            </p:nvSpPr>
            <p:spPr>
              <a:xfrm>
                <a:off x="827584" y="884695"/>
                <a:ext cx="708193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600" b="0" i="1" smtClean="0">
                          <a:latin typeface="Cambria Math" panose="02040503050406030204" pitchFamily="18" charset="0"/>
                        </a:rPr>
                        <m:t>𝐻</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𝐽</m:t>
                      </m:r>
                      <m:nary>
                        <m:naryPr>
                          <m:chr m:val="∑"/>
                          <m:supHide m:val="on"/>
                          <m:ctrlPr>
                            <a:rPr lang="en-US" altLang="zh-CN" sz="2600" b="0" i="1" smtClean="0">
                              <a:latin typeface="Cambria Math" panose="02040503050406030204" pitchFamily="18" charset="0"/>
                            </a:rPr>
                          </m:ctrlPr>
                        </m:naryPr>
                        <m:sub>
                          <m:r>
                            <m:rPr>
                              <m:brk m:alnAt="7"/>
                            </m:rPr>
                            <a:rPr lang="en-US" altLang="zh-CN" sz="2600" b="0" i="1" smtClean="0">
                              <a:latin typeface="Cambria Math" panose="02040503050406030204" pitchFamily="18" charset="0"/>
                            </a:rPr>
                            <m:t>𝑛</m:t>
                          </m:r>
                        </m:sub>
                        <m:sup/>
                        <m:e>
                          <m:sSubSup>
                            <m:sSubSupPr>
                              <m:ctrlPr>
                                <a:rPr lang="en-US" altLang="zh-CN" sz="2600" b="0" i="1" smtClean="0">
                                  <a:latin typeface="Cambria Math" panose="02040503050406030204" pitchFamily="18" charset="0"/>
                                </a:rPr>
                              </m:ctrlPr>
                            </m:sSubSupPr>
                            <m:e>
                              <m:r>
                                <a:rPr lang="en-US" altLang="zh-CN" sz="2600" b="0" i="1" smtClean="0">
                                  <a:latin typeface="Cambria Math" panose="02040503050406030204" pitchFamily="18" charset="0"/>
                                </a:rPr>
                                <m:t>𝑆</m:t>
                              </m:r>
                            </m:e>
                            <m:sub>
                              <m:r>
                                <a:rPr lang="en-US" altLang="zh-CN" sz="2600" b="0" i="1" smtClean="0">
                                  <a:latin typeface="Cambria Math" panose="02040503050406030204" pitchFamily="18" charset="0"/>
                                </a:rPr>
                                <m:t>𝑛</m:t>
                              </m:r>
                            </m:sub>
                            <m:sup>
                              <m:r>
                                <a:rPr lang="en-US" altLang="zh-CN" sz="2600" b="0" i="1" smtClean="0">
                                  <a:latin typeface="Cambria Math" panose="02040503050406030204" pitchFamily="18" charset="0"/>
                                </a:rPr>
                                <m:t>𝑥</m:t>
                              </m:r>
                            </m:sup>
                          </m:sSubSup>
                          <m:sSubSup>
                            <m:sSubSupPr>
                              <m:ctrlPr>
                                <a:rPr lang="en-US" altLang="zh-CN" sz="2600" i="1">
                                  <a:latin typeface="Cambria Math" panose="02040503050406030204" pitchFamily="18" charset="0"/>
                                </a:rPr>
                              </m:ctrlPr>
                            </m:sSubSupPr>
                            <m:e>
                              <m:r>
                                <a:rPr lang="en-US" altLang="zh-CN" sz="2600" i="1">
                                  <a:latin typeface="Cambria Math" panose="02040503050406030204" pitchFamily="18" charset="0"/>
                                </a:rPr>
                                <m:t>𝑆</m:t>
                              </m:r>
                            </m:e>
                            <m:sub>
                              <m:r>
                                <a:rPr lang="en-US" altLang="zh-CN" sz="2600" i="1">
                                  <a:latin typeface="Cambria Math" panose="02040503050406030204" pitchFamily="18" charset="0"/>
                                </a:rPr>
                                <m:t>𝑛</m:t>
                              </m:r>
                              <m:r>
                                <a:rPr lang="en-US" altLang="zh-CN" sz="2600" b="0" i="1" smtClean="0">
                                  <a:latin typeface="Cambria Math" panose="02040503050406030204" pitchFamily="18" charset="0"/>
                                </a:rPr>
                                <m:t>+1</m:t>
                              </m:r>
                            </m:sub>
                            <m:sup>
                              <m:r>
                                <a:rPr lang="en-US" altLang="zh-CN" sz="2600" i="1">
                                  <a:latin typeface="Cambria Math" panose="02040503050406030204" pitchFamily="18" charset="0"/>
                                </a:rPr>
                                <m:t>𝑥</m:t>
                              </m:r>
                            </m:sup>
                          </m:sSubSup>
                          <m:r>
                            <a:rPr lang="en-US" altLang="zh-CN" sz="2600" b="0" i="1" smtClean="0">
                              <a:latin typeface="Cambria Math" panose="02040503050406030204" pitchFamily="18" charset="0"/>
                            </a:rPr>
                            <m:t>+</m:t>
                          </m:r>
                          <m:sSubSup>
                            <m:sSubSupPr>
                              <m:ctrlPr>
                                <a:rPr lang="en-US" altLang="zh-CN" sz="2600" i="1">
                                  <a:latin typeface="Cambria Math" panose="02040503050406030204" pitchFamily="18" charset="0"/>
                                </a:rPr>
                              </m:ctrlPr>
                            </m:sSubSupPr>
                            <m:e>
                              <m:r>
                                <a:rPr lang="en-US" altLang="zh-CN" sz="2600" i="1">
                                  <a:latin typeface="Cambria Math" panose="02040503050406030204" pitchFamily="18" charset="0"/>
                                </a:rPr>
                                <m:t>𝑆</m:t>
                              </m:r>
                            </m:e>
                            <m:sub>
                              <m:r>
                                <a:rPr lang="en-US" altLang="zh-CN" sz="2600" i="1">
                                  <a:latin typeface="Cambria Math" panose="02040503050406030204" pitchFamily="18" charset="0"/>
                                </a:rPr>
                                <m:t>𝑛</m:t>
                              </m:r>
                            </m:sub>
                            <m:sup>
                              <m:r>
                                <a:rPr lang="en-US" altLang="zh-CN" sz="2600" b="0" i="1" smtClean="0">
                                  <a:latin typeface="Cambria Math" panose="02040503050406030204" pitchFamily="18" charset="0"/>
                                </a:rPr>
                                <m:t>𝑦</m:t>
                              </m:r>
                            </m:sup>
                          </m:sSubSup>
                          <m:sSubSup>
                            <m:sSubSupPr>
                              <m:ctrlPr>
                                <a:rPr lang="en-US" altLang="zh-CN" sz="2600" i="1">
                                  <a:latin typeface="Cambria Math" panose="02040503050406030204" pitchFamily="18" charset="0"/>
                                </a:rPr>
                              </m:ctrlPr>
                            </m:sSubSupPr>
                            <m:e>
                              <m:r>
                                <a:rPr lang="en-US" altLang="zh-CN" sz="2600" i="1">
                                  <a:latin typeface="Cambria Math" panose="02040503050406030204" pitchFamily="18" charset="0"/>
                                </a:rPr>
                                <m:t>𝑆</m:t>
                              </m:r>
                            </m:e>
                            <m:sub>
                              <m:r>
                                <a:rPr lang="en-US" altLang="zh-CN" sz="2600" i="1">
                                  <a:latin typeface="Cambria Math" panose="02040503050406030204" pitchFamily="18" charset="0"/>
                                </a:rPr>
                                <m:t>𝑛</m:t>
                              </m:r>
                              <m:r>
                                <a:rPr lang="en-US" altLang="zh-CN" sz="2600" i="1">
                                  <a:latin typeface="Cambria Math" panose="02040503050406030204" pitchFamily="18" charset="0"/>
                                </a:rPr>
                                <m:t>+1</m:t>
                              </m:r>
                            </m:sub>
                            <m:sup>
                              <m:r>
                                <a:rPr lang="en-US" altLang="zh-CN" sz="2600" b="0" i="1" smtClean="0">
                                  <a:latin typeface="Cambria Math" panose="02040503050406030204" pitchFamily="18" charset="0"/>
                                </a:rPr>
                                <m:t>𝑦</m:t>
                              </m:r>
                            </m:sup>
                          </m:sSubSup>
                          <m:r>
                            <a:rPr lang="en-US" altLang="zh-CN" sz="2600" b="0" i="1" smtClean="0">
                              <a:latin typeface="Cambria Math" panose="02040503050406030204" pitchFamily="18" charset="0"/>
                            </a:rPr>
                            <m:t>+</m:t>
                          </m:r>
                          <m:r>
                            <a:rPr lang="en-US" altLang="zh-CN" sz="2600" b="0" i="1" smtClean="0">
                              <a:latin typeface="Cambria Math" panose="02040503050406030204" pitchFamily="18" charset="0"/>
                              <a:ea typeface="Cambria Math" panose="02040503050406030204" pitchFamily="18" charset="0"/>
                            </a:rPr>
                            <m:t>∆</m:t>
                          </m:r>
                          <m:sSubSup>
                            <m:sSubSupPr>
                              <m:ctrlPr>
                                <a:rPr lang="en-US" altLang="zh-CN" sz="2600" i="1">
                                  <a:latin typeface="Cambria Math" panose="02040503050406030204" pitchFamily="18" charset="0"/>
                                </a:rPr>
                              </m:ctrlPr>
                            </m:sSubSupPr>
                            <m:e>
                              <m:r>
                                <a:rPr lang="en-US" altLang="zh-CN" sz="2600" i="1">
                                  <a:latin typeface="Cambria Math" panose="02040503050406030204" pitchFamily="18" charset="0"/>
                                </a:rPr>
                                <m:t>𝑆</m:t>
                              </m:r>
                            </m:e>
                            <m:sub>
                              <m:r>
                                <a:rPr lang="en-US" altLang="zh-CN" sz="2600" i="1">
                                  <a:latin typeface="Cambria Math" panose="02040503050406030204" pitchFamily="18" charset="0"/>
                                </a:rPr>
                                <m:t>𝑛</m:t>
                              </m:r>
                            </m:sub>
                            <m:sup>
                              <m:r>
                                <a:rPr lang="en-US" altLang="zh-CN" sz="2600" b="0" i="1" smtClean="0">
                                  <a:latin typeface="Cambria Math" panose="02040503050406030204" pitchFamily="18" charset="0"/>
                                </a:rPr>
                                <m:t>𝑧</m:t>
                              </m:r>
                            </m:sup>
                          </m:sSubSup>
                          <m:sSubSup>
                            <m:sSubSupPr>
                              <m:ctrlPr>
                                <a:rPr lang="en-US" altLang="zh-CN" sz="2600" i="1">
                                  <a:latin typeface="Cambria Math" panose="02040503050406030204" pitchFamily="18" charset="0"/>
                                </a:rPr>
                              </m:ctrlPr>
                            </m:sSubSupPr>
                            <m:e>
                              <m:r>
                                <a:rPr lang="en-US" altLang="zh-CN" sz="2600" i="1">
                                  <a:latin typeface="Cambria Math" panose="02040503050406030204" pitchFamily="18" charset="0"/>
                                </a:rPr>
                                <m:t>𝑆</m:t>
                              </m:r>
                            </m:e>
                            <m:sub>
                              <m:r>
                                <a:rPr lang="en-US" altLang="zh-CN" sz="2600" i="1">
                                  <a:latin typeface="Cambria Math" panose="02040503050406030204" pitchFamily="18" charset="0"/>
                                </a:rPr>
                                <m:t>𝑛</m:t>
                              </m:r>
                              <m:r>
                                <a:rPr lang="en-US" altLang="zh-CN" sz="2600" i="1">
                                  <a:latin typeface="Cambria Math" panose="02040503050406030204" pitchFamily="18" charset="0"/>
                                </a:rPr>
                                <m:t>+1</m:t>
                              </m:r>
                            </m:sub>
                            <m:sup>
                              <m:r>
                                <a:rPr lang="en-US" altLang="zh-CN" sz="2600" b="0" i="1" smtClean="0">
                                  <a:latin typeface="Cambria Math" panose="02040503050406030204" pitchFamily="18" charset="0"/>
                                </a:rPr>
                                <m:t>𝑧</m:t>
                              </m:r>
                            </m:sup>
                          </m:sSubSup>
                          <m:r>
                            <a:rPr lang="en-US" altLang="zh-CN" sz="2600" b="0" i="1" smtClean="0">
                              <a:latin typeface="Cambria Math" panose="02040503050406030204" pitchFamily="18" charset="0"/>
                            </a:rPr>
                            <m:t>−</m:t>
                          </m:r>
                          <m:sSubSup>
                            <m:sSubSupPr>
                              <m:ctrlPr>
                                <a:rPr lang="en-US" altLang="zh-CN" sz="2600" i="1">
                                  <a:latin typeface="Cambria Math" panose="02040503050406030204" pitchFamily="18" charset="0"/>
                                </a:rPr>
                              </m:ctrlPr>
                            </m:sSubSupPr>
                            <m:e>
                              <m:r>
                                <a:rPr lang="en-US" altLang="zh-CN" sz="2600" b="0" i="1" smtClean="0">
                                  <a:latin typeface="Cambria Math" panose="02040503050406030204" pitchFamily="18" charset="0"/>
                                </a:rPr>
                                <m:t>𝑔</m:t>
                              </m:r>
                              <m:sSub>
                                <m:sSubPr>
                                  <m:ctrlPr>
                                    <a:rPr lang="en-US" altLang="zh-CN" sz="2600" b="0" i="1" smtClean="0">
                                      <a:latin typeface="Cambria Math" panose="02040503050406030204" pitchFamily="18" charset="0"/>
                                    </a:rPr>
                                  </m:ctrlPr>
                                </m:sSubPr>
                                <m:e>
                                  <m:r>
                                    <a:rPr lang="zh-CN" altLang="en-US" sz="2600" b="0" i="1" smtClean="0">
                                      <a:latin typeface="Cambria Math" panose="02040503050406030204" pitchFamily="18" charset="0"/>
                                    </a:rPr>
                                    <m:t>𝜇</m:t>
                                  </m:r>
                                </m:e>
                                <m:sub>
                                  <m:r>
                                    <a:rPr lang="en-US" altLang="zh-CN" sz="2600" b="0" i="1" smtClean="0">
                                      <a:latin typeface="Cambria Math" panose="02040503050406030204" pitchFamily="18" charset="0"/>
                                    </a:rPr>
                                    <m:t>𝐵</m:t>
                                  </m:r>
                                </m:sub>
                              </m:sSub>
                              <m:r>
                                <a:rPr lang="en-US" altLang="zh-CN" sz="2600" b="0" i="1" smtClean="0">
                                  <a:latin typeface="Cambria Math" panose="02040503050406030204" pitchFamily="18" charset="0"/>
                                </a:rPr>
                                <m:t>𝐻</m:t>
                              </m:r>
                              <m:r>
                                <a:rPr lang="en-US" altLang="zh-CN" sz="2600" i="1">
                                  <a:latin typeface="Cambria Math" panose="02040503050406030204" pitchFamily="18" charset="0"/>
                                </a:rPr>
                                <m:t>𝑆</m:t>
                              </m:r>
                            </m:e>
                            <m:sub>
                              <m:r>
                                <a:rPr lang="en-US" altLang="zh-CN" sz="2600" i="1">
                                  <a:latin typeface="Cambria Math" panose="02040503050406030204" pitchFamily="18" charset="0"/>
                                </a:rPr>
                                <m:t>𝑛</m:t>
                              </m:r>
                            </m:sub>
                            <m:sup>
                              <m:r>
                                <a:rPr lang="en-US" altLang="zh-CN" sz="2600" b="0" i="1" smtClean="0">
                                  <a:latin typeface="Cambria Math" panose="02040503050406030204" pitchFamily="18" charset="0"/>
                                </a:rPr>
                                <m:t>𝑧</m:t>
                              </m:r>
                            </m:sup>
                          </m:sSubSup>
                        </m:e>
                      </m:nary>
                    </m:oMath>
                  </m:oMathPara>
                </a14:m>
                <a:endParaRPr lang="zh-CN" altLang="en-US" sz="2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827584" y="884695"/>
                <a:ext cx="7081939" cy="970971"/>
              </a:xfrm>
              <a:prstGeom prst="rect">
                <a:avLst/>
              </a:prstGeom>
              <a:blipFill>
                <a:blip r:embed="rId2"/>
                <a:stretch>
                  <a:fillRect/>
                </a:stretch>
              </a:blipFill>
            </p:spPr>
            <p:txBody>
              <a:bodyPr/>
              <a:lstStyle/>
              <a:p>
                <a:r>
                  <a:rPr lang="zh-CN" altLang="en-US">
                    <a:noFill/>
                  </a:rPr>
                  <a:t> </a:t>
                </a:r>
              </a:p>
            </p:txBody>
          </p:sp>
        </mc:Fallback>
      </mc:AlternateContent>
      <p:pic>
        <p:nvPicPr>
          <p:cNvPr id="13" name="图片 12"/>
          <p:cNvPicPr>
            <a:picLocks noChangeAspect="1"/>
          </p:cNvPicPr>
          <p:nvPr/>
        </p:nvPicPr>
        <p:blipFill>
          <a:blip r:embed="rId3"/>
          <a:stretch>
            <a:fillRect/>
          </a:stretch>
        </p:blipFill>
        <p:spPr>
          <a:xfrm>
            <a:off x="179512" y="2228797"/>
            <a:ext cx="5153483" cy="4080523"/>
          </a:xfrm>
          <a:prstGeom prst="rect">
            <a:avLst/>
          </a:prstGeom>
        </p:spPr>
      </p:pic>
      <p:pic>
        <p:nvPicPr>
          <p:cNvPr id="14" name="图片 13"/>
          <p:cNvPicPr>
            <a:picLocks noChangeAspect="1"/>
          </p:cNvPicPr>
          <p:nvPr/>
        </p:nvPicPr>
        <p:blipFill>
          <a:blip r:embed="rId4"/>
          <a:stretch>
            <a:fillRect/>
          </a:stretch>
        </p:blipFill>
        <p:spPr>
          <a:xfrm>
            <a:off x="5493465" y="2348880"/>
            <a:ext cx="3254999" cy="3312368"/>
          </a:xfrm>
          <a:prstGeom prst="rect">
            <a:avLst/>
          </a:prstGeom>
        </p:spPr>
      </p:pic>
      <p:sp>
        <p:nvSpPr>
          <p:cNvPr id="15" name="文本框 14"/>
          <p:cNvSpPr txBox="1"/>
          <p:nvPr/>
        </p:nvSpPr>
        <p:spPr>
          <a:xfrm>
            <a:off x="1045991" y="6381328"/>
            <a:ext cx="7196845" cy="36933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Mikeska</a:t>
            </a:r>
            <a:r>
              <a:rPr lang="en-US" altLang="zh-CN" dirty="0">
                <a:latin typeface="Times New Roman" panose="02020603050405020304" pitchFamily="18" charset="0"/>
                <a:cs typeface="Times New Roman" panose="02020603050405020304" pitchFamily="18" charset="0"/>
              </a:rPr>
              <a:t> &amp; </a:t>
            </a:r>
            <a:r>
              <a:rPr lang="en-US" altLang="zh-CN" dirty="0" err="1">
                <a:latin typeface="Times New Roman" panose="02020603050405020304" pitchFamily="18" charset="0"/>
                <a:cs typeface="Times New Roman" panose="02020603050405020304" pitchFamily="18" charset="0"/>
              </a:rPr>
              <a:t>Kolezhuk</a:t>
            </a:r>
            <a:r>
              <a:rPr lang="en-US" altLang="zh-CN" dirty="0">
                <a:latin typeface="Times New Roman" panose="02020603050405020304" pitchFamily="18" charset="0"/>
                <a:cs typeface="Times New Roman" panose="02020603050405020304" pitchFamily="18" charset="0"/>
              </a:rPr>
              <a:t>,  in </a:t>
            </a:r>
            <a:r>
              <a:rPr lang="en-US" altLang="zh-CN" i="1" dirty="0">
                <a:latin typeface="Times New Roman" panose="02020603050405020304" pitchFamily="18" charset="0"/>
                <a:cs typeface="Times New Roman" panose="02020603050405020304" pitchFamily="18" charset="0"/>
              </a:rPr>
              <a:t>Quantum Magnetism </a:t>
            </a:r>
            <a:r>
              <a:rPr lang="en-US" altLang="zh-CN" dirty="0">
                <a:latin typeface="Times New Roman" panose="02020603050405020304" pitchFamily="18" charset="0"/>
                <a:cs typeface="Times New Roman" panose="02020603050405020304" pitchFamily="18" charset="0"/>
              </a:rPr>
              <a:t>(2004</a:t>
            </a:r>
            <a:r>
              <a:rPr lang="zh-CN" altLang="en-US" dirty="0">
                <a:latin typeface="Times New Roman" panose="02020603050405020304" pitchFamily="18" charset="0"/>
                <a:cs typeface="Times New Roman" panose="02020603050405020304" pitchFamily="18" charset="0"/>
              </a:rPr>
              <a:t>）</a:t>
            </a:r>
          </a:p>
        </p:txBody>
      </p:sp>
      <p:sp>
        <p:nvSpPr>
          <p:cNvPr id="11" name="文本框 10">
            <a:extLst>
              <a:ext uri="{FF2B5EF4-FFF2-40B4-BE49-F238E27FC236}">
                <a16:creationId xmlns:a16="http://schemas.microsoft.com/office/drawing/2014/main" id="{8F880C4E-E75D-440B-A839-E8D6DDDD03DC}"/>
              </a:ext>
            </a:extLst>
          </p:cNvPr>
          <p:cNvSpPr txBox="1"/>
          <p:nvPr/>
        </p:nvSpPr>
        <p:spPr>
          <a:xfrm>
            <a:off x="1463833" y="1754849"/>
            <a:ext cx="2731838" cy="430887"/>
          </a:xfrm>
          <a:prstGeom prst="rect">
            <a:avLst/>
          </a:prstGeom>
          <a:noFill/>
        </p:spPr>
        <p:txBody>
          <a:bodyPr wrap="none" rtlCol="0">
            <a:spAutoFit/>
          </a:bodyPr>
          <a:lstStyle/>
          <a:p>
            <a:r>
              <a:rPr lang="en-US" altLang="zh-CN" sz="2200" dirty="0">
                <a:solidFill>
                  <a:srgbClr val="C00000"/>
                </a:solidFill>
                <a:latin typeface="Times New Roman" panose="02020603050405020304" pitchFamily="18" charset="0"/>
                <a:cs typeface="Times New Roman" panose="02020603050405020304" pitchFamily="18" charset="0"/>
              </a:rPr>
              <a:t>two-</a:t>
            </a:r>
            <a:r>
              <a:rPr lang="en-US" altLang="zh-CN" sz="2200" dirty="0" err="1">
                <a:solidFill>
                  <a:srgbClr val="C00000"/>
                </a:solidFill>
                <a:latin typeface="Times New Roman" panose="02020603050405020304" pitchFamily="18" charset="0"/>
                <a:cs typeface="Times New Roman" panose="02020603050405020304" pitchFamily="18" charset="0"/>
              </a:rPr>
              <a:t>spinon</a:t>
            </a:r>
            <a:r>
              <a:rPr lang="en-US" altLang="zh-CN" sz="2200" dirty="0">
                <a:solidFill>
                  <a:srgbClr val="C00000"/>
                </a:solidFill>
                <a:latin typeface="Times New Roman" panose="02020603050405020304" pitchFamily="18" charset="0"/>
                <a:cs typeface="Times New Roman" panose="02020603050405020304" pitchFamily="18" charset="0"/>
              </a:rPr>
              <a:t> continuum</a:t>
            </a:r>
            <a:endParaRPr lang="zh-CN" altLang="en-US" sz="2200" dirty="0">
              <a:solidFill>
                <a:srgbClr val="C00000"/>
              </a:solidFill>
              <a:latin typeface="Times New Roman" panose="02020603050405020304" pitchFamily="18" charset="0"/>
              <a:cs typeface="Times New Roman" panose="02020603050405020304" pitchFamily="18" charset="0"/>
            </a:endParaRPr>
          </a:p>
        </p:txBody>
      </p:sp>
      <p:cxnSp>
        <p:nvCxnSpPr>
          <p:cNvPr id="4" name="直接连接符 3">
            <a:extLst>
              <a:ext uri="{FF2B5EF4-FFF2-40B4-BE49-F238E27FC236}">
                <a16:creationId xmlns:a16="http://schemas.microsoft.com/office/drawing/2014/main" id="{0FBB3FE3-CECA-4A49-A5EB-8AEE163B2343}"/>
              </a:ext>
            </a:extLst>
          </p:cNvPr>
          <p:cNvCxnSpPr/>
          <p:nvPr/>
        </p:nvCxnSpPr>
        <p:spPr>
          <a:xfrm flipV="1">
            <a:off x="8028384" y="2348880"/>
            <a:ext cx="0" cy="280831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椭圆 1">
            <a:extLst>
              <a:ext uri="{FF2B5EF4-FFF2-40B4-BE49-F238E27FC236}">
                <a16:creationId xmlns:a16="http://schemas.microsoft.com/office/drawing/2014/main" id="{AFE4E429-A2A0-4984-8D4A-587D839C4620}"/>
              </a:ext>
            </a:extLst>
          </p:cNvPr>
          <p:cNvSpPr/>
          <p:nvPr/>
        </p:nvSpPr>
        <p:spPr>
          <a:xfrm>
            <a:off x="7999812" y="4653136"/>
            <a:ext cx="72005"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2505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74615" y="2362307"/>
            <a:ext cx="3067104" cy="2650440"/>
          </a:xfrm>
          <a:prstGeom prst="rect">
            <a:avLst/>
          </a:prstGeom>
        </p:spPr>
      </p:pic>
      <p:sp>
        <p:nvSpPr>
          <p:cNvPr id="17" name="矩形 16"/>
          <p:cNvSpPr/>
          <p:nvPr/>
        </p:nvSpPr>
        <p:spPr>
          <a:xfrm>
            <a:off x="278073" y="6431338"/>
            <a:ext cx="3692165" cy="369332"/>
          </a:xfrm>
          <a:prstGeom prst="rect">
            <a:avLst/>
          </a:prstGeom>
        </p:spPr>
        <p:txBody>
          <a:bodyPr wrap="none">
            <a:spAutoFit/>
          </a:bodyPr>
          <a:lstStyle/>
          <a:p>
            <a:r>
              <a:rPr lang="it-IT" altLang="zh-CN" dirty="0">
                <a:latin typeface="Times New Roman" panose="02020603050405020304" pitchFamily="18" charset="0"/>
                <a:cs typeface="Times New Roman" panose="02020603050405020304" pitchFamily="18" charset="0"/>
              </a:rPr>
              <a:t>Y. Cui et al., </a:t>
            </a:r>
            <a:r>
              <a:rPr lang="it-IT" altLang="zh-CN" dirty="0" smtClean="0">
                <a:latin typeface="Times New Roman" panose="02020603050405020304" pitchFamily="18" charset="0"/>
                <a:cs typeface="Times New Roman" panose="02020603050405020304" pitchFamily="18" charset="0"/>
              </a:rPr>
              <a:t>PRL 123</a:t>
            </a:r>
            <a:r>
              <a:rPr lang="it-IT" altLang="zh-CN" dirty="0">
                <a:latin typeface="Times New Roman" panose="02020603050405020304" pitchFamily="18" charset="0"/>
                <a:cs typeface="Times New Roman" panose="02020603050405020304" pitchFamily="18" charset="0"/>
              </a:rPr>
              <a:t>, 067203 (2019)</a:t>
            </a:r>
            <a:endParaRPr lang="zh-CN" altLang="en-US" dirty="0">
              <a:latin typeface="Times New Roman" panose="02020603050405020304" pitchFamily="18" charset="0"/>
              <a:cs typeface="Times New Roman" panose="02020603050405020304" pitchFamily="18" charset="0"/>
            </a:endParaRPr>
          </a:p>
        </p:txBody>
      </p:sp>
      <p:sp>
        <p:nvSpPr>
          <p:cNvPr id="22" name="矩形 21"/>
          <p:cNvSpPr/>
          <p:nvPr/>
        </p:nvSpPr>
        <p:spPr>
          <a:xfrm>
            <a:off x="192276" y="5116235"/>
            <a:ext cx="3656770" cy="1246495"/>
          </a:xfrm>
          <a:prstGeom prst="rect">
            <a:avLst/>
          </a:prstGeom>
        </p:spPr>
        <p:txBody>
          <a:bodyPr wrap="none">
            <a:spAutoFit/>
          </a:bodyPr>
          <a:lstStyle/>
          <a:p>
            <a:r>
              <a:rPr lang="en-US" altLang="zh-CN" sz="2500" dirty="0">
                <a:solidFill>
                  <a:srgbClr val="0033CC"/>
                </a:solidFill>
                <a:latin typeface="Times New Roman" panose="02020603050405020304" pitchFamily="18" charset="0"/>
                <a:cs typeface="Times New Roman" panose="02020603050405020304" pitchFamily="18" charset="0"/>
              </a:rPr>
              <a:t>SrCo</a:t>
            </a:r>
            <a:r>
              <a:rPr lang="en-US" altLang="zh-CN" sz="2500" baseline="-25000" dirty="0">
                <a:solidFill>
                  <a:srgbClr val="0033CC"/>
                </a:solidFill>
                <a:latin typeface="Times New Roman" panose="02020603050405020304" pitchFamily="18" charset="0"/>
                <a:cs typeface="Times New Roman" panose="02020603050405020304" pitchFamily="18" charset="0"/>
              </a:rPr>
              <a:t>2</a:t>
            </a:r>
            <a:r>
              <a:rPr lang="en-US" altLang="zh-CN" sz="2500" dirty="0">
                <a:solidFill>
                  <a:srgbClr val="0033CC"/>
                </a:solidFill>
                <a:latin typeface="Times New Roman" panose="02020603050405020304" pitchFamily="18" charset="0"/>
                <a:cs typeface="Times New Roman" panose="02020603050405020304" pitchFamily="18" charset="0"/>
              </a:rPr>
              <a:t>V</a:t>
            </a:r>
            <a:r>
              <a:rPr lang="en-US" altLang="zh-CN" sz="2500" baseline="-25000" dirty="0">
                <a:solidFill>
                  <a:srgbClr val="0033CC"/>
                </a:solidFill>
                <a:latin typeface="Times New Roman" panose="02020603050405020304" pitchFamily="18" charset="0"/>
                <a:cs typeface="Times New Roman" panose="02020603050405020304" pitchFamily="18" charset="0"/>
              </a:rPr>
              <a:t>2</a:t>
            </a:r>
            <a:r>
              <a:rPr lang="en-US" altLang="zh-CN" sz="2500" dirty="0">
                <a:solidFill>
                  <a:srgbClr val="0033CC"/>
                </a:solidFill>
                <a:latin typeface="Times New Roman" panose="02020603050405020304" pitchFamily="18" charset="0"/>
                <a:cs typeface="Times New Roman" panose="02020603050405020304" pitchFamily="18" charset="0"/>
              </a:rPr>
              <a:t>O</a:t>
            </a:r>
            <a:r>
              <a:rPr lang="en-US" altLang="zh-CN" sz="2500" baseline="-25000" dirty="0">
                <a:solidFill>
                  <a:srgbClr val="0033CC"/>
                </a:solidFill>
                <a:latin typeface="Times New Roman" panose="02020603050405020304" pitchFamily="18" charset="0"/>
                <a:cs typeface="Times New Roman" panose="02020603050405020304" pitchFamily="18" charset="0"/>
              </a:rPr>
              <a:t>8</a:t>
            </a:r>
            <a:endParaRPr lang="zh-CN" altLang="en-US" sz="2500" baseline="-25000" dirty="0">
              <a:solidFill>
                <a:srgbClr val="0033CC"/>
              </a:solidFill>
              <a:latin typeface="Times New Roman" panose="02020603050405020304" pitchFamily="18" charset="0"/>
              <a:cs typeface="Times New Roman" panose="02020603050405020304" pitchFamily="18" charset="0"/>
            </a:endParaRPr>
          </a:p>
          <a:p>
            <a:r>
              <a:rPr lang="en-US" altLang="zh-CN" sz="2500" i="1" dirty="0" err="1" smtClean="0">
                <a:solidFill>
                  <a:srgbClr val="0033CC"/>
                </a:solidFill>
                <a:latin typeface="Times New Roman" panose="02020603050405020304" pitchFamily="18" charset="0"/>
                <a:cs typeface="Times New Roman" panose="02020603050405020304" pitchFamily="18" charset="0"/>
              </a:rPr>
              <a:t>T</a:t>
            </a:r>
            <a:r>
              <a:rPr lang="en-US" altLang="zh-CN" sz="2500" baseline="-25000" dirty="0" err="1" smtClean="0">
                <a:solidFill>
                  <a:srgbClr val="0033CC"/>
                </a:solidFill>
                <a:latin typeface="Times New Roman" panose="02020603050405020304" pitchFamily="18" charset="0"/>
                <a:cs typeface="Times New Roman" panose="02020603050405020304" pitchFamily="18" charset="0"/>
              </a:rPr>
              <a:t>cr</a:t>
            </a:r>
            <a:r>
              <a:rPr lang="en-US" altLang="zh-CN" sz="2500" baseline="30000" dirty="0" err="1" smtClean="0">
                <a:solidFill>
                  <a:srgbClr val="0033CC"/>
                </a:solidFill>
                <a:latin typeface="Times New Roman" panose="02020603050405020304" pitchFamily="18" charset="0"/>
                <a:cs typeface="Times New Roman" panose="02020603050405020304" pitchFamily="18" charset="0"/>
              </a:rPr>
              <a:t>L</a:t>
            </a:r>
            <a:r>
              <a:rPr lang="en-US" altLang="zh-CN" sz="2500" dirty="0" smtClean="0">
                <a:solidFill>
                  <a:srgbClr val="0033CC"/>
                </a:solidFill>
                <a:latin typeface="Times New Roman" panose="02020603050405020304" pitchFamily="18" charset="0"/>
                <a:cs typeface="Times New Roman" panose="02020603050405020304" pitchFamily="18" charset="0"/>
              </a:rPr>
              <a:t> </a:t>
            </a:r>
            <a:r>
              <a:rPr lang="en-US" altLang="zh-CN" sz="2500" dirty="0">
                <a:solidFill>
                  <a:srgbClr val="0033CC"/>
                </a:solidFill>
                <a:latin typeface="Times New Roman" panose="02020603050405020304" pitchFamily="18" charset="0"/>
                <a:cs typeface="Times New Roman" panose="02020603050405020304" pitchFamily="18" charset="0"/>
              </a:rPr>
              <a:t>∼ |</a:t>
            </a:r>
            <a:r>
              <a:rPr lang="en-US" altLang="zh-CN" sz="2500" i="1" dirty="0">
                <a:solidFill>
                  <a:srgbClr val="0033CC"/>
                </a:solidFill>
                <a:latin typeface="Times New Roman" panose="02020603050405020304" pitchFamily="18" charset="0"/>
                <a:cs typeface="Times New Roman" panose="02020603050405020304" pitchFamily="18" charset="0"/>
              </a:rPr>
              <a:t>H</a:t>
            </a:r>
            <a:r>
              <a:rPr lang="en-US" altLang="zh-CN" sz="2500" dirty="0">
                <a:solidFill>
                  <a:srgbClr val="0033CC"/>
                </a:solidFill>
                <a:latin typeface="Times New Roman" panose="02020603050405020304" pitchFamily="18" charset="0"/>
                <a:cs typeface="Times New Roman" panose="02020603050405020304" pitchFamily="18" charset="0"/>
              </a:rPr>
              <a:t> − </a:t>
            </a:r>
            <a:r>
              <a:rPr lang="en-US" altLang="zh-CN" sz="2500" i="1" dirty="0">
                <a:solidFill>
                  <a:srgbClr val="0033CC"/>
                </a:solidFill>
                <a:latin typeface="Times New Roman" panose="02020603050405020304" pitchFamily="18" charset="0"/>
                <a:cs typeface="Times New Roman" panose="02020603050405020304" pitchFamily="18" charset="0"/>
              </a:rPr>
              <a:t>H</a:t>
            </a:r>
            <a:r>
              <a:rPr lang="en-US" altLang="zh-CN" sz="2500" baseline="-25000" dirty="0">
                <a:solidFill>
                  <a:srgbClr val="0033CC"/>
                </a:solidFill>
                <a:latin typeface="Times New Roman" panose="02020603050405020304" pitchFamily="18" charset="0"/>
                <a:cs typeface="Times New Roman" panose="02020603050405020304" pitchFamily="18" charset="0"/>
              </a:rPr>
              <a:t>C2</a:t>
            </a:r>
            <a:r>
              <a:rPr lang="en-US" altLang="zh-CN" sz="2500" dirty="0">
                <a:solidFill>
                  <a:srgbClr val="0033CC"/>
                </a:solidFill>
                <a:latin typeface="Times New Roman" panose="02020603050405020304" pitchFamily="18" charset="0"/>
                <a:cs typeface="Times New Roman" panose="02020603050405020304" pitchFamily="18" charset="0"/>
              </a:rPr>
              <a:t>|</a:t>
            </a:r>
          </a:p>
          <a:p>
            <a:r>
              <a:rPr lang="en-US" altLang="zh-CN" sz="2500" dirty="0" smtClean="0">
                <a:solidFill>
                  <a:srgbClr val="0033CC"/>
                </a:solidFill>
                <a:latin typeface="Times New Roman" panose="02020603050405020304" pitchFamily="18" charset="0"/>
                <a:cs typeface="Times New Roman" panose="02020603050405020304" pitchFamily="18" charset="0"/>
              </a:rPr>
              <a:t>1D critical </a:t>
            </a:r>
            <a:r>
              <a:rPr lang="en-US" altLang="zh-CN" sz="2500" dirty="0">
                <a:solidFill>
                  <a:srgbClr val="0033CC"/>
                </a:solidFill>
                <a:latin typeface="Times New Roman" panose="02020603050405020304" pitchFamily="18" charset="0"/>
                <a:cs typeface="Times New Roman" panose="02020603050405020304" pitchFamily="18" charset="0"/>
              </a:rPr>
              <a:t>exponent </a:t>
            </a:r>
            <a:r>
              <a:rPr lang="el-GR" altLang="zh-CN" sz="2500" i="1" dirty="0">
                <a:solidFill>
                  <a:srgbClr val="0033CC"/>
                </a:solidFill>
                <a:latin typeface="Times New Roman" panose="02020603050405020304" pitchFamily="18" charset="0"/>
                <a:cs typeface="Times New Roman" panose="02020603050405020304" pitchFamily="18" charset="0"/>
              </a:rPr>
              <a:t>ν</a:t>
            </a:r>
            <a:r>
              <a:rPr lang="en-US" altLang="zh-CN" sz="2500" i="1" dirty="0">
                <a:solidFill>
                  <a:srgbClr val="0033CC"/>
                </a:solidFill>
                <a:latin typeface="Times New Roman" panose="02020603050405020304" pitchFamily="18" charset="0"/>
                <a:cs typeface="Times New Roman" panose="02020603050405020304" pitchFamily="18" charset="0"/>
              </a:rPr>
              <a:t>z </a:t>
            </a:r>
            <a:r>
              <a:rPr lang="en-US" altLang="zh-CN" sz="2500" dirty="0">
                <a:solidFill>
                  <a:srgbClr val="0033CC"/>
                </a:solidFill>
                <a:latin typeface="Times New Roman" panose="02020603050405020304" pitchFamily="18" charset="0"/>
                <a:cs typeface="Times New Roman" panose="02020603050405020304" pitchFamily="18" charset="0"/>
              </a:rPr>
              <a:t>= </a:t>
            </a:r>
            <a:r>
              <a:rPr lang="en-US" altLang="zh-CN" sz="2500" dirty="0" smtClean="0">
                <a:solidFill>
                  <a:srgbClr val="0033CC"/>
                </a:solidFill>
                <a:latin typeface="Times New Roman" panose="02020603050405020304" pitchFamily="18" charset="0"/>
                <a:cs typeface="Times New Roman" panose="02020603050405020304" pitchFamily="18" charset="0"/>
              </a:rPr>
              <a:t>1</a:t>
            </a:r>
            <a:endParaRPr lang="en-US" altLang="zh-CN" sz="2500" dirty="0">
              <a:solidFill>
                <a:srgbClr val="0033CC"/>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49582" y="1354896"/>
            <a:ext cx="8670901" cy="777735"/>
            <a:chOff x="546848" y="1097812"/>
            <a:chExt cx="6963333" cy="624575"/>
          </a:xfrm>
        </p:grpSpPr>
        <p:pic>
          <p:nvPicPr>
            <p:cNvPr id="13" name="图片 12"/>
            <p:cNvPicPr>
              <a:picLocks noChangeAspect="1"/>
            </p:cNvPicPr>
            <p:nvPr/>
          </p:nvPicPr>
          <p:blipFill>
            <a:blip r:embed="rId4"/>
            <a:stretch>
              <a:fillRect/>
            </a:stretch>
          </p:blipFill>
          <p:spPr>
            <a:xfrm>
              <a:off x="546848" y="1097812"/>
              <a:ext cx="6925234" cy="624575"/>
            </a:xfrm>
            <a:prstGeom prst="rect">
              <a:avLst/>
            </a:prstGeom>
          </p:spPr>
        </p:pic>
        <p:sp>
          <p:nvSpPr>
            <p:cNvPr id="14" name="圆角矩形 13"/>
            <p:cNvSpPr/>
            <p:nvPr/>
          </p:nvSpPr>
          <p:spPr>
            <a:xfrm>
              <a:off x="6219263" y="1175541"/>
              <a:ext cx="1290918" cy="512152"/>
            </a:xfrm>
            <a:prstGeom prst="roundRect">
              <a:avLst/>
            </a:prstGeom>
            <a:solidFill>
              <a:srgbClr val="FFC000">
                <a:alpha val="3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4552311" y="6451456"/>
            <a:ext cx="451072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 Zou, Y. Cui et al., PRL 127, 077210 (2021) </a:t>
            </a:r>
            <a:endParaRPr lang="zh-CN" altLang="en-US" dirty="0">
              <a:latin typeface="Times New Roman" panose="02020603050405020304" pitchFamily="18" charset="0"/>
              <a:cs typeface="Times New Roman" panose="02020603050405020304" pitchFamily="18" charset="0"/>
            </a:endParaRPr>
          </a:p>
        </p:txBody>
      </p:sp>
      <p:sp>
        <p:nvSpPr>
          <p:cNvPr id="18" name="矩形 17"/>
          <p:cNvSpPr/>
          <p:nvPr/>
        </p:nvSpPr>
        <p:spPr>
          <a:xfrm>
            <a:off x="4552311" y="5308595"/>
            <a:ext cx="4320413" cy="861774"/>
          </a:xfrm>
          <a:prstGeom prst="rect">
            <a:avLst/>
          </a:prstGeom>
        </p:spPr>
        <p:txBody>
          <a:bodyPr wrap="none">
            <a:spAutoFit/>
          </a:bodyPr>
          <a:lstStyle/>
          <a:p>
            <a:r>
              <a:rPr lang="en-US" altLang="zh-CN" sz="2500" dirty="0" smtClean="0">
                <a:solidFill>
                  <a:srgbClr val="0033CC"/>
                </a:solidFill>
                <a:latin typeface="Times New Roman" panose="02020603050405020304" pitchFamily="18" charset="0"/>
                <a:cs typeface="Times New Roman" panose="02020603050405020304" pitchFamily="18" charset="0"/>
              </a:rPr>
              <a:t>BaCo</a:t>
            </a:r>
            <a:r>
              <a:rPr lang="en-US" altLang="zh-CN" sz="2500" baseline="-25000" dirty="0" smtClean="0">
                <a:solidFill>
                  <a:srgbClr val="0033CC"/>
                </a:solidFill>
                <a:latin typeface="Times New Roman" panose="02020603050405020304" pitchFamily="18" charset="0"/>
                <a:cs typeface="Times New Roman" panose="02020603050405020304" pitchFamily="18" charset="0"/>
              </a:rPr>
              <a:t>2</a:t>
            </a:r>
            <a:r>
              <a:rPr lang="en-US" altLang="zh-CN" sz="2500" dirty="0" smtClean="0">
                <a:solidFill>
                  <a:srgbClr val="0033CC"/>
                </a:solidFill>
                <a:latin typeface="Times New Roman" panose="02020603050405020304" pitchFamily="18" charset="0"/>
                <a:cs typeface="Times New Roman" panose="02020603050405020304" pitchFamily="18" charset="0"/>
              </a:rPr>
              <a:t>V</a:t>
            </a:r>
            <a:r>
              <a:rPr lang="en-US" altLang="zh-CN" sz="2500" baseline="-25000" dirty="0" smtClean="0">
                <a:solidFill>
                  <a:srgbClr val="0033CC"/>
                </a:solidFill>
                <a:latin typeface="Times New Roman" panose="02020603050405020304" pitchFamily="18" charset="0"/>
                <a:cs typeface="Times New Roman" panose="02020603050405020304" pitchFamily="18" charset="0"/>
              </a:rPr>
              <a:t>2</a:t>
            </a:r>
            <a:r>
              <a:rPr lang="en-US" altLang="zh-CN" sz="2500" dirty="0" smtClean="0">
                <a:solidFill>
                  <a:srgbClr val="0033CC"/>
                </a:solidFill>
                <a:latin typeface="Times New Roman" panose="02020603050405020304" pitchFamily="18" charset="0"/>
                <a:cs typeface="Times New Roman" panose="02020603050405020304" pitchFamily="18" charset="0"/>
              </a:rPr>
              <a:t>O</a:t>
            </a:r>
            <a:r>
              <a:rPr lang="en-US" altLang="zh-CN" sz="2500" baseline="-25000" dirty="0" smtClean="0">
                <a:solidFill>
                  <a:srgbClr val="0033CC"/>
                </a:solidFill>
                <a:latin typeface="Times New Roman" panose="02020603050405020304" pitchFamily="18" charset="0"/>
                <a:cs typeface="Times New Roman" panose="02020603050405020304" pitchFamily="18" charset="0"/>
              </a:rPr>
              <a:t>8</a:t>
            </a:r>
            <a:endParaRPr lang="zh-CN" altLang="en-US" sz="2500" baseline="-25000" dirty="0">
              <a:solidFill>
                <a:srgbClr val="0033CC"/>
              </a:solidFill>
              <a:latin typeface="Times New Roman" panose="02020603050405020304" pitchFamily="18" charset="0"/>
              <a:cs typeface="Times New Roman" panose="02020603050405020304" pitchFamily="18" charset="0"/>
            </a:endParaRPr>
          </a:p>
          <a:p>
            <a:r>
              <a:rPr lang="en-US" altLang="zh-CN" sz="2500" i="1" dirty="0" smtClean="0">
                <a:solidFill>
                  <a:srgbClr val="0033CC"/>
                </a:solidFill>
                <a:latin typeface="Times New Roman" panose="02020603050405020304" pitchFamily="18" charset="0"/>
                <a:cs typeface="Times New Roman" panose="02020603050405020304" pitchFamily="18" charset="0"/>
              </a:rPr>
              <a:t>E</a:t>
            </a:r>
            <a:r>
              <a:rPr lang="en-US" altLang="zh-CN" sz="2500" baseline="-25000" dirty="0" smtClean="0">
                <a:solidFill>
                  <a:srgbClr val="0033CC"/>
                </a:solidFill>
                <a:latin typeface="Times New Roman" panose="02020603050405020304" pitchFamily="18" charset="0"/>
                <a:cs typeface="Times New Roman" panose="02020603050405020304" pitchFamily="18" charset="0"/>
              </a:rPr>
              <a:t>8</a:t>
            </a:r>
            <a:r>
              <a:rPr lang="en-US" altLang="zh-CN" sz="2500" dirty="0" smtClean="0">
                <a:solidFill>
                  <a:srgbClr val="0033CC"/>
                </a:solidFill>
                <a:latin typeface="Times New Roman" panose="02020603050405020304" pitchFamily="18" charset="0"/>
                <a:cs typeface="Times New Roman" panose="02020603050405020304" pitchFamily="18" charset="0"/>
              </a:rPr>
              <a:t> particles at a hidden 1D QCP</a:t>
            </a:r>
          </a:p>
        </p:txBody>
      </p:sp>
      <p:pic>
        <p:nvPicPr>
          <p:cNvPr id="19" name="图片 18"/>
          <p:cNvPicPr>
            <a:picLocks noChangeAspect="1"/>
          </p:cNvPicPr>
          <p:nvPr/>
        </p:nvPicPr>
        <p:blipFill>
          <a:blip r:embed="rId5"/>
          <a:stretch>
            <a:fillRect/>
          </a:stretch>
        </p:blipFill>
        <p:spPr>
          <a:xfrm>
            <a:off x="4397174" y="2342984"/>
            <a:ext cx="3858864" cy="2640584"/>
          </a:xfrm>
          <a:prstGeom prst="rect">
            <a:avLst/>
          </a:prstGeom>
        </p:spPr>
      </p:pic>
      <p:sp>
        <p:nvSpPr>
          <p:cNvPr id="20" name="矩形 19"/>
          <p:cNvSpPr/>
          <p:nvPr/>
        </p:nvSpPr>
        <p:spPr>
          <a:xfrm>
            <a:off x="149582" y="224174"/>
            <a:ext cx="9034851" cy="646331"/>
          </a:xfrm>
          <a:prstGeom prst="rect">
            <a:avLst/>
          </a:prstGeom>
        </p:spPr>
        <p:txBody>
          <a:bodyPr wrap="square">
            <a:spAutoFit/>
          </a:bodyPr>
          <a:lstStyle/>
          <a:p>
            <a:r>
              <a:rPr lang="zh-CN" altLang="en-US" sz="36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准一维横场依辛模型的自旋子束缚态</a:t>
            </a:r>
            <a:r>
              <a:rPr lang="en-US" altLang="zh-CN" sz="36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600" b="1" i="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3600" b="1" baseline="-25000"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36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态</a:t>
            </a:r>
            <a:endParaRPr lang="en-US" altLang="zh-CN" sz="36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1" name="Picture 3"/>
          <p:cNvPicPr>
            <a:picLocks noChangeAspect="1" noChangeArrowheads="1"/>
          </p:cNvPicPr>
          <p:nvPr/>
        </p:nvPicPr>
        <p:blipFill>
          <a:blip r:embed="rId6" cstate="print"/>
          <a:srcRect/>
          <a:stretch>
            <a:fillRect/>
          </a:stretch>
        </p:blipFill>
        <p:spPr bwMode="auto">
          <a:xfrm>
            <a:off x="-3174" y="1064781"/>
            <a:ext cx="9148763" cy="133350"/>
          </a:xfrm>
          <a:prstGeom prst="rect">
            <a:avLst/>
          </a:prstGeom>
          <a:noFill/>
          <a:ln w="38100">
            <a:noFill/>
            <a:miter lim="800000"/>
            <a:headEnd/>
            <a:tailEnd/>
          </a:ln>
        </p:spPr>
      </p:pic>
    </p:spTree>
    <p:extLst>
      <p:ext uri="{BB962C8B-B14F-4D97-AF65-F5344CB8AC3E}">
        <p14:creationId xmlns:p14="http://schemas.microsoft.com/office/powerpoint/2010/main" val="1149337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138698"/>
            <a:ext cx="8654933" cy="553998"/>
          </a:xfrm>
          <a:prstGeom prst="rect">
            <a:avLst/>
          </a:prstGeom>
          <a:noFill/>
        </p:spPr>
        <p:txBody>
          <a:bodyPr wrap="none" rtlCol="0">
            <a:spAutoFit/>
          </a:bodyPr>
          <a:lstStyle/>
          <a:p>
            <a:r>
              <a:rPr lang="en-US" altLang="zh-CN" sz="3000" dirty="0" err="1">
                <a:solidFill>
                  <a:srgbClr val="0000FF"/>
                </a:solidFill>
                <a:latin typeface="Times New Roman" panose="02020603050405020304" pitchFamily="18" charset="0"/>
                <a:cs typeface="Times New Roman" panose="02020603050405020304" pitchFamily="18" charset="0"/>
              </a:rPr>
              <a:t>Ising</a:t>
            </a:r>
            <a:r>
              <a:rPr lang="en-US" altLang="zh-CN" sz="3000" dirty="0">
                <a:solidFill>
                  <a:srgbClr val="0000FF"/>
                </a:solidFill>
                <a:latin typeface="Times New Roman" panose="02020603050405020304" pitchFamily="18" charset="0"/>
                <a:cs typeface="Times New Roman" panose="02020603050405020304" pitchFamily="18" charset="0"/>
              </a:rPr>
              <a:t>-chain Ferromagnet CoNb</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O</a:t>
            </a:r>
            <a:r>
              <a:rPr lang="en-US" altLang="zh-CN" sz="3000" baseline="-25000" dirty="0">
                <a:solidFill>
                  <a:srgbClr val="0000FF"/>
                </a:solidFill>
                <a:latin typeface="Times New Roman" panose="02020603050405020304" pitchFamily="18" charset="0"/>
                <a:cs typeface="Times New Roman" panose="02020603050405020304" pitchFamily="18" charset="0"/>
              </a:rPr>
              <a:t>6</a:t>
            </a:r>
            <a:r>
              <a:rPr lang="en-US" altLang="zh-CN" sz="3000" dirty="0">
                <a:solidFill>
                  <a:srgbClr val="0000FF"/>
                </a:solidFill>
                <a:latin typeface="Times New Roman" panose="02020603050405020304" pitchFamily="18" charset="0"/>
                <a:cs typeface="Times New Roman" panose="02020603050405020304" pitchFamily="18" charset="0"/>
              </a:rPr>
              <a:t> in a transverse field</a:t>
            </a:r>
            <a:endParaRPr lang="zh-CN" altLang="en-US" sz="3000" dirty="0">
              <a:solidFill>
                <a:srgbClr val="0000FF"/>
              </a:solidFill>
              <a:latin typeface="Times New Roman" panose="02020603050405020304" pitchFamily="18" charset="0"/>
              <a:cs typeface="Times New Roman" panose="02020603050405020304" pitchFamily="18" charset="0"/>
            </a:endParaRPr>
          </a:p>
        </p:txBody>
      </p:sp>
      <p:sp>
        <p:nvSpPr>
          <p:cNvPr id="5" name="矩形 4"/>
          <p:cNvSpPr/>
          <p:nvPr/>
        </p:nvSpPr>
        <p:spPr>
          <a:xfrm>
            <a:off x="323528" y="3737372"/>
            <a:ext cx="3940181"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W. Kinross et al., PRX 4, 031008 (2004)</a:t>
            </a:r>
          </a:p>
        </p:txBody>
      </p:sp>
      <p:pic>
        <p:nvPicPr>
          <p:cNvPr id="7" name="图片 6"/>
          <p:cNvPicPr>
            <a:picLocks noChangeAspect="1"/>
          </p:cNvPicPr>
          <p:nvPr/>
        </p:nvPicPr>
        <p:blipFill>
          <a:blip r:embed="rId2"/>
          <a:stretch>
            <a:fillRect/>
          </a:stretch>
        </p:blipFill>
        <p:spPr>
          <a:xfrm>
            <a:off x="323528" y="785044"/>
            <a:ext cx="3626343" cy="2859980"/>
          </a:xfrm>
          <a:prstGeom prst="rect">
            <a:avLst/>
          </a:prstGeom>
        </p:spPr>
      </p:pic>
      <p:pic>
        <p:nvPicPr>
          <p:cNvPr id="8" name="图片 7"/>
          <p:cNvPicPr>
            <a:picLocks noChangeAspect="1"/>
          </p:cNvPicPr>
          <p:nvPr/>
        </p:nvPicPr>
        <p:blipFill>
          <a:blip r:embed="rId3"/>
          <a:stretch>
            <a:fillRect/>
          </a:stretch>
        </p:blipFill>
        <p:spPr>
          <a:xfrm>
            <a:off x="4833482" y="711903"/>
            <a:ext cx="3553681" cy="2684475"/>
          </a:xfrm>
          <a:prstGeom prst="rect">
            <a:avLst/>
          </a:prstGeom>
        </p:spPr>
      </p:pic>
      <p:pic>
        <p:nvPicPr>
          <p:cNvPr id="9" name="图片 8"/>
          <p:cNvPicPr>
            <a:picLocks noChangeAspect="1"/>
          </p:cNvPicPr>
          <p:nvPr/>
        </p:nvPicPr>
        <p:blipFill>
          <a:blip r:embed="rId4"/>
          <a:stretch>
            <a:fillRect/>
          </a:stretch>
        </p:blipFill>
        <p:spPr>
          <a:xfrm>
            <a:off x="4834090" y="3882716"/>
            <a:ext cx="3626342" cy="2164192"/>
          </a:xfrm>
          <a:prstGeom prst="rect">
            <a:avLst/>
          </a:prstGeom>
        </p:spPr>
      </p:pic>
      <p:sp>
        <p:nvSpPr>
          <p:cNvPr id="11" name="文本框 10"/>
          <p:cNvSpPr txBox="1"/>
          <p:nvPr/>
        </p:nvSpPr>
        <p:spPr>
          <a:xfrm>
            <a:off x="5201842" y="3460938"/>
            <a:ext cx="3276859" cy="400110"/>
          </a:xfrm>
          <a:prstGeom prst="rect">
            <a:avLst/>
          </a:prstGeom>
          <a:noFill/>
        </p:spPr>
        <p:txBody>
          <a:bodyPr wrap="none" rtlCol="0">
            <a:spAutoFit/>
          </a:bodyPr>
          <a:lstStyle/>
          <a:p>
            <a:r>
              <a:rPr lang="en-US" altLang="zh-CN" sz="2000" i="1" dirty="0">
                <a:latin typeface="Times New Roman" panose="02020603050405020304" pitchFamily="18" charset="0"/>
                <a:cs typeface="Times New Roman" panose="02020603050405020304" pitchFamily="18" charset="0"/>
              </a:rPr>
              <a:t>3D Kink confinement at H </a:t>
            </a:r>
            <a:r>
              <a:rPr lang="en-US" altLang="zh-CN" sz="2000" dirty="0">
                <a:latin typeface="Times New Roman" panose="02020603050405020304" pitchFamily="18" charset="0"/>
                <a:cs typeface="Times New Roman" panose="02020603050405020304" pitchFamily="18" charset="0"/>
              </a:rPr>
              <a:t>= 0</a:t>
            </a:r>
            <a:endParaRPr lang="zh-CN" altLang="en-US" sz="20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5364088" y="6125234"/>
            <a:ext cx="2791149" cy="400110"/>
          </a:xfrm>
          <a:prstGeom prst="rect">
            <a:avLst/>
          </a:prstGeom>
          <a:noFill/>
        </p:spPr>
        <p:txBody>
          <a:bodyPr wrap="none" rtlCol="0">
            <a:spAutoFit/>
          </a:bodyPr>
          <a:lstStyle/>
          <a:p>
            <a:r>
              <a:rPr lang="en-US" altLang="zh-CN" sz="2000" i="1" dirty="0">
                <a:latin typeface="Times New Roman" panose="02020603050405020304" pitchFamily="18" charset="0"/>
                <a:cs typeface="Times New Roman" panose="02020603050405020304" pitchFamily="18" charset="0"/>
              </a:rPr>
              <a:t>E</a:t>
            </a:r>
            <a:r>
              <a:rPr lang="en-US" altLang="zh-CN" sz="2000" i="1" baseline="-25000" dirty="0">
                <a:latin typeface="Times New Roman" panose="02020603050405020304" pitchFamily="18" charset="0"/>
                <a:cs typeface="Times New Roman" panose="02020603050405020304" pitchFamily="18" charset="0"/>
              </a:rPr>
              <a:t>8</a:t>
            </a:r>
            <a:r>
              <a:rPr lang="en-US" altLang="zh-CN" sz="2000" i="1" dirty="0">
                <a:latin typeface="Times New Roman" panose="02020603050405020304" pitchFamily="18" charset="0"/>
                <a:cs typeface="Times New Roman" panose="02020603050405020304" pitchFamily="18" charset="0"/>
              </a:rPr>
              <a:t> spectrum at H </a:t>
            </a:r>
            <a:r>
              <a:rPr lang="en-US" altLang="zh-CN" sz="2000" i="1" dirty="0">
                <a:latin typeface="Times New Roman" panose="02020603050405020304" pitchFamily="18" charset="0"/>
                <a:cs typeface="Times New Roman" panose="02020603050405020304" pitchFamily="18" charset="0"/>
                <a:sym typeface="Symbol" panose="05050102010706020507" pitchFamily="18" charset="2"/>
              </a:rPr>
              <a:t>&lt; ~</a:t>
            </a:r>
            <a:r>
              <a:rPr lang="en-US" altLang="zh-CN" sz="2000" i="1" dirty="0">
                <a:latin typeface="Times New Roman" panose="02020603050405020304" pitchFamily="18" charset="0"/>
                <a:cs typeface="Times New Roman" panose="02020603050405020304" pitchFamily="18" charset="0"/>
              </a:rPr>
              <a:t> H</a:t>
            </a:r>
            <a:r>
              <a:rPr lang="en-US" altLang="zh-CN" sz="2000" baseline="-25000" dirty="0">
                <a:latin typeface="Times New Roman" panose="02020603050405020304" pitchFamily="18" charset="0"/>
                <a:cs typeface="Times New Roman" panose="02020603050405020304" pitchFamily="18" charset="0"/>
              </a:rPr>
              <a:t>C</a:t>
            </a:r>
            <a:endParaRPr lang="zh-CN" altLang="en-US" sz="2000" baseline="-2500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700954" y="6399674"/>
            <a:ext cx="398698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R. </a:t>
            </a:r>
            <a:r>
              <a:rPr lang="en-US" altLang="zh-CN" dirty="0" err="1">
                <a:latin typeface="Times New Roman" panose="02020603050405020304" pitchFamily="18" charset="0"/>
                <a:cs typeface="Times New Roman" panose="02020603050405020304" pitchFamily="18" charset="0"/>
              </a:rPr>
              <a:t>Coldea</a:t>
            </a:r>
            <a:r>
              <a:rPr lang="en-US" altLang="zh-CN" dirty="0">
                <a:latin typeface="Times New Roman" panose="02020603050405020304" pitchFamily="18" charset="0"/>
                <a:cs typeface="Times New Roman" panose="02020603050405020304" pitchFamily="18" charset="0"/>
              </a:rPr>
              <a:t> at al., Science 327, 177 (2010)</a:t>
            </a:r>
            <a:endParaRPr lang="zh-CN" altLang="en-US"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5"/>
          <a:stretch>
            <a:fillRect/>
          </a:stretch>
        </p:blipFill>
        <p:spPr>
          <a:xfrm>
            <a:off x="575438" y="4334717"/>
            <a:ext cx="3436360" cy="1916069"/>
          </a:xfrm>
          <a:prstGeom prst="rect">
            <a:avLst/>
          </a:prstGeom>
        </p:spPr>
      </p:pic>
    </p:spTree>
    <p:extLst>
      <p:ext uri="{BB962C8B-B14F-4D97-AF65-F5344CB8AC3E}">
        <p14:creationId xmlns:p14="http://schemas.microsoft.com/office/powerpoint/2010/main" val="34776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02088" y="787120"/>
            <a:ext cx="2147405" cy="5063793"/>
            <a:chOff x="135467" y="738066"/>
            <a:chExt cx="1704177" cy="4697412"/>
          </a:xfrm>
        </p:grpSpPr>
        <p:pic>
          <p:nvPicPr>
            <p:cNvPr id="20" name="图片 19"/>
            <p:cNvPicPr>
              <a:picLocks noChangeAspect="1"/>
            </p:cNvPicPr>
            <p:nvPr/>
          </p:nvPicPr>
          <p:blipFill>
            <a:blip r:embed="rId2"/>
            <a:stretch>
              <a:fillRect/>
            </a:stretch>
          </p:blipFill>
          <p:spPr>
            <a:xfrm>
              <a:off x="135467" y="738066"/>
              <a:ext cx="1704177" cy="4697412"/>
            </a:xfrm>
            <a:prstGeom prst="rect">
              <a:avLst/>
            </a:prstGeom>
          </p:spPr>
        </p:pic>
        <p:sp>
          <p:nvSpPr>
            <p:cNvPr id="21" name="文本框 20"/>
            <p:cNvSpPr txBox="1"/>
            <p:nvPr/>
          </p:nvSpPr>
          <p:spPr>
            <a:xfrm>
              <a:off x="987555" y="4810885"/>
              <a:ext cx="393056" cy="246221"/>
            </a:xfrm>
            <a:prstGeom prst="rect">
              <a:avLst/>
            </a:prstGeom>
            <a:noFill/>
          </p:spPr>
          <p:txBody>
            <a:bodyPr wrap="none" rtlCol="0">
              <a:spAutoFit/>
            </a:bodyPr>
            <a:lstStyle/>
            <a:p>
              <a:r>
                <a:rPr lang="en-US" altLang="zh-CN" sz="1000" dirty="0">
                  <a:solidFill>
                    <a:srgbClr val="FF0000"/>
                  </a:solidFill>
                  <a:latin typeface="Times New Roman" panose="02020603050405020304" pitchFamily="18" charset="0"/>
                  <a:cs typeface="Times New Roman" panose="02020603050405020304" pitchFamily="18" charset="0"/>
                </a:rPr>
                <a:t>4.8</a:t>
              </a:r>
              <a:r>
                <a:rPr lang="en-US" altLang="zh-CN" sz="1000" baseline="30000" dirty="0">
                  <a:solidFill>
                    <a:srgbClr val="FF0000"/>
                  </a:solidFill>
                  <a:latin typeface="Times New Roman" panose="02020603050405020304" pitchFamily="18" charset="0"/>
                  <a:cs typeface="Times New Roman" panose="02020603050405020304" pitchFamily="18" charset="0"/>
                </a:rPr>
                <a:t>o</a:t>
              </a:r>
              <a:endParaRPr lang="zh-CN" altLang="en-US" sz="1000" baseline="30000" dirty="0">
                <a:solidFill>
                  <a:srgbClr val="FF0000"/>
                </a:solidFill>
                <a:latin typeface="Times New Roman" panose="02020603050405020304" pitchFamily="18" charset="0"/>
                <a:cs typeface="Times New Roman" panose="02020603050405020304" pitchFamily="18" charset="0"/>
              </a:endParaRPr>
            </a:p>
          </p:txBody>
        </p:sp>
      </p:grpSp>
      <p:sp>
        <p:nvSpPr>
          <p:cNvPr id="22" name="矩形 21"/>
          <p:cNvSpPr/>
          <p:nvPr/>
        </p:nvSpPr>
        <p:spPr>
          <a:xfrm>
            <a:off x="243448" y="233122"/>
            <a:ext cx="8793048" cy="553998"/>
          </a:xfrm>
          <a:prstGeom prst="rect">
            <a:avLst/>
          </a:prstGeom>
          <a:ln>
            <a:noFill/>
          </a:ln>
        </p:spPr>
        <p:txBody>
          <a:bodyPr wrap="square">
            <a:spAutoFit/>
          </a:bodyPr>
          <a:lstStyle/>
          <a:p>
            <a:r>
              <a:rPr lang="en-US" altLang="zh-CN" sz="3000" dirty="0">
                <a:solidFill>
                  <a:srgbClr val="0000FF"/>
                </a:solidFill>
                <a:latin typeface="Times New Roman" panose="02020603050405020304" pitchFamily="18" charset="0"/>
                <a:cs typeface="Times New Roman" panose="02020603050405020304" pitchFamily="18" charset="0"/>
              </a:rPr>
              <a:t>Screw chain antiferromagnet BaCo</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V</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O</a:t>
            </a:r>
            <a:r>
              <a:rPr lang="en-US" altLang="zh-CN" sz="3000" baseline="-25000" dirty="0">
                <a:solidFill>
                  <a:srgbClr val="0000FF"/>
                </a:solidFill>
                <a:latin typeface="Times New Roman" panose="02020603050405020304" pitchFamily="18" charset="0"/>
                <a:cs typeface="Times New Roman" panose="02020603050405020304" pitchFamily="18" charset="0"/>
              </a:rPr>
              <a:t>8 </a:t>
            </a:r>
            <a:r>
              <a:rPr lang="en-US" altLang="zh-CN" sz="3000" dirty="0">
                <a:solidFill>
                  <a:srgbClr val="0000FF"/>
                </a:solidFill>
                <a:latin typeface="Times New Roman" panose="02020603050405020304" pitchFamily="18" charset="0"/>
                <a:cs typeface="Times New Roman" panose="02020603050405020304" pitchFamily="18" charset="0"/>
              </a:rPr>
              <a:t>&amp; SrCo</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V</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O</a:t>
            </a:r>
            <a:r>
              <a:rPr lang="en-US" altLang="zh-CN" sz="3000" baseline="-25000" dirty="0">
                <a:solidFill>
                  <a:srgbClr val="0000FF"/>
                </a:solidFill>
                <a:latin typeface="Times New Roman" panose="02020603050405020304" pitchFamily="18" charset="0"/>
                <a:cs typeface="Times New Roman" panose="02020603050405020304" pitchFamily="18" charset="0"/>
              </a:rPr>
              <a:t>8</a:t>
            </a:r>
            <a:endParaRPr lang="zh-CN" altLang="en-US" sz="3000" dirty="0">
              <a:solidFill>
                <a:srgbClr val="0000FF"/>
              </a:solidFill>
              <a:latin typeface="Times New Roman" panose="02020603050405020304" pitchFamily="18" charset="0"/>
              <a:cs typeface="Times New Roman" panose="02020603050405020304" pitchFamily="18" charset="0"/>
            </a:endParaRPr>
          </a:p>
        </p:txBody>
      </p:sp>
      <p:sp>
        <p:nvSpPr>
          <p:cNvPr id="10" name="矩形 9"/>
          <p:cNvSpPr/>
          <p:nvPr/>
        </p:nvSpPr>
        <p:spPr>
          <a:xfrm>
            <a:off x="6903140" y="1328948"/>
            <a:ext cx="2261388" cy="1107996"/>
          </a:xfrm>
          <a:prstGeom prst="rect">
            <a:avLst/>
          </a:prstGeom>
        </p:spPr>
        <p:txBody>
          <a:bodyPr wrap="square">
            <a:spAutoFit/>
          </a:bodyPr>
          <a:lstStyle/>
          <a:p>
            <a:r>
              <a:rPr lang="en-US" altLang="zh-CN" sz="2200" dirty="0"/>
              <a:t>space group: I4</a:t>
            </a:r>
            <a:r>
              <a:rPr lang="en-US" altLang="zh-CN" sz="2200" baseline="-25000" dirty="0"/>
              <a:t>1</a:t>
            </a:r>
            <a:r>
              <a:rPr lang="en-US" altLang="zh-CN" sz="2200" dirty="0"/>
              <a:t>cd </a:t>
            </a:r>
            <a:r>
              <a:rPr lang="en-US" altLang="zh-CN" sz="2200" dirty="0">
                <a:latin typeface="Times New Roman" panose="02020603050405020304" pitchFamily="18" charset="0"/>
                <a:cs typeface="Times New Roman" panose="02020603050405020304" pitchFamily="18" charset="0"/>
              </a:rPr>
              <a:t>a=b=12.267 Å    c=8.424 Å</a:t>
            </a:r>
            <a:endParaRPr lang="zh-CN" altLang="en-US" sz="22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2771800" y="798936"/>
            <a:ext cx="4092816" cy="1864872"/>
          </a:xfrm>
          <a:prstGeom prst="rect">
            <a:avLst/>
          </a:prstGeom>
        </p:spPr>
      </p:pic>
      <p:sp>
        <p:nvSpPr>
          <p:cNvPr id="12" name="矩形 11"/>
          <p:cNvSpPr/>
          <p:nvPr/>
        </p:nvSpPr>
        <p:spPr>
          <a:xfrm>
            <a:off x="183129" y="5961656"/>
            <a:ext cx="4456843" cy="1107996"/>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space group: I4</a:t>
            </a:r>
            <a:r>
              <a:rPr lang="en-US" altLang="zh-CN" sz="2200" baseline="-25000" dirty="0">
                <a:latin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acd</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a=b=12.444 Å  c=8.4153 Å</a:t>
            </a:r>
            <a:endParaRPr lang="zh-CN" altLang="en-US" sz="2200" dirty="0">
              <a:latin typeface="Times New Roman" panose="02020603050405020304" pitchFamily="18" charset="0"/>
              <a:cs typeface="Times New Roman" panose="02020603050405020304" pitchFamily="18" charset="0"/>
            </a:endParaRPr>
          </a:p>
          <a:p>
            <a:endParaRPr lang="zh-CN" altLang="en-US" sz="2200" dirty="0">
              <a:latin typeface="Times New Roman" panose="02020603050405020304" pitchFamily="18" charset="0"/>
              <a:cs typeface="Times New Roman" panose="02020603050405020304" pitchFamily="18" charset="0"/>
            </a:endParaRPr>
          </a:p>
        </p:txBody>
      </p:sp>
      <p:sp>
        <p:nvSpPr>
          <p:cNvPr id="13" name="矩形 12"/>
          <p:cNvSpPr/>
          <p:nvPr/>
        </p:nvSpPr>
        <p:spPr>
          <a:xfrm>
            <a:off x="4844047" y="5896790"/>
            <a:ext cx="4320481" cy="646331"/>
          </a:xfrm>
          <a:prstGeom prst="rect">
            <a:avLst/>
          </a:prstGeom>
        </p:spPr>
        <p:txBody>
          <a:bodyPr wrap="square">
            <a:spAutoFit/>
          </a:bodyPr>
          <a:lstStyle/>
          <a:p>
            <a:r>
              <a:rPr lang="en-US" altLang="zh-CN" dirty="0"/>
              <a:t>Z. He et al. 2005 &amp; 2006;Bera et al. 2017</a:t>
            </a:r>
            <a:r>
              <a:rPr lang="fr-FR" altLang="zh-CN" dirty="0"/>
              <a:t>;</a:t>
            </a:r>
          </a:p>
          <a:p>
            <a:r>
              <a:rPr lang="fr-FR" altLang="zh-CN" dirty="0"/>
              <a:t>Q. Faure et al. 2018.....</a:t>
            </a:r>
            <a:endParaRPr lang="zh-CN" altLang="en-US" dirty="0"/>
          </a:p>
        </p:txBody>
      </p:sp>
      <p:sp>
        <p:nvSpPr>
          <p:cNvPr id="3" name="矩形 2"/>
          <p:cNvSpPr/>
          <p:nvPr/>
        </p:nvSpPr>
        <p:spPr>
          <a:xfrm>
            <a:off x="683568" y="877896"/>
            <a:ext cx="1274708" cy="369332"/>
          </a:xfrm>
          <a:prstGeom prst="rect">
            <a:avLst/>
          </a:prstGeom>
        </p:spPr>
        <p:txBody>
          <a:bodyPr wrap="none">
            <a:spAutoFit/>
          </a:bodyPr>
          <a:lstStyle/>
          <a:p>
            <a:r>
              <a:rPr lang="en-US" altLang="zh-CN" dirty="0">
                <a:solidFill>
                  <a:srgbClr val="C00000"/>
                </a:solidFill>
                <a:latin typeface="Times New Roman" panose="02020603050405020304" pitchFamily="18" charset="0"/>
                <a:cs typeface="Times New Roman" panose="02020603050405020304" pitchFamily="18" charset="0"/>
              </a:rPr>
              <a:t>BaCo</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V</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O</a:t>
            </a:r>
            <a:r>
              <a:rPr lang="en-US" altLang="zh-CN" baseline="-25000" dirty="0">
                <a:solidFill>
                  <a:srgbClr val="C00000"/>
                </a:solidFill>
                <a:latin typeface="Times New Roman" panose="02020603050405020304" pitchFamily="18" charset="0"/>
                <a:cs typeface="Times New Roman" panose="02020603050405020304" pitchFamily="18" charset="0"/>
              </a:rPr>
              <a:t>8</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4" name="矩形 3"/>
          <p:cNvSpPr/>
          <p:nvPr/>
        </p:nvSpPr>
        <p:spPr>
          <a:xfrm>
            <a:off x="6547946" y="908720"/>
            <a:ext cx="1223412" cy="369332"/>
          </a:xfrm>
          <a:prstGeom prst="rect">
            <a:avLst/>
          </a:prstGeom>
        </p:spPr>
        <p:txBody>
          <a:bodyPr wrap="none">
            <a:spAutoFit/>
          </a:bodyPr>
          <a:lstStyle/>
          <a:p>
            <a:r>
              <a:rPr lang="en-US" altLang="zh-CN" dirty="0">
                <a:solidFill>
                  <a:srgbClr val="C00000"/>
                </a:solidFill>
                <a:latin typeface="Times New Roman" panose="02020603050405020304" pitchFamily="18" charset="0"/>
                <a:cs typeface="Times New Roman" panose="02020603050405020304" pitchFamily="18" charset="0"/>
              </a:rPr>
              <a:t>SrCo</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V</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O</a:t>
            </a:r>
            <a:r>
              <a:rPr lang="en-US" altLang="zh-CN" baseline="-25000" dirty="0">
                <a:solidFill>
                  <a:srgbClr val="C00000"/>
                </a:solidFill>
                <a:latin typeface="Times New Roman" panose="02020603050405020304" pitchFamily="18" charset="0"/>
                <a:cs typeface="Times New Roman" panose="02020603050405020304" pitchFamily="18" charset="0"/>
              </a:rPr>
              <a:t>8</a:t>
            </a:r>
            <a:endParaRPr lang="zh-CN" altLang="en-US" dirty="0">
              <a:solidFill>
                <a:srgbClr val="C00000"/>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2B5D85A2-225A-4B45-A0CA-BC5BC2CD2F26}"/>
              </a:ext>
            </a:extLst>
          </p:cNvPr>
          <p:cNvGrpSpPr/>
          <p:nvPr/>
        </p:nvGrpSpPr>
        <p:grpSpPr>
          <a:xfrm>
            <a:off x="2866037" y="3206606"/>
            <a:ext cx="6170459" cy="2569785"/>
            <a:chOff x="2913242" y="3350364"/>
            <a:chExt cx="6170459" cy="2569785"/>
          </a:xfrm>
        </p:grpSpPr>
        <p:pic>
          <p:nvPicPr>
            <p:cNvPr id="23" name="图片 22"/>
            <p:cNvPicPr>
              <a:picLocks noChangeAspect="1"/>
            </p:cNvPicPr>
            <p:nvPr/>
          </p:nvPicPr>
          <p:blipFill>
            <a:blip r:embed="rId4"/>
            <a:stretch>
              <a:fillRect/>
            </a:stretch>
          </p:blipFill>
          <p:spPr>
            <a:xfrm>
              <a:off x="2913242" y="3425142"/>
              <a:ext cx="2600361" cy="2495007"/>
            </a:xfrm>
            <a:prstGeom prst="rect">
              <a:avLst/>
            </a:prstGeom>
          </p:spPr>
        </p:pic>
        <p:sp>
          <p:nvSpPr>
            <p:cNvPr id="5" name="文本框 4">
              <a:extLst>
                <a:ext uri="{FF2B5EF4-FFF2-40B4-BE49-F238E27FC236}">
                  <a16:creationId xmlns:a16="http://schemas.microsoft.com/office/drawing/2014/main" id="{B4516151-B089-4A7C-9FBA-B2EEDCBD8AC8}"/>
                </a:ext>
              </a:extLst>
            </p:cNvPr>
            <p:cNvSpPr txBox="1"/>
            <p:nvPr/>
          </p:nvSpPr>
          <p:spPr>
            <a:xfrm>
              <a:off x="5699325" y="4673900"/>
              <a:ext cx="3384376"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4-site period Opposite screwing direction for </a:t>
              </a:r>
              <a:r>
                <a:rPr lang="en-US" altLang="zh-CN" sz="2000" dirty="0" err="1">
                  <a:latin typeface="Times New Roman" panose="02020603050405020304" pitchFamily="18" charset="0"/>
                  <a:cs typeface="Times New Roman" panose="02020603050405020304" pitchFamily="18" charset="0"/>
                </a:rPr>
                <a:t>n.n</a:t>
              </a:r>
              <a:r>
                <a:rPr lang="en-US" altLang="zh-CN" sz="2000" dirty="0">
                  <a:latin typeface="Times New Roman" panose="02020603050405020304" pitchFamily="18" charset="0"/>
                  <a:cs typeface="Times New Roman" panose="02020603050405020304" pitchFamily="18" charset="0"/>
                </a:rPr>
                <a:t> chains</a:t>
              </a:r>
              <a:endParaRPr lang="zh-CN" altLang="en-US" sz="20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F228176C-38D3-4700-8DB4-EB3565532099}"/>
                </a:ext>
              </a:extLst>
            </p:cNvPr>
            <p:cNvPicPr>
              <a:picLocks noChangeAspect="1"/>
            </p:cNvPicPr>
            <p:nvPr/>
          </p:nvPicPr>
          <p:blipFill>
            <a:blip r:embed="rId5"/>
            <a:stretch>
              <a:fillRect/>
            </a:stretch>
          </p:blipFill>
          <p:spPr>
            <a:xfrm>
              <a:off x="5620125" y="3350364"/>
              <a:ext cx="3463576" cy="1203137"/>
            </a:xfrm>
            <a:prstGeom prst="rect">
              <a:avLst/>
            </a:prstGeom>
          </p:spPr>
        </p:pic>
      </p:grpSp>
      <p:sp>
        <p:nvSpPr>
          <p:cNvPr id="16" name="文本框 15">
            <a:extLst>
              <a:ext uri="{FF2B5EF4-FFF2-40B4-BE49-F238E27FC236}">
                <a16:creationId xmlns:a16="http://schemas.microsoft.com/office/drawing/2014/main" id="{8A1B75A9-ED19-4E7A-8771-0199AB3C605F}"/>
              </a:ext>
            </a:extLst>
          </p:cNvPr>
          <p:cNvSpPr txBox="1"/>
          <p:nvPr/>
        </p:nvSpPr>
        <p:spPr>
          <a:xfrm>
            <a:off x="3205416" y="2708976"/>
            <a:ext cx="5471040" cy="461665"/>
          </a:xfrm>
          <a:prstGeom prst="rect">
            <a:avLst/>
          </a:prstGeom>
          <a:noFill/>
        </p:spPr>
        <p:txBody>
          <a:bodyPr wrap="square" rtlCol="0">
            <a:spAutoFit/>
          </a:bodyPr>
          <a:lstStyle/>
          <a:p>
            <a:r>
              <a:rPr lang="en-US" altLang="zh-CN" sz="2400" dirty="0">
                <a:solidFill>
                  <a:srgbClr val="C0000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J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 3 </a:t>
            </a:r>
            <a:r>
              <a:rPr lang="en-US" altLang="zh-CN" sz="2400" dirty="0" err="1">
                <a:latin typeface="Times New Roman" panose="02020603050405020304" pitchFamily="18" charset="0"/>
                <a:cs typeface="Times New Roman" panose="02020603050405020304" pitchFamily="18" charset="0"/>
              </a:rPr>
              <a:t>mev</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 2  J’ </a:t>
            </a:r>
            <a:r>
              <a:rPr lang="en-US" altLang="zh-CN" sz="2400" dirty="0">
                <a:latin typeface="Times New Roman" panose="02020603050405020304" pitchFamily="18" charset="0"/>
                <a:cs typeface="Times New Roman" panose="02020603050405020304" pitchFamily="18" charset="0"/>
              </a:rPr>
              <a:t> 0.17 </a:t>
            </a:r>
            <a:r>
              <a:rPr lang="en-US" altLang="zh-CN" sz="2400" dirty="0" err="1">
                <a:latin typeface="Times New Roman" panose="02020603050405020304" pitchFamily="18" charset="0"/>
                <a:cs typeface="Times New Roman" panose="02020603050405020304" pitchFamily="18" charset="0"/>
              </a:rPr>
              <a:t>mev</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04389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323528" y="188640"/>
            <a:ext cx="8424936" cy="1015663"/>
          </a:xfrm>
          <a:prstGeom prst="rect">
            <a:avLst/>
          </a:prstGeom>
          <a:ln>
            <a:noFill/>
          </a:ln>
        </p:spPr>
        <p:txBody>
          <a:bodyPr wrap="square">
            <a:spAutoFit/>
          </a:bodyPr>
          <a:lstStyle/>
          <a:p>
            <a:r>
              <a:rPr lang="en-US" altLang="zh-CN" sz="3000" dirty="0">
                <a:solidFill>
                  <a:srgbClr val="0000FF"/>
                </a:solidFill>
                <a:latin typeface="Times New Roman" panose="02020603050405020304" pitchFamily="18" charset="0"/>
                <a:cs typeface="Times New Roman" panose="02020603050405020304" pitchFamily="18" charset="0"/>
              </a:rPr>
              <a:t> (</a:t>
            </a:r>
            <a:r>
              <a:rPr lang="en-US" altLang="zh-CN" sz="3000" dirty="0" err="1">
                <a:solidFill>
                  <a:srgbClr val="0000FF"/>
                </a:solidFill>
                <a:latin typeface="Times New Roman" panose="02020603050405020304" pitchFamily="18" charset="0"/>
                <a:cs typeface="Times New Roman" panose="02020603050405020304" pitchFamily="18" charset="0"/>
              </a:rPr>
              <a:t>Ba,Sr</a:t>
            </a:r>
            <a:r>
              <a:rPr lang="en-US" altLang="zh-CN" sz="3000" dirty="0">
                <a:solidFill>
                  <a:srgbClr val="0000FF"/>
                </a:solidFill>
                <a:latin typeface="Times New Roman" panose="02020603050405020304" pitchFamily="18" charset="0"/>
                <a:cs typeface="Times New Roman" panose="02020603050405020304" pitchFamily="18" charset="0"/>
              </a:rPr>
              <a:t>)Co</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V</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O</a:t>
            </a:r>
            <a:r>
              <a:rPr lang="en-US" altLang="zh-CN" sz="3000" baseline="-25000" dirty="0">
                <a:solidFill>
                  <a:srgbClr val="0000FF"/>
                </a:solidFill>
                <a:latin typeface="Times New Roman" panose="02020603050405020304" pitchFamily="18" charset="0"/>
                <a:cs typeface="Times New Roman" panose="02020603050405020304" pitchFamily="18" charset="0"/>
              </a:rPr>
              <a:t>8</a:t>
            </a:r>
            <a:r>
              <a:rPr lang="en-US" altLang="zh-CN" sz="3000" dirty="0">
                <a:solidFill>
                  <a:srgbClr val="0000FF"/>
                </a:solidFill>
                <a:latin typeface="Times New Roman" panose="02020603050405020304" pitchFamily="18" charset="0"/>
                <a:cs typeface="Times New Roman" panose="02020603050405020304" pitchFamily="18" charset="0"/>
              </a:rPr>
              <a:t>: Quasi-1D XXZ model with easy-axis anisotropy</a:t>
            </a:r>
            <a:endParaRPr lang="zh-CN" altLang="en-US" sz="3000" dirty="0">
              <a:solidFill>
                <a:srgbClr val="0000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p:cNvSpPr txBox="1"/>
              <p:nvPr/>
            </p:nvSpPr>
            <p:spPr>
              <a:xfrm>
                <a:off x="1331640" y="1092633"/>
                <a:ext cx="508639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𝐽</m:t>
                      </m:r>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𝑛</m:t>
                          </m:r>
                        </m:sub>
                        <m:sup/>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𝑥</m:t>
                              </m:r>
                            </m:sup>
                          </m:sSub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i="1">
                                  <a:latin typeface="Cambria Math" panose="02040503050406030204" pitchFamily="18" charset="0"/>
                                </a:rPr>
                                <m:t>𝑛</m:t>
                              </m:r>
                              <m:r>
                                <a:rPr lang="en-US" altLang="zh-CN" sz="2400" b="0" i="1" smtClean="0">
                                  <a:latin typeface="Cambria Math" panose="02040503050406030204" pitchFamily="18" charset="0"/>
                                </a:rPr>
                                <m:t>+1</m:t>
                              </m:r>
                            </m:sub>
                            <m:sup>
                              <m:r>
                                <a:rPr lang="en-US" altLang="zh-CN" sz="2400" i="1">
                                  <a:latin typeface="Cambria Math" panose="02040503050406030204" pitchFamily="18" charset="0"/>
                                </a:rPr>
                                <m:t>𝑥</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i="1">
                                  <a:latin typeface="Cambria Math" panose="02040503050406030204" pitchFamily="18" charset="0"/>
                                </a:rPr>
                                <m:t>𝑛</m:t>
                              </m:r>
                            </m:sub>
                            <m:sup>
                              <m:r>
                                <a:rPr lang="en-US" altLang="zh-CN" sz="2400" b="0" i="1" smtClean="0">
                                  <a:latin typeface="Cambria Math" panose="02040503050406030204" pitchFamily="18" charset="0"/>
                                </a:rPr>
                                <m:t>𝑦</m:t>
                              </m:r>
                            </m:sup>
                          </m:sSub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𝑦</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i="1">
                                  <a:latin typeface="Cambria Math" panose="02040503050406030204" pitchFamily="18" charset="0"/>
                                </a:rPr>
                                <m:t>𝑛</m:t>
                              </m:r>
                            </m:sub>
                            <m:sup>
                              <m:r>
                                <a:rPr lang="en-US" altLang="zh-CN" sz="2400" b="0" i="1" smtClean="0">
                                  <a:latin typeface="Cambria Math" panose="02040503050406030204" pitchFamily="18" charset="0"/>
                                </a:rPr>
                                <m:t>𝑧</m:t>
                              </m:r>
                            </m:sup>
                          </m:sSub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𝑧</m:t>
                              </m:r>
                            </m:sup>
                          </m:sSubSup>
                        </m:e>
                      </m:nary>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331640" y="1092633"/>
                <a:ext cx="5086392" cy="896207"/>
              </a:xfrm>
              <a:prstGeom prst="rect">
                <a:avLst/>
              </a:prstGeom>
              <a:blipFill>
                <a:blip r:embed="rId2"/>
                <a:stretch>
                  <a:fillRect/>
                </a:stretch>
              </a:blipFill>
            </p:spPr>
            <p:txBody>
              <a:bodyPr/>
              <a:lstStyle/>
              <a:p>
                <a:r>
                  <a:rPr lang="zh-CN" altLang="en-US">
                    <a:noFill/>
                  </a:rPr>
                  <a:t> </a:t>
                </a:r>
              </a:p>
            </p:txBody>
          </p:sp>
        </mc:Fallback>
      </mc:AlternateContent>
      <p:sp>
        <p:nvSpPr>
          <p:cNvPr id="4" name="文本框 3"/>
          <p:cNvSpPr txBox="1"/>
          <p:nvPr/>
        </p:nvSpPr>
        <p:spPr>
          <a:xfrm>
            <a:off x="4355976" y="2204864"/>
            <a:ext cx="2953886" cy="1200329"/>
          </a:xfrm>
          <a:prstGeom prst="rect">
            <a:avLst/>
          </a:prstGeom>
          <a:noFill/>
        </p:spPr>
        <p:txBody>
          <a:bodyPr wrap="none" rtlCol="0">
            <a:spAutoFit/>
          </a:bodyPr>
          <a:lstStyle/>
          <a:p>
            <a:r>
              <a:rPr lang="en-US" altLang="zh-CN" sz="2400" dirty="0">
                <a:solidFill>
                  <a:srgbClr val="C00000"/>
                </a:solidFill>
                <a:latin typeface="Times New Roman" panose="02020603050405020304" pitchFamily="18" charset="0"/>
                <a:cs typeface="Times New Roman" panose="02020603050405020304" pitchFamily="18" charset="0"/>
              </a:rPr>
              <a:t> BaCo</a:t>
            </a:r>
            <a:r>
              <a:rPr lang="en-US" altLang="zh-CN" sz="2400" baseline="-25000" dirty="0">
                <a:solidFill>
                  <a:srgbClr val="C00000"/>
                </a:solidFill>
                <a:latin typeface="Times New Roman" panose="02020603050405020304" pitchFamily="18" charset="0"/>
                <a:cs typeface="Times New Roman" panose="02020603050405020304" pitchFamily="18" charset="0"/>
              </a:rPr>
              <a:t>2</a:t>
            </a:r>
            <a:r>
              <a:rPr lang="en-US" altLang="zh-CN" sz="2400" dirty="0">
                <a:solidFill>
                  <a:srgbClr val="C00000"/>
                </a:solidFill>
                <a:latin typeface="Times New Roman" panose="02020603050405020304" pitchFamily="18" charset="0"/>
                <a:cs typeface="Times New Roman" panose="02020603050405020304" pitchFamily="18" charset="0"/>
              </a:rPr>
              <a:t>V</a:t>
            </a:r>
            <a:r>
              <a:rPr lang="en-US" altLang="zh-CN" sz="2400" baseline="-25000" dirty="0">
                <a:solidFill>
                  <a:srgbClr val="C00000"/>
                </a:solidFill>
                <a:latin typeface="Times New Roman" panose="02020603050405020304" pitchFamily="18" charset="0"/>
                <a:cs typeface="Times New Roman" panose="02020603050405020304" pitchFamily="18" charset="0"/>
              </a:rPr>
              <a:t>2</a:t>
            </a:r>
            <a:r>
              <a:rPr lang="en-US" altLang="zh-CN" sz="2400" dirty="0">
                <a:solidFill>
                  <a:srgbClr val="C00000"/>
                </a:solidFill>
                <a:latin typeface="Times New Roman" panose="02020603050405020304" pitchFamily="18" charset="0"/>
                <a:cs typeface="Times New Roman" panose="02020603050405020304" pitchFamily="18" charset="0"/>
              </a:rPr>
              <a:t>O</a:t>
            </a:r>
            <a:r>
              <a:rPr lang="en-US" altLang="zh-CN" sz="2400" baseline="-25000" dirty="0">
                <a:solidFill>
                  <a:srgbClr val="C00000"/>
                </a:solidFill>
                <a:latin typeface="Times New Roman" panose="02020603050405020304" pitchFamily="18" charset="0"/>
                <a:cs typeface="Times New Roman" panose="02020603050405020304" pitchFamily="18" charset="0"/>
              </a:rPr>
              <a:t>8</a:t>
            </a:r>
            <a:r>
              <a:rPr lang="en-US" altLang="zh-CN" sz="2400" dirty="0">
                <a:solidFill>
                  <a:srgbClr val="C00000"/>
                </a:solidFill>
                <a:latin typeface="Times New Roman" panose="02020603050405020304" pitchFamily="18" charset="0"/>
                <a:cs typeface="Times New Roman" panose="02020603050405020304" pitchFamily="18" charset="0"/>
              </a:rPr>
              <a:t> </a:t>
            </a:r>
          </a:p>
          <a:p>
            <a:r>
              <a:rPr lang="en-US" altLang="zh-CN" sz="2400" dirty="0">
                <a:latin typeface="Times New Roman" panose="02020603050405020304" pitchFamily="18" charset="0"/>
                <a:cs typeface="Times New Roman" panose="02020603050405020304" pitchFamily="18" charset="0"/>
              </a:rPr>
              <a:t>J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 2.87 </a:t>
            </a:r>
            <a:r>
              <a:rPr lang="en-US" altLang="zh-CN" sz="2400" dirty="0" err="1">
                <a:latin typeface="Times New Roman" panose="02020603050405020304" pitchFamily="18" charset="0"/>
                <a:cs typeface="Times New Roman" panose="02020603050405020304" pitchFamily="18" charset="0"/>
              </a:rPr>
              <a:t>mev</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 1.89</a:t>
            </a:r>
          </a:p>
          <a:p>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J’ </a:t>
            </a:r>
            <a:r>
              <a:rPr lang="en-US" altLang="zh-CN" sz="2400" dirty="0">
                <a:latin typeface="Times New Roman" panose="02020603050405020304" pitchFamily="18" charset="0"/>
                <a:cs typeface="Times New Roman" panose="02020603050405020304" pitchFamily="18" charset="0"/>
              </a:rPr>
              <a:t> 0.17 </a:t>
            </a:r>
            <a:r>
              <a:rPr lang="en-US" altLang="zh-CN" sz="2400" dirty="0" err="1">
                <a:latin typeface="Times New Roman" panose="02020603050405020304" pitchFamily="18" charset="0"/>
                <a:cs typeface="Times New Roman" panose="02020603050405020304" pitchFamily="18" charset="0"/>
              </a:rPr>
              <a:t>mev</a:t>
            </a:r>
            <a:endParaRPr lang="zh-CN" altLang="en-US" sz="24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4509864" y="4857616"/>
            <a:ext cx="3001206" cy="1200329"/>
          </a:xfrm>
          <a:prstGeom prst="rect">
            <a:avLst/>
          </a:prstGeom>
          <a:noFill/>
        </p:spPr>
        <p:txBody>
          <a:bodyPr wrap="none" rtlCol="0">
            <a:spAutoFit/>
          </a:bodyPr>
          <a:lstStyle/>
          <a:p>
            <a:r>
              <a:rPr lang="en-US" altLang="zh-CN" sz="2400" dirty="0">
                <a:solidFill>
                  <a:srgbClr val="C00000"/>
                </a:solidFill>
                <a:latin typeface="Times New Roman" panose="02020603050405020304" pitchFamily="18" charset="0"/>
                <a:cs typeface="Times New Roman" panose="02020603050405020304" pitchFamily="18" charset="0"/>
              </a:rPr>
              <a:t> SrCo</a:t>
            </a:r>
            <a:r>
              <a:rPr lang="en-US" altLang="zh-CN" sz="2400" baseline="-25000" dirty="0">
                <a:solidFill>
                  <a:srgbClr val="C00000"/>
                </a:solidFill>
                <a:latin typeface="Times New Roman" panose="02020603050405020304" pitchFamily="18" charset="0"/>
                <a:cs typeface="Times New Roman" panose="02020603050405020304" pitchFamily="18" charset="0"/>
              </a:rPr>
              <a:t>2</a:t>
            </a:r>
            <a:r>
              <a:rPr lang="en-US" altLang="zh-CN" sz="2400" dirty="0">
                <a:solidFill>
                  <a:srgbClr val="C00000"/>
                </a:solidFill>
                <a:latin typeface="Times New Roman" panose="02020603050405020304" pitchFamily="18" charset="0"/>
                <a:cs typeface="Times New Roman" panose="02020603050405020304" pitchFamily="18" charset="0"/>
              </a:rPr>
              <a:t>V</a:t>
            </a:r>
            <a:r>
              <a:rPr lang="en-US" altLang="zh-CN" sz="2400" baseline="-25000" dirty="0">
                <a:solidFill>
                  <a:srgbClr val="C00000"/>
                </a:solidFill>
                <a:latin typeface="Times New Roman" panose="02020603050405020304" pitchFamily="18" charset="0"/>
                <a:cs typeface="Times New Roman" panose="02020603050405020304" pitchFamily="18" charset="0"/>
              </a:rPr>
              <a:t>2</a:t>
            </a:r>
            <a:r>
              <a:rPr lang="en-US" altLang="zh-CN" sz="2400" dirty="0">
                <a:solidFill>
                  <a:srgbClr val="C00000"/>
                </a:solidFill>
                <a:latin typeface="Times New Roman" panose="02020603050405020304" pitchFamily="18" charset="0"/>
                <a:cs typeface="Times New Roman" panose="02020603050405020304" pitchFamily="18" charset="0"/>
              </a:rPr>
              <a:t>O</a:t>
            </a:r>
            <a:r>
              <a:rPr lang="en-US" altLang="zh-CN" sz="2400" baseline="-25000" dirty="0">
                <a:solidFill>
                  <a:srgbClr val="C00000"/>
                </a:solidFill>
                <a:latin typeface="Times New Roman" panose="02020603050405020304" pitchFamily="18" charset="0"/>
                <a:cs typeface="Times New Roman" panose="02020603050405020304" pitchFamily="18" charset="0"/>
              </a:rPr>
              <a:t>8</a:t>
            </a:r>
            <a:r>
              <a:rPr lang="en-US" altLang="zh-CN" sz="2400" dirty="0">
                <a:solidFill>
                  <a:srgbClr val="C00000"/>
                </a:solidFill>
                <a:latin typeface="Times New Roman" panose="02020603050405020304" pitchFamily="18" charset="0"/>
                <a:cs typeface="Times New Roman" panose="02020603050405020304" pitchFamily="18" charset="0"/>
              </a:rPr>
              <a:t> </a:t>
            </a:r>
          </a:p>
          <a:p>
            <a:r>
              <a:rPr lang="en-US" altLang="zh-CN" sz="2400" dirty="0">
                <a:latin typeface="Times New Roman" panose="02020603050405020304" pitchFamily="18" charset="0"/>
                <a:cs typeface="Times New Roman" panose="02020603050405020304" pitchFamily="18" charset="0"/>
              </a:rPr>
              <a:t>J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 3.7 </a:t>
            </a:r>
            <a:r>
              <a:rPr lang="en-US" altLang="zh-CN" sz="2400" dirty="0" err="1">
                <a:latin typeface="Times New Roman" panose="02020603050405020304" pitchFamily="18" charset="0"/>
                <a:cs typeface="Times New Roman" panose="02020603050405020304" pitchFamily="18" charset="0"/>
              </a:rPr>
              <a:t>mev</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  2.1</a:t>
            </a:r>
          </a:p>
          <a:p>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Larger J, but lower </a:t>
            </a:r>
            <a:r>
              <a:rPr lang="en-US" altLang="zh-CN" sz="2400"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sz="2400" baseline="-25000" dirty="0">
                <a:latin typeface="Times New Roman" panose="02020603050405020304" pitchFamily="18" charset="0"/>
                <a:cs typeface="Times New Roman" panose="02020603050405020304" pitchFamily="18" charset="0"/>
                <a:sym typeface="Symbol" panose="05050102010706020507" pitchFamily="18" charset="2"/>
              </a:rPr>
              <a:t>N</a:t>
            </a:r>
          </a:p>
        </p:txBody>
      </p:sp>
      <p:sp>
        <p:nvSpPr>
          <p:cNvPr id="7" name="矩形 6"/>
          <p:cNvSpPr/>
          <p:nvPr/>
        </p:nvSpPr>
        <p:spPr>
          <a:xfrm>
            <a:off x="4355976" y="3645024"/>
            <a:ext cx="3993401" cy="923330"/>
          </a:xfrm>
          <a:prstGeom prst="rect">
            <a:avLst/>
          </a:prstGeom>
        </p:spPr>
        <p:txBody>
          <a:bodyPr wrap="none">
            <a:spAutoFit/>
          </a:bodyPr>
          <a:lstStyle/>
          <a:p>
            <a:r>
              <a:rPr lang="pl-PL" altLang="zh-CN" dirty="0">
                <a:latin typeface="Times New Roman" panose="02020603050405020304" pitchFamily="18" charset="0"/>
                <a:cs typeface="Times New Roman" panose="02020603050405020304" pitchFamily="18" charset="0"/>
              </a:rPr>
              <a:t>Kimura </a:t>
            </a:r>
            <a:r>
              <a:rPr lang="en-US" altLang="zh-CN" dirty="0">
                <a:latin typeface="Times New Roman" panose="02020603050405020304" pitchFamily="18" charset="0"/>
                <a:cs typeface="Times New Roman" panose="02020603050405020304" pitchFamily="18" charset="0"/>
              </a:rPr>
              <a:t>PRL 99, 087602 (</a:t>
            </a:r>
            <a:r>
              <a:rPr lang="pl-PL" altLang="zh-CN" dirty="0">
                <a:latin typeface="Times New Roman" panose="02020603050405020304" pitchFamily="18" charset="0"/>
                <a:cs typeface="Times New Roman" panose="02020603050405020304" pitchFamily="18" charset="0"/>
              </a:rPr>
              <a:t>20</a:t>
            </a:r>
            <a:r>
              <a:rPr lang="en-US" altLang="zh-CN" dirty="0">
                <a:latin typeface="Times New Roman" panose="02020603050405020304" pitchFamily="18" charset="0"/>
                <a:cs typeface="Times New Roman" panose="02020603050405020304" pitchFamily="18" charset="0"/>
              </a:rPr>
              <a:t>07) </a:t>
            </a:r>
          </a:p>
          <a:p>
            <a:r>
              <a:rPr lang="en-US" altLang="zh-CN" dirty="0">
                <a:latin typeface="Times New Roman" panose="02020603050405020304" pitchFamily="18" charset="0"/>
                <a:cs typeface="Times New Roman" panose="02020603050405020304" pitchFamily="18" charset="0"/>
              </a:rPr>
              <a:t>Q. Faure et al., Nat. Phys. 14, 716 (2018)</a:t>
            </a:r>
          </a:p>
          <a:p>
            <a:r>
              <a:rPr lang="en-US" altLang="zh-CN" dirty="0">
                <a:latin typeface="Times New Roman" panose="02020603050405020304" pitchFamily="18" charset="0"/>
                <a:cs typeface="Times New Roman" panose="02020603050405020304" pitchFamily="18" charset="0"/>
              </a:rPr>
              <a:t>….</a:t>
            </a:r>
          </a:p>
        </p:txBody>
      </p:sp>
      <p:pic>
        <p:nvPicPr>
          <p:cNvPr id="8" name="图片 7"/>
          <p:cNvPicPr>
            <a:picLocks noChangeAspect="1"/>
          </p:cNvPicPr>
          <p:nvPr/>
        </p:nvPicPr>
        <p:blipFill>
          <a:blip r:embed="rId3"/>
          <a:stretch>
            <a:fillRect/>
          </a:stretch>
        </p:blipFill>
        <p:spPr>
          <a:xfrm>
            <a:off x="107504" y="2056343"/>
            <a:ext cx="4176464" cy="3687806"/>
          </a:xfrm>
          <a:prstGeom prst="rect">
            <a:avLst/>
          </a:prstGeom>
        </p:spPr>
      </p:pic>
      <p:sp>
        <p:nvSpPr>
          <p:cNvPr id="9" name="文本框 8"/>
          <p:cNvSpPr txBox="1"/>
          <p:nvPr/>
        </p:nvSpPr>
        <p:spPr>
          <a:xfrm>
            <a:off x="338850" y="5977876"/>
            <a:ext cx="3945119" cy="769441"/>
          </a:xfrm>
          <a:prstGeom prst="rect">
            <a:avLst/>
          </a:prstGeom>
          <a:noFill/>
        </p:spPr>
        <p:txBody>
          <a:bodyPr wrap="square" rtlCol="0">
            <a:spAutoFit/>
          </a:bodyPr>
          <a:lstStyle/>
          <a:p>
            <a:r>
              <a:rPr lang="en-US" altLang="zh-CN" sz="2200" dirty="0">
                <a:solidFill>
                  <a:srgbClr val="C00000"/>
                </a:solidFill>
                <a:latin typeface="Times New Roman" panose="02020603050405020304" pitchFamily="18" charset="0"/>
                <a:cs typeface="Times New Roman" panose="02020603050405020304" pitchFamily="18" charset="0"/>
              </a:rPr>
              <a:t>Strong suppression of the AFM ordering by a longitudinal field</a:t>
            </a:r>
            <a:endParaRPr lang="zh-CN" altLang="en-US" sz="2200" dirty="0">
              <a:solidFill>
                <a:srgbClr val="C00000"/>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3C749703-4685-4B51-A6BA-144607D585B2}"/>
              </a:ext>
            </a:extLst>
          </p:cNvPr>
          <p:cNvSpPr txBox="1"/>
          <p:nvPr/>
        </p:nvSpPr>
        <p:spPr>
          <a:xfrm>
            <a:off x="6948264" y="1341929"/>
            <a:ext cx="1002197" cy="430887"/>
          </a:xfrm>
          <a:prstGeom prst="rect">
            <a:avLst/>
          </a:prstGeom>
          <a:noFill/>
        </p:spPr>
        <p:txBody>
          <a:bodyPr wrap="none" rtlCol="0">
            <a:spAutoFit/>
          </a:bodyPr>
          <a:lstStyle/>
          <a:p>
            <a:r>
              <a:rPr lang="en-US" altLang="zh-CN" sz="2200" dirty="0">
                <a:solidFill>
                  <a:srgbClr val="C00000"/>
                </a:solidFill>
                <a:latin typeface="Times New Roman" panose="02020603050405020304" pitchFamily="18" charset="0"/>
                <a:cs typeface="Times New Roman" panose="02020603050405020304" pitchFamily="18" charset="0"/>
              </a:rPr>
              <a:t>S = 1/2</a:t>
            </a:r>
            <a:endParaRPr lang="zh-CN" altLang="en-US" sz="2200" dirty="0">
              <a:solidFill>
                <a:srgbClr val="C00000"/>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3FAB63AB-1907-4867-9755-B8217FE968FE}"/>
              </a:ext>
            </a:extLst>
          </p:cNvPr>
          <p:cNvSpPr/>
          <p:nvPr/>
        </p:nvSpPr>
        <p:spPr>
          <a:xfrm>
            <a:off x="4592563" y="6147153"/>
            <a:ext cx="3945119" cy="369332"/>
          </a:xfrm>
          <a:prstGeom prst="rect">
            <a:avLst/>
          </a:prstGeom>
        </p:spPr>
        <p:txBody>
          <a:bodyPr wrap="none">
            <a:spAutoFit/>
          </a:bodyPr>
          <a:lstStyle/>
          <a:p>
            <a:r>
              <a:rPr lang="pl-PL" altLang="zh-CN" dirty="0">
                <a:latin typeface="Times New Roman" panose="02020603050405020304" pitchFamily="18" charset="0"/>
                <a:cs typeface="Times New Roman" panose="02020603050405020304" pitchFamily="18" charset="0"/>
              </a:rPr>
              <a:t>Kimura 2013</a:t>
            </a:r>
            <a:r>
              <a:rPr lang="en-US" altLang="zh-CN" dirty="0">
                <a:latin typeface="Times New Roman" panose="02020603050405020304" pitchFamily="18" charset="0"/>
                <a:cs typeface="Times New Roman" panose="02020603050405020304" pitchFamily="18" charset="0"/>
              </a:rPr>
              <a:t>; </a:t>
            </a:r>
            <a:r>
              <a:rPr lang="pl-PL" altLang="zh-CN" dirty="0">
                <a:latin typeface="Times New Roman" panose="02020603050405020304" pitchFamily="18" charset="0"/>
                <a:cs typeface="Times New Roman" panose="02020603050405020304" pitchFamily="18" charset="0"/>
              </a:rPr>
              <a:t>Bera 2014; Wang 2015 </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CACC6BC2-476E-4C13-8D79-5FBF17ABD94C}"/>
              </a:ext>
            </a:extLst>
          </p:cNvPr>
          <p:cNvSpPr/>
          <p:nvPr/>
        </p:nvSpPr>
        <p:spPr>
          <a:xfrm>
            <a:off x="1547664" y="3284984"/>
            <a:ext cx="670376" cy="430887"/>
          </a:xfrm>
          <a:prstGeom prst="rect">
            <a:avLst/>
          </a:prstGeom>
        </p:spPr>
        <p:txBody>
          <a:bodyPr wrap="none">
            <a:spAutoFit/>
          </a:bodyPr>
          <a:lstStyle/>
          <a:p>
            <a:r>
              <a:rPr lang="en-US" altLang="zh-CN" sz="2200" dirty="0">
                <a:solidFill>
                  <a:srgbClr val="C00000"/>
                </a:solidFill>
                <a:latin typeface="Times New Roman" panose="02020603050405020304" pitchFamily="18" charset="0"/>
                <a:cs typeface="Times New Roman" panose="02020603050405020304" pitchFamily="18" charset="0"/>
              </a:rPr>
              <a:t>H//c</a:t>
            </a:r>
            <a:endParaRPr lang="zh-CN" altLang="en-US" sz="2200" dirty="0"/>
          </a:p>
        </p:txBody>
      </p:sp>
    </p:spTree>
    <p:extLst>
      <p:ext uri="{BB962C8B-B14F-4D97-AF65-F5344CB8AC3E}">
        <p14:creationId xmlns:p14="http://schemas.microsoft.com/office/powerpoint/2010/main" val="4151771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2000541" y="2965693"/>
            <a:ext cx="3470865" cy="1446550"/>
          </a:xfrm>
          <a:prstGeom prst="rect">
            <a:avLst/>
          </a:prstGeom>
        </p:spPr>
        <p:txBody>
          <a:bodyPr wrap="square">
            <a:spAutoFit/>
          </a:bodyPr>
          <a:lstStyle/>
          <a:p>
            <a:pPr>
              <a:defRPr/>
            </a:pPr>
            <a:r>
              <a:rPr lang="en-US" altLang="zh-CN" sz="2200" kern="0" dirty="0">
                <a:solidFill>
                  <a:prstClr val="black"/>
                </a:solidFill>
                <a:latin typeface="Times New Roman" panose="02020603050405020304" pitchFamily="18" charset="0"/>
                <a:cs typeface="Times New Roman" panose="02020603050405020304" pitchFamily="18" charset="0"/>
              </a:rPr>
              <a:t>4-period staggered </a:t>
            </a:r>
            <a:r>
              <a:rPr lang="en-US" altLang="zh-CN" sz="2200" i="1" kern="0" dirty="0">
                <a:solidFill>
                  <a:prstClr val="black"/>
                </a:solidFill>
                <a:latin typeface="Times New Roman" panose="02020603050405020304" pitchFamily="18" charset="0"/>
                <a:cs typeface="Times New Roman" panose="02020603050405020304" pitchFamily="18" charset="0"/>
              </a:rPr>
              <a:t>H</a:t>
            </a:r>
            <a:r>
              <a:rPr lang="en-US" altLang="zh-CN" sz="2200" i="1" kern="0" baseline="-25000" dirty="0">
                <a:solidFill>
                  <a:prstClr val="black"/>
                </a:solidFill>
                <a:latin typeface="Times New Roman" panose="02020603050405020304" pitchFamily="18" charset="0"/>
                <a:cs typeface="Times New Roman" panose="02020603050405020304" pitchFamily="18" charset="0"/>
              </a:rPr>
              <a:t>z</a:t>
            </a:r>
            <a:r>
              <a:rPr lang="en-US" altLang="zh-CN" sz="2200" kern="0" dirty="0">
                <a:solidFill>
                  <a:prstClr val="black"/>
                </a:solidFill>
                <a:latin typeface="Times New Roman" panose="02020603050405020304" pitchFamily="18" charset="0"/>
                <a:cs typeface="Times New Roman" panose="02020603050405020304" pitchFamily="18" charset="0"/>
              </a:rPr>
              <a:t> </a:t>
            </a:r>
          </a:p>
          <a:p>
            <a:pPr>
              <a:defRPr/>
            </a:pPr>
            <a:endParaRPr lang="en-US" altLang="zh-CN" sz="2200" kern="0" dirty="0">
              <a:solidFill>
                <a:prstClr val="black"/>
              </a:solidFill>
              <a:latin typeface="Times New Roman" panose="02020603050405020304" pitchFamily="18" charset="0"/>
              <a:cs typeface="Times New Roman" panose="02020603050405020304" pitchFamily="18" charset="0"/>
            </a:endParaRPr>
          </a:p>
          <a:p>
            <a:pPr>
              <a:defRPr/>
            </a:pPr>
            <a:r>
              <a:rPr lang="en-US" altLang="zh-CN" sz="2200" kern="0" dirty="0">
                <a:solidFill>
                  <a:prstClr val="black"/>
                </a:solidFill>
                <a:latin typeface="Times New Roman" panose="02020603050405020304" pitchFamily="18" charset="0"/>
                <a:cs typeface="Times New Roman" panose="02020603050405020304" pitchFamily="18" charset="0"/>
              </a:rPr>
              <a:t>2-period transverse </a:t>
            </a:r>
            <a:r>
              <a:rPr lang="en-US" altLang="zh-CN" sz="2200" i="1" kern="0" dirty="0">
                <a:solidFill>
                  <a:prstClr val="black"/>
                </a:solidFill>
                <a:latin typeface="Times New Roman" panose="02020603050405020304" pitchFamily="18" charset="0"/>
                <a:cs typeface="Times New Roman" panose="02020603050405020304" pitchFamily="18" charset="0"/>
              </a:rPr>
              <a:t>H</a:t>
            </a:r>
            <a:r>
              <a:rPr lang="en-US" altLang="zh-CN" sz="2200" i="1" kern="0" baseline="-25000" dirty="0">
                <a:solidFill>
                  <a:prstClr val="black"/>
                </a:solidFill>
                <a:latin typeface="Times New Roman" panose="02020603050405020304" pitchFamily="18" charset="0"/>
                <a:cs typeface="Times New Roman" panose="02020603050405020304" pitchFamily="18" charset="0"/>
              </a:rPr>
              <a:t>y</a:t>
            </a:r>
            <a:r>
              <a:rPr lang="en-US" altLang="zh-CN" sz="2200" kern="0" dirty="0">
                <a:solidFill>
                  <a:prstClr val="black"/>
                </a:solidFill>
                <a:latin typeface="Times New Roman" panose="02020603050405020304" pitchFamily="18" charset="0"/>
                <a:cs typeface="Times New Roman" panose="02020603050405020304" pitchFamily="18" charset="0"/>
              </a:rPr>
              <a:t> :</a:t>
            </a:r>
            <a:r>
              <a:rPr lang="en-US" altLang="zh-CN" sz="2200" kern="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 Strong suppression of AFM</a:t>
            </a:r>
            <a:endParaRPr lang="zh-CN" altLang="en-US" sz="2200" kern="0" dirty="0">
              <a:solidFill>
                <a:prstClr val="black"/>
              </a:solidFill>
              <a:latin typeface="Times New Roman" panose="02020603050405020304" pitchFamily="18" charset="0"/>
              <a:cs typeface="Times New Roman" panose="02020603050405020304" pitchFamily="18" charset="0"/>
            </a:endParaRPr>
          </a:p>
        </p:txBody>
      </p:sp>
      <p:grpSp>
        <p:nvGrpSpPr>
          <p:cNvPr id="7" name="组合 6"/>
          <p:cNvGrpSpPr/>
          <p:nvPr/>
        </p:nvGrpSpPr>
        <p:grpSpPr>
          <a:xfrm>
            <a:off x="5503782" y="1088377"/>
            <a:ext cx="3435326" cy="4895195"/>
            <a:chOff x="251520" y="116632"/>
            <a:chExt cx="2952328" cy="4895195"/>
          </a:xfrm>
        </p:grpSpPr>
        <p:pic>
          <p:nvPicPr>
            <p:cNvPr id="8" name="图片 7"/>
            <p:cNvPicPr>
              <a:picLocks noChangeAspect="1"/>
            </p:cNvPicPr>
            <p:nvPr/>
          </p:nvPicPr>
          <p:blipFill>
            <a:blip r:embed="rId2"/>
            <a:stretch>
              <a:fillRect/>
            </a:stretch>
          </p:blipFill>
          <p:spPr>
            <a:xfrm>
              <a:off x="251520" y="116632"/>
              <a:ext cx="2952328" cy="4895195"/>
            </a:xfrm>
            <a:prstGeom prst="rect">
              <a:avLst/>
            </a:prstGeom>
          </p:spPr>
        </p:pic>
        <p:sp>
          <p:nvSpPr>
            <p:cNvPr id="9" name="文本框 8"/>
            <p:cNvSpPr txBox="1"/>
            <p:nvPr/>
          </p:nvSpPr>
          <p:spPr>
            <a:xfrm>
              <a:off x="905522" y="1438183"/>
              <a:ext cx="100059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H//[110]</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031934" y="2762903"/>
              <a:ext cx="100059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H//[100]</a:t>
              </a:r>
              <a:endParaRPr lang="zh-CN" altLang="en-US" dirty="0">
                <a:latin typeface="Times New Roman" panose="02020603050405020304" pitchFamily="18" charset="0"/>
                <a:cs typeface="Times New Roman" panose="02020603050405020304" pitchFamily="18" charset="0"/>
              </a:endParaRPr>
            </a:p>
          </p:txBody>
        </p:sp>
      </p:grpSp>
      <p:sp>
        <p:nvSpPr>
          <p:cNvPr id="12" name="文本框 11"/>
          <p:cNvSpPr txBox="1"/>
          <p:nvPr/>
        </p:nvSpPr>
        <p:spPr>
          <a:xfrm>
            <a:off x="28926" y="208632"/>
            <a:ext cx="8647529" cy="553998"/>
          </a:xfrm>
          <a:prstGeom prst="rect">
            <a:avLst/>
          </a:prstGeom>
          <a:noFill/>
          <a:ln>
            <a:noFill/>
          </a:ln>
        </p:spPr>
        <p:txBody>
          <a:bodyPr wrap="square" rtlCol="0">
            <a:spAutoFit/>
          </a:bodyPr>
          <a:lstStyle/>
          <a:p>
            <a:r>
              <a:rPr lang="en-US" altLang="zh-CN" sz="3000" dirty="0">
                <a:solidFill>
                  <a:srgbClr val="0000FF"/>
                </a:solidFill>
                <a:latin typeface="Times New Roman" panose="02020603050405020304" pitchFamily="18" charset="0"/>
                <a:cs typeface="Times New Roman" panose="02020603050405020304" pitchFamily="18" charset="0"/>
              </a:rPr>
              <a:t>Induced staggered fields in BaCo</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V</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O</a:t>
            </a:r>
            <a:r>
              <a:rPr lang="en-US" altLang="zh-CN" sz="3000" baseline="-25000" dirty="0">
                <a:solidFill>
                  <a:srgbClr val="0000FF"/>
                </a:solidFill>
                <a:latin typeface="Times New Roman" panose="02020603050405020304" pitchFamily="18" charset="0"/>
                <a:cs typeface="Times New Roman" panose="02020603050405020304" pitchFamily="18" charset="0"/>
              </a:rPr>
              <a:t>8</a:t>
            </a:r>
            <a:r>
              <a:rPr lang="en-US" altLang="zh-CN" sz="3000" dirty="0">
                <a:solidFill>
                  <a:srgbClr val="0000FF"/>
                </a:solidFill>
                <a:latin typeface="Times New Roman" panose="02020603050405020304" pitchFamily="18" charset="0"/>
                <a:cs typeface="Times New Roman" panose="02020603050405020304" pitchFamily="18" charset="0"/>
              </a:rPr>
              <a:t> with H//[0 1 0]</a:t>
            </a:r>
          </a:p>
        </p:txBody>
      </p:sp>
      <p:sp>
        <p:nvSpPr>
          <p:cNvPr id="13" name="文本框 12">
            <a:extLst>
              <a:ext uri="{FF2B5EF4-FFF2-40B4-BE49-F238E27FC236}">
                <a16:creationId xmlns:a16="http://schemas.microsoft.com/office/drawing/2014/main" id="{2E8F762E-3D69-44EF-BA68-08E8ECC9463D}"/>
              </a:ext>
            </a:extLst>
          </p:cNvPr>
          <p:cNvSpPr txBox="1"/>
          <p:nvPr/>
        </p:nvSpPr>
        <p:spPr>
          <a:xfrm>
            <a:off x="2324682" y="2469590"/>
            <a:ext cx="1329210" cy="461665"/>
          </a:xfrm>
          <a:prstGeom prst="rect">
            <a:avLst/>
          </a:prstGeom>
          <a:noFill/>
        </p:spPr>
        <p:txBody>
          <a:bodyPr wrap="none" rtlCol="0">
            <a:spAutoFit/>
          </a:bodyPr>
          <a:lstStyle/>
          <a:p>
            <a:r>
              <a:rPr lang="en-US" altLang="zh-CN" sz="2400" dirty="0">
                <a:solidFill>
                  <a:srgbClr val="C00000"/>
                </a:solidFill>
                <a:latin typeface="Times New Roman" panose="02020603050405020304" pitchFamily="18" charset="0"/>
                <a:cs typeface="Times New Roman" panose="02020603050405020304" pitchFamily="18" charset="0"/>
              </a:rPr>
              <a:t>H//[100]:</a:t>
            </a:r>
            <a:endParaRPr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494D6147-AD36-47E7-A0E4-016C128A0F25}"/>
              </a:ext>
            </a:extLst>
          </p:cNvPr>
          <p:cNvSpPr/>
          <p:nvPr/>
        </p:nvSpPr>
        <p:spPr>
          <a:xfrm>
            <a:off x="1670854" y="5487615"/>
            <a:ext cx="3828999" cy="461665"/>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a 4-period staggered </a:t>
            </a:r>
            <a:r>
              <a:rPr lang="en-US" altLang="zh-CN" sz="2400" i="1" dirty="0">
                <a:latin typeface="Times New Roman" panose="02020603050405020304" pitchFamily="18" charset="0"/>
                <a:cs typeface="Times New Roman" panose="02020603050405020304" pitchFamily="18" charset="0"/>
              </a:rPr>
              <a:t>H</a:t>
            </a:r>
            <a:r>
              <a:rPr lang="en-US" altLang="zh-CN" sz="2400" i="1" baseline="-25000" dirty="0">
                <a:latin typeface="Times New Roman" panose="02020603050405020304" pitchFamily="18" charset="0"/>
                <a:cs typeface="Times New Roman" panose="02020603050405020304" pitchFamily="18" charset="0"/>
              </a:rPr>
              <a:t>z</a:t>
            </a:r>
            <a:endParaRPr lang="zh-CN" altLang="en-US" sz="2400"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5422715" y="6309320"/>
            <a:ext cx="3597460"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 Kimura, et al., JPSJ 82, 033706 (2013)</a:t>
            </a:r>
            <a:endParaRPr lang="zh-CN" altLang="en-US" sz="1600" dirty="0">
              <a:latin typeface="Times New Roman" panose="02020603050405020304" pitchFamily="18" charset="0"/>
              <a:cs typeface="Times New Roman" panose="02020603050405020304" pitchFamily="18" charset="0"/>
            </a:endParaRPr>
          </a:p>
        </p:txBody>
      </p:sp>
      <p:sp>
        <p:nvSpPr>
          <p:cNvPr id="15" name="矩形 14"/>
          <p:cNvSpPr/>
          <p:nvPr/>
        </p:nvSpPr>
        <p:spPr>
          <a:xfrm>
            <a:off x="123825" y="6318360"/>
            <a:ext cx="4971233" cy="369332"/>
          </a:xfrm>
          <a:prstGeom prst="rect">
            <a:avLst/>
          </a:prstGeom>
        </p:spPr>
        <p:txBody>
          <a:bodyPr wrap="none">
            <a:spAutoFit/>
          </a:bodyPr>
          <a:lstStyle/>
          <a:p>
            <a:r>
              <a:rPr lang="en-US" altLang="zh-CN" kern="0" dirty="0">
                <a:solidFill>
                  <a:prstClr val="black"/>
                </a:solidFill>
                <a:latin typeface="Times New Roman" panose="02020603050405020304" pitchFamily="18" charset="0"/>
                <a:cs typeface="Times New Roman" panose="02020603050405020304" pitchFamily="18" charset="0"/>
              </a:rPr>
              <a:t>H</a:t>
            </a:r>
            <a:r>
              <a:rPr lang="en-US" altLang="zh-CN" kern="0" baseline="-25000" dirty="0">
                <a:solidFill>
                  <a:prstClr val="black"/>
                </a:solidFill>
                <a:latin typeface="Times New Roman" panose="02020603050405020304" pitchFamily="18" charset="0"/>
                <a:cs typeface="Times New Roman" panose="02020603050405020304" pitchFamily="18" charset="0"/>
              </a:rPr>
              <a:t>0</a:t>
            </a:r>
            <a:r>
              <a:rPr lang="en-US" altLang="zh-CN" kern="0" dirty="0">
                <a:solidFill>
                  <a:prstClr val="black"/>
                </a:solidFill>
                <a:latin typeface="Times New Roman" panose="02020603050405020304" pitchFamily="18" charset="0"/>
                <a:cs typeface="Times New Roman" panose="02020603050405020304" pitchFamily="18" charset="0"/>
              </a:rPr>
              <a:t> || </a:t>
            </a:r>
            <a:r>
              <a:rPr lang="en-US" altLang="zh-CN" i="1" kern="0" dirty="0">
                <a:solidFill>
                  <a:prstClr val="black"/>
                </a:solidFill>
                <a:latin typeface="Times New Roman" panose="02020603050405020304" pitchFamily="18" charset="0"/>
                <a:cs typeface="Times New Roman" panose="02020603050405020304" pitchFamily="18" charset="0"/>
              </a:rPr>
              <a:t>a</a:t>
            </a:r>
            <a:r>
              <a:rPr lang="en-US" altLang="zh-CN" kern="0" dirty="0">
                <a:solidFill>
                  <a:prstClr val="black"/>
                </a:solidFill>
                <a:latin typeface="Times New Roman" panose="02020603050405020304" pitchFamily="18" charset="0"/>
                <a:cs typeface="Times New Roman" panose="02020603050405020304" pitchFamily="18" charset="0"/>
              </a:rPr>
              <a:t> induces a staggered field H</a:t>
            </a:r>
            <a:r>
              <a:rPr lang="en-US" altLang="zh-CN" kern="0" baseline="-25000" dirty="0">
                <a:solidFill>
                  <a:prstClr val="black"/>
                </a:solidFill>
                <a:latin typeface="Times New Roman" panose="02020603050405020304" pitchFamily="18" charset="0"/>
                <a:cs typeface="Times New Roman" panose="02020603050405020304" pitchFamily="18" charset="0"/>
              </a:rPr>
              <a:t>0  </a:t>
            </a:r>
            <a:r>
              <a:rPr lang="en-US" altLang="zh-CN" kern="0" dirty="0">
                <a:solidFill>
                  <a:prstClr val="black"/>
                </a:solidFill>
                <a:latin typeface="Times New Roman" panose="02020603050405020304" pitchFamily="18" charset="0"/>
                <a:cs typeface="Times New Roman" panose="02020603050405020304" pitchFamily="18" charset="0"/>
              </a:rPr>
              <a:t>along the </a:t>
            </a:r>
            <a:r>
              <a:rPr lang="en-US" altLang="zh-CN" i="1" kern="0" dirty="0">
                <a:solidFill>
                  <a:prstClr val="black"/>
                </a:solidFill>
                <a:latin typeface="Times New Roman" panose="02020603050405020304" pitchFamily="18" charset="0"/>
                <a:cs typeface="Times New Roman" panose="02020603050405020304" pitchFamily="18" charset="0"/>
              </a:rPr>
              <a:t>b</a:t>
            </a:r>
            <a:r>
              <a:rPr lang="en-US" altLang="zh-CN" kern="0" dirty="0">
                <a:solidFill>
                  <a:prstClr val="black"/>
                </a:solidFill>
                <a:latin typeface="Times New Roman" panose="02020603050405020304" pitchFamily="18" charset="0"/>
                <a:cs typeface="Times New Roman" panose="02020603050405020304" pitchFamily="18" charset="0"/>
              </a:rPr>
              <a:t>-axis </a:t>
            </a:r>
            <a:endParaRPr lang="zh-CN" altLang="en-US" dirty="0"/>
          </a:p>
        </p:txBody>
      </p:sp>
      <p:sp>
        <p:nvSpPr>
          <p:cNvPr id="16" name="文本框 15"/>
          <p:cNvSpPr txBox="1"/>
          <p:nvPr/>
        </p:nvSpPr>
        <p:spPr>
          <a:xfrm>
            <a:off x="2024111" y="4599239"/>
            <a:ext cx="3130985" cy="461665"/>
          </a:xfrm>
          <a:prstGeom prst="rect">
            <a:avLst/>
          </a:prstGeom>
          <a:noFill/>
        </p:spPr>
        <p:txBody>
          <a:bodyPr wrap="none" rtlCol="0">
            <a:spAutoFit/>
          </a:bodyPr>
          <a:lstStyle/>
          <a:p>
            <a:r>
              <a:rPr lang="en-US" altLang="zh-CN" sz="2400" i="1" dirty="0">
                <a:latin typeface="Times New Roman" panose="02020603050405020304" pitchFamily="18" charset="0"/>
                <a:cs typeface="Times New Roman" panose="02020603050405020304" pitchFamily="18" charset="0"/>
              </a:rPr>
              <a:t>H</a:t>
            </a:r>
            <a:r>
              <a:rPr lang="en-US" altLang="zh-CN" sz="2400" i="1" baseline="-25000" dirty="0">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H</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=0.4 ;</a:t>
            </a:r>
            <a:r>
              <a:rPr lang="en-US" altLang="zh-CN" sz="2400" i="1" dirty="0">
                <a:latin typeface="Times New Roman" panose="02020603050405020304" pitchFamily="18" charset="0"/>
                <a:cs typeface="Times New Roman" panose="02020603050405020304" pitchFamily="18" charset="0"/>
              </a:rPr>
              <a:t> H</a:t>
            </a:r>
            <a:r>
              <a:rPr lang="en-US" altLang="zh-CN" sz="2400" i="1" baseline="-25000" dirty="0">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H</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=0.14</a:t>
            </a:r>
            <a:endParaRPr lang="zh-CN" altLang="en-US" sz="24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6512" y="866216"/>
            <a:ext cx="5262029" cy="1095034"/>
          </a:xfrm>
          <a:prstGeom prst="rect">
            <a:avLst/>
          </a:prstGeom>
        </p:spPr>
      </p:pic>
      <p:sp>
        <p:nvSpPr>
          <p:cNvPr id="3" name="矩形 2">
            <a:extLst>
              <a:ext uri="{FF2B5EF4-FFF2-40B4-BE49-F238E27FC236}">
                <a16:creationId xmlns:a16="http://schemas.microsoft.com/office/drawing/2014/main" id="{BB9A8B0F-CB97-429E-8508-79F29F389350}"/>
              </a:ext>
            </a:extLst>
          </p:cNvPr>
          <p:cNvSpPr/>
          <p:nvPr/>
        </p:nvSpPr>
        <p:spPr>
          <a:xfrm>
            <a:off x="45582" y="5472578"/>
            <a:ext cx="1317797" cy="461665"/>
          </a:xfrm>
          <a:prstGeom prst="rect">
            <a:avLst/>
          </a:prstGeom>
        </p:spPr>
        <p:txBody>
          <a:bodyPr wrap="none">
            <a:spAutoFit/>
          </a:bodyPr>
          <a:lstStyle/>
          <a:p>
            <a:r>
              <a:rPr lang="en-US" altLang="zh-CN" sz="2400" dirty="0">
                <a:solidFill>
                  <a:srgbClr val="C00000"/>
                </a:solidFill>
                <a:latin typeface="Times New Roman" panose="02020603050405020304" pitchFamily="18" charset="0"/>
                <a:cs typeface="Times New Roman" panose="02020603050405020304" pitchFamily="18" charset="0"/>
              </a:rPr>
              <a:t>H//[110]:</a:t>
            </a:r>
            <a:endParaRPr lang="zh-CN" altLang="en-US" sz="2400" dirty="0">
              <a:solidFill>
                <a:srgbClr val="C00000"/>
              </a:solidFill>
            </a:endParaRPr>
          </a:p>
        </p:txBody>
      </p:sp>
      <p:pic>
        <p:nvPicPr>
          <p:cNvPr id="17" name="图片 16">
            <a:extLst>
              <a:ext uri="{FF2B5EF4-FFF2-40B4-BE49-F238E27FC236}">
                <a16:creationId xmlns:a16="http://schemas.microsoft.com/office/drawing/2014/main" id="{F570B76B-25C8-431C-96F8-7A89A2A48991}"/>
              </a:ext>
            </a:extLst>
          </p:cNvPr>
          <p:cNvPicPr>
            <a:picLocks noChangeAspect="1"/>
          </p:cNvPicPr>
          <p:nvPr/>
        </p:nvPicPr>
        <p:blipFill rotWithShape="1">
          <a:blip r:embed="rId4"/>
          <a:srcRect l="5" r="65930"/>
          <a:stretch/>
        </p:blipFill>
        <p:spPr>
          <a:xfrm>
            <a:off x="-19137" y="2063574"/>
            <a:ext cx="1842073" cy="2570620"/>
          </a:xfrm>
          <a:prstGeom prst="rect">
            <a:avLst/>
          </a:prstGeom>
        </p:spPr>
      </p:pic>
    </p:spTree>
    <p:extLst>
      <p:ext uri="{BB962C8B-B14F-4D97-AF65-F5344CB8AC3E}">
        <p14:creationId xmlns:p14="http://schemas.microsoft.com/office/powerpoint/2010/main" val="1458235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981199" y="156902"/>
            <a:ext cx="2852063" cy="630942"/>
          </a:xfrm>
          <a:prstGeom prst="rect">
            <a:avLst/>
          </a:prstGeom>
          <a:noFill/>
        </p:spPr>
        <p:txBody>
          <a:bodyPr wrap="none" rtlCol="0">
            <a:spAutoFit/>
          </a:bodyPr>
          <a:lstStyle/>
          <a:p>
            <a:r>
              <a:rPr lang="en-US" altLang="zh-CN" sz="3500" b="1" dirty="0">
                <a:solidFill>
                  <a:srgbClr val="0033CC"/>
                </a:solidFill>
                <a:latin typeface="Times New Roman" panose="02020603050405020304" pitchFamily="18" charset="0"/>
                <a:cs typeface="Times New Roman" panose="02020603050405020304" pitchFamily="18" charset="0"/>
              </a:rPr>
              <a:t>Collaborators</a:t>
            </a:r>
          </a:p>
        </p:txBody>
      </p:sp>
      <p:sp>
        <p:nvSpPr>
          <p:cNvPr id="5" name="文本框 4"/>
          <p:cNvSpPr txBox="1"/>
          <p:nvPr/>
        </p:nvSpPr>
        <p:spPr>
          <a:xfrm>
            <a:off x="59925" y="698982"/>
            <a:ext cx="7350765" cy="6124754"/>
          </a:xfrm>
          <a:prstGeom prst="rect">
            <a:avLst/>
          </a:prstGeom>
          <a:noFill/>
        </p:spPr>
        <p:txBody>
          <a:bodyPr wrap="square" rtlCol="0">
            <a:spAutoFit/>
          </a:bodyPr>
          <a:lstStyle/>
          <a:p>
            <a:r>
              <a:rPr lang="en-US" altLang="zh-CN" sz="2800" dirty="0" err="1">
                <a:latin typeface="Times New Roman" pitchFamily="18" charset="0"/>
                <a:cs typeface="Times New Roman" pitchFamily="18" charset="0"/>
              </a:rPr>
              <a:t>Renmin</a:t>
            </a:r>
            <a:r>
              <a:rPr lang="en-US" altLang="zh-CN" sz="2800" dirty="0">
                <a:latin typeface="Times New Roman" pitchFamily="18" charset="0"/>
                <a:cs typeface="Times New Roman" pitchFamily="18" charset="0"/>
              </a:rPr>
              <a:t> </a:t>
            </a:r>
            <a:r>
              <a:rPr lang="en-US" altLang="zh-CN" sz="2800" dirty="0" smtClean="0">
                <a:latin typeface="Times New Roman" pitchFamily="18" charset="0"/>
                <a:cs typeface="Times New Roman" pitchFamily="18" charset="0"/>
              </a:rPr>
              <a:t>University of  China</a:t>
            </a:r>
          </a:p>
          <a:p>
            <a:r>
              <a:rPr lang="it-IT" altLang="zh-CN" sz="2800" dirty="0" smtClean="0">
                <a:solidFill>
                  <a:srgbClr val="C00000"/>
                </a:solidFill>
                <a:latin typeface="Times New Roman" pitchFamily="18" charset="0"/>
                <a:cs typeface="Times New Roman" pitchFamily="18" charset="0"/>
              </a:rPr>
              <a:t>Yi Cui</a:t>
            </a:r>
            <a:r>
              <a:rPr lang="it-IT" altLang="zh-CN" sz="2800" dirty="0" smtClean="0">
                <a:solidFill>
                  <a:srgbClr val="0000FF"/>
                </a:solidFill>
                <a:latin typeface="Times New Roman" pitchFamily="18" charset="0"/>
                <a:cs typeface="Times New Roman" pitchFamily="18" charset="0"/>
              </a:rPr>
              <a:t>, Cong Li, Xuefei Liu, Ze Hu</a:t>
            </a:r>
          </a:p>
          <a:p>
            <a:r>
              <a:rPr lang="it-IT" altLang="zh-CN" sz="2800" dirty="0" smtClean="0">
                <a:solidFill>
                  <a:srgbClr val="0000FF"/>
                </a:solidFill>
                <a:latin typeface="Times New Roman" pitchFamily="18" charset="0"/>
                <a:cs typeface="Times New Roman" pitchFamily="18" charset="0"/>
              </a:rPr>
              <a:t>Huihang Lin, Ning Xi,</a:t>
            </a:r>
            <a:r>
              <a:rPr lang="en-US" altLang="zh-CN" sz="2800" dirty="0" smtClean="0">
                <a:solidFill>
                  <a:srgbClr val="0000FF"/>
                </a:solidFill>
                <a:latin typeface="Times New Roman" pitchFamily="18" charset="0"/>
                <a:cs typeface="Times New Roman" pitchFamily="18" charset="0"/>
              </a:rPr>
              <a:t> </a:t>
            </a:r>
            <a:r>
              <a:rPr lang="en-US" altLang="zh-CN" sz="2800" dirty="0" err="1" smtClean="0">
                <a:solidFill>
                  <a:srgbClr val="C00000"/>
                </a:solidFill>
                <a:latin typeface="Times New Roman" pitchFamily="18" charset="0"/>
                <a:cs typeface="Times New Roman" pitchFamily="18" charset="0"/>
              </a:rPr>
              <a:t>Rong</a:t>
            </a:r>
            <a:r>
              <a:rPr lang="en-US" altLang="zh-CN" sz="2800" dirty="0" smtClean="0">
                <a:solidFill>
                  <a:srgbClr val="C00000"/>
                </a:solidFill>
                <a:latin typeface="Times New Roman" pitchFamily="18" charset="0"/>
                <a:cs typeface="Times New Roman" pitchFamily="18" charset="0"/>
              </a:rPr>
              <a:t> Yu</a:t>
            </a:r>
          </a:p>
          <a:p>
            <a:endParaRPr lang="en-US" altLang="zh-CN" sz="2800" dirty="0" smtClean="0">
              <a:solidFill>
                <a:srgbClr val="006600"/>
              </a:solidFill>
              <a:latin typeface="Times New Roman" pitchFamily="18" charset="0"/>
              <a:cs typeface="Times New Roman" pitchFamily="18" charset="0"/>
            </a:endParaRPr>
          </a:p>
          <a:p>
            <a:r>
              <a:rPr lang="en-US" altLang="zh-CN" sz="2800" dirty="0">
                <a:latin typeface="Times New Roman" pitchFamily="18" charset="0"/>
                <a:cs typeface="Times New Roman" pitchFamily="18" charset="0"/>
              </a:rPr>
              <a:t>Boston University </a:t>
            </a:r>
          </a:p>
          <a:p>
            <a:r>
              <a:rPr lang="en-US" altLang="zh-CN" sz="2800" dirty="0">
                <a:solidFill>
                  <a:srgbClr val="0000FF"/>
                </a:solidFill>
                <a:latin typeface="Times New Roman" panose="02020603050405020304" pitchFamily="18" charset="0"/>
                <a:cs typeface="Times New Roman" panose="02020603050405020304" pitchFamily="18" charset="0"/>
              </a:rPr>
              <a:t>Kai-</a:t>
            </a:r>
            <a:r>
              <a:rPr lang="en-US" altLang="zh-CN" sz="2800" dirty="0" err="1">
                <a:solidFill>
                  <a:srgbClr val="0000FF"/>
                </a:solidFill>
                <a:latin typeface="Times New Roman" panose="02020603050405020304" pitchFamily="18" charset="0"/>
                <a:cs typeface="Times New Roman" panose="02020603050405020304" pitchFamily="18" charset="0"/>
              </a:rPr>
              <a:t>Hsin</a:t>
            </a:r>
            <a:r>
              <a:rPr lang="en-US" altLang="zh-CN" sz="2800" dirty="0">
                <a:solidFill>
                  <a:srgbClr val="0000FF"/>
                </a:solidFill>
                <a:latin typeface="Times New Roman" panose="02020603050405020304" pitchFamily="18" charset="0"/>
                <a:cs typeface="Times New Roman" panose="02020603050405020304" pitchFamily="18" charset="0"/>
              </a:rPr>
              <a:t> Wu, </a:t>
            </a:r>
            <a:r>
              <a:rPr lang="en-US" altLang="zh-CN" sz="2800" dirty="0">
                <a:solidFill>
                  <a:srgbClr val="C00000"/>
                </a:solidFill>
                <a:latin typeface="Times New Roman" panose="02020603050405020304" pitchFamily="18" charset="0"/>
                <a:cs typeface="Times New Roman" panose="02020603050405020304" pitchFamily="18" charset="0"/>
              </a:rPr>
              <a:t>Anders W. </a:t>
            </a:r>
            <a:r>
              <a:rPr lang="en-US" altLang="zh-CN" sz="2800" dirty="0" err="1">
                <a:solidFill>
                  <a:srgbClr val="C00000"/>
                </a:solidFill>
                <a:latin typeface="Times New Roman" panose="02020603050405020304" pitchFamily="18" charset="0"/>
                <a:cs typeface="Times New Roman" panose="02020603050405020304" pitchFamily="18" charset="0"/>
              </a:rPr>
              <a:t>Sandvik</a:t>
            </a:r>
            <a:endParaRPr lang="en-US" altLang="zh-CN" sz="2800" dirty="0">
              <a:solidFill>
                <a:srgbClr val="C00000"/>
              </a:solidFill>
              <a:latin typeface="Times New Roman" panose="02020603050405020304" pitchFamily="18" charset="0"/>
              <a:cs typeface="Times New Roman" panose="02020603050405020304" pitchFamily="18" charset="0"/>
            </a:endParaRPr>
          </a:p>
          <a:p>
            <a:endParaRPr lang="en-US" altLang="zh-CN" sz="2800" dirty="0" smtClean="0">
              <a:latin typeface="Times New Roman" pitchFamily="18" charset="0"/>
              <a:cs typeface="Times New Roman" pitchFamily="18" charset="0"/>
            </a:endParaRPr>
          </a:p>
          <a:p>
            <a:r>
              <a:rPr lang="en-US" altLang="zh-CN" sz="2800" dirty="0" smtClean="0">
                <a:latin typeface="Times New Roman" pitchFamily="18" charset="0"/>
                <a:cs typeface="Times New Roman" pitchFamily="18" charset="0"/>
              </a:rPr>
              <a:t>Beijing Institute of Technology</a:t>
            </a:r>
          </a:p>
          <a:p>
            <a:r>
              <a:rPr lang="en-US" altLang="zh-CN" sz="2800" dirty="0" smtClean="0">
                <a:solidFill>
                  <a:srgbClr val="C00000"/>
                </a:solidFill>
                <a:latin typeface="Times New Roman" pitchFamily="18" charset="0"/>
                <a:cs typeface="Times New Roman" pitchFamily="18" charset="0"/>
              </a:rPr>
              <a:t> Lu Liu</a:t>
            </a:r>
          </a:p>
          <a:p>
            <a:endParaRPr lang="en-US" altLang="zh-CN" sz="2800" dirty="0" smtClean="0">
              <a:latin typeface="Times New Roman" pitchFamily="18" charset="0"/>
              <a:cs typeface="Times New Roman" pitchFamily="18" charset="0"/>
            </a:endParaRPr>
          </a:p>
          <a:p>
            <a:r>
              <a:rPr lang="en-US" altLang="zh-CN" sz="2800" dirty="0" smtClean="0">
                <a:latin typeface="Times New Roman" pitchFamily="18" charset="0"/>
                <a:cs typeface="Times New Roman" pitchFamily="18" charset="0"/>
              </a:rPr>
              <a:t>Institute </a:t>
            </a:r>
            <a:r>
              <a:rPr lang="en-US" altLang="zh-CN" sz="2800" dirty="0">
                <a:latin typeface="Times New Roman" pitchFamily="18" charset="0"/>
                <a:cs typeface="Times New Roman" pitchFamily="18" charset="0"/>
              </a:rPr>
              <a:t>of Physics, CAS</a:t>
            </a:r>
          </a:p>
          <a:p>
            <a:r>
              <a:rPr lang="en-US" altLang="zh-CN" sz="2800" dirty="0" err="1">
                <a:solidFill>
                  <a:srgbClr val="0000FF"/>
                </a:solidFill>
                <a:latin typeface="Times New Roman" panose="02020603050405020304" pitchFamily="18" charset="0"/>
                <a:cs typeface="Times New Roman" panose="02020603050405020304" pitchFamily="18" charset="0"/>
              </a:rPr>
              <a:t>Wenshan</a:t>
            </a:r>
            <a:r>
              <a:rPr lang="en-US" altLang="zh-CN" sz="2800" dirty="0">
                <a:solidFill>
                  <a:srgbClr val="0000FF"/>
                </a:solidFill>
                <a:latin typeface="Times New Roman" panose="02020603050405020304" pitchFamily="18" charset="0"/>
                <a:cs typeface="Times New Roman" panose="02020603050405020304" pitchFamily="18" charset="0"/>
              </a:rPr>
              <a:t> Hong, </a:t>
            </a:r>
            <a:r>
              <a:rPr lang="en-US" altLang="zh-CN" sz="2800" dirty="0" err="1">
                <a:solidFill>
                  <a:srgbClr val="C00000"/>
                </a:solidFill>
                <a:latin typeface="Times New Roman" panose="02020603050405020304" pitchFamily="18" charset="0"/>
                <a:cs typeface="Times New Roman" panose="02020603050405020304" pitchFamily="18" charset="0"/>
              </a:rPr>
              <a:t>Shiliang</a:t>
            </a:r>
            <a:r>
              <a:rPr lang="en-US" altLang="zh-CN" sz="2800" dirty="0">
                <a:solidFill>
                  <a:srgbClr val="C00000"/>
                </a:solidFill>
                <a:latin typeface="Times New Roman" panose="02020603050405020304" pitchFamily="18" charset="0"/>
                <a:cs typeface="Times New Roman" panose="02020603050405020304" pitchFamily="18" charset="0"/>
              </a:rPr>
              <a:t> </a:t>
            </a:r>
            <a:r>
              <a:rPr lang="en-US" altLang="zh-CN" sz="2800" dirty="0" smtClean="0">
                <a:solidFill>
                  <a:srgbClr val="C00000"/>
                </a:solidFill>
                <a:latin typeface="Times New Roman" panose="02020603050405020304" pitchFamily="18" charset="0"/>
                <a:cs typeface="Times New Roman" panose="02020603050405020304" pitchFamily="18" charset="0"/>
              </a:rPr>
              <a:t>Li</a:t>
            </a:r>
          </a:p>
          <a:p>
            <a:endParaRPr lang="en-US" altLang="zh-CN" sz="2800" dirty="0">
              <a:solidFill>
                <a:srgbClr val="507E32"/>
              </a:solidFill>
              <a:latin typeface="Times New Roman" panose="02020603050405020304" pitchFamily="18" charset="0"/>
              <a:cs typeface="Times New Roman" panose="02020603050405020304" pitchFamily="18" charset="0"/>
            </a:endParaRPr>
          </a:p>
          <a:p>
            <a:r>
              <a:rPr lang="en-US" altLang="zh-CN" sz="2800" dirty="0" smtClean="0">
                <a:solidFill>
                  <a:srgbClr val="507E32"/>
                </a:solidFill>
                <a:latin typeface="Times New Roman" panose="02020603050405020304" pitchFamily="18" charset="0"/>
                <a:cs typeface="Times New Roman" panose="02020603050405020304" pitchFamily="18" charset="0"/>
              </a:rPr>
              <a:t>…Also thanks to </a:t>
            </a:r>
            <a:r>
              <a:rPr lang="en-US" altLang="zh-CN" sz="2800" dirty="0" err="1" smtClean="0">
                <a:solidFill>
                  <a:srgbClr val="507E32"/>
                </a:solidFill>
                <a:latin typeface="Times New Roman" panose="02020603050405020304" pitchFamily="18" charset="0"/>
                <a:cs typeface="Times New Roman" panose="02020603050405020304" pitchFamily="18" charset="0"/>
              </a:rPr>
              <a:t>Wenan</a:t>
            </a:r>
            <a:r>
              <a:rPr lang="en-US" altLang="zh-CN" sz="2800" dirty="0" smtClean="0">
                <a:solidFill>
                  <a:srgbClr val="507E32"/>
                </a:solidFill>
                <a:latin typeface="Times New Roman" panose="02020603050405020304" pitchFamily="18" charset="0"/>
                <a:cs typeface="Times New Roman" panose="02020603050405020304" pitchFamily="18" charset="0"/>
              </a:rPr>
              <a:t> </a:t>
            </a:r>
            <a:r>
              <a:rPr lang="en-US" altLang="zh-CN" sz="2800" dirty="0" err="1" smtClean="0">
                <a:solidFill>
                  <a:srgbClr val="507E32"/>
                </a:solidFill>
                <a:latin typeface="Times New Roman" panose="02020603050405020304" pitchFamily="18" charset="0"/>
                <a:cs typeface="Times New Roman" panose="02020603050405020304" pitchFamily="18" charset="0"/>
              </a:rPr>
              <a:t>Guo</a:t>
            </a:r>
            <a:r>
              <a:rPr lang="en-US" altLang="zh-CN" sz="2800" dirty="0" smtClean="0">
                <a:solidFill>
                  <a:srgbClr val="507E32"/>
                </a:solidFill>
                <a:latin typeface="Times New Roman" panose="02020603050405020304" pitchFamily="18" charset="0"/>
                <a:cs typeface="Times New Roman" panose="02020603050405020304" pitchFamily="18" charset="0"/>
              </a:rPr>
              <a:t>, Bruce Normand…</a:t>
            </a:r>
            <a:endParaRPr lang="en-US" altLang="zh-CN" sz="2800" dirty="0">
              <a:solidFill>
                <a:srgbClr val="507E32"/>
              </a:solidFill>
              <a:latin typeface="Times New Roman" panose="02020603050405020304" pitchFamily="18" charset="0"/>
              <a:cs typeface="Times New Roman" panose="02020603050405020304" pitchFamily="18" charset="0"/>
            </a:endParaRPr>
          </a:p>
        </p:txBody>
      </p:sp>
      <p:pic>
        <p:nvPicPr>
          <p:cNvPr id="7" name="Picture 9"/>
          <p:cNvPicPr>
            <a:picLocks noChangeAspect="1" noChangeArrowheads="1"/>
          </p:cNvPicPr>
          <p:nvPr/>
        </p:nvPicPr>
        <p:blipFill>
          <a:blip r:embed="rId3" cstate="print"/>
          <a:srcRect/>
          <a:stretch>
            <a:fillRect/>
          </a:stretch>
        </p:blipFill>
        <p:spPr bwMode="auto">
          <a:xfrm>
            <a:off x="5607395" y="156902"/>
            <a:ext cx="1428003" cy="1758556"/>
          </a:xfrm>
          <a:prstGeom prst="rect">
            <a:avLst/>
          </a:prstGeom>
          <a:noFill/>
          <a:ln w="9525">
            <a:noFill/>
            <a:miter lim="800000"/>
            <a:headEnd/>
            <a:tailEnd/>
          </a:ln>
        </p:spPr>
      </p:pic>
      <p:pic>
        <p:nvPicPr>
          <p:cNvPr id="8" name="图片 7">
            <a:extLst>
              <a:ext uri="{FF2B5EF4-FFF2-40B4-BE49-F238E27FC236}">
                <a16:creationId xmlns:a16="http://schemas.microsoft.com/office/drawing/2014/main" id="{C608E7CC-C798-49E1-B35D-2EBFE72DB384}"/>
              </a:ext>
            </a:extLst>
          </p:cNvPr>
          <p:cNvPicPr>
            <a:picLocks noChangeAspect="1"/>
          </p:cNvPicPr>
          <p:nvPr/>
        </p:nvPicPr>
        <p:blipFill rotWithShape="1">
          <a:blip r:embed="rId4">
            <a:extLst>
              <a:ext uri="{28A0092B-C50C-407E-A947-70E740481C1C}">
                <a14:useLocalDpi xmlns:a14="http://schemas.microsoft.com/office/drawing/2010/main" val="0"/>
              </a:ext>
            </a:extLst>
          </a:blip>
          <a:srcRect l="2814" b="20707"/>
          <a:stretch/>
        </p:blipFill>
        <p:spPr>
          <a:xfrm>
            <a:off x="7410690" y="98713"/>
            <a:ext cx="1524220" cy="175855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395" y="4187738"/>
            <a:ext cx="1568134" cy="1797504"/>
          </a:xfrm>
          <a:prstGeom prst="rect">
            <a:avLst/>
          </a:prstGeom>
        </p:spPr>
      </p:pic>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32570" t="18897" r="42142" b="54347"/>
          <a:stretch/>
        </p:blipFill>
        <p:spPr>
          <a:xfrm>
            <a:off x="5607395" y="2741023"/>
            <a:ext cx="1574490" cy="1346962"/>
          </a:xfrm>
          <a:prstGeom prst="rect">
            <a:avLst/>
          </a:prstGeom>
        </p:spPr>
      </p:pic>
      <p:pic>
        <p:nvPicPr>
          <p:cNvPr id="2" name="图片 1"/>
          <p:cNvPicPr>
            <a:picLocks noChangeAspect="1"/>
          </p:cNvPicPr>
          <p:nvPr/>
        </p:nvPicPr>
        <p:blipFill>
          <a:blip r:embed="rId7"/>
          <a:stretch>
            <a:fillRect/>
          </a:stretch>
        </p:blipFill>
        <p:spPr>
          <a:xfrm>
            <a:off x="7521097" y="2763471"/>
            <a:ext cx="1303406" cy="1324514"/>
          </a:xfrm>
          <a:prstGeom prst="rect">
            <a:avLst/>
          </a:prstGeom>
        </p:spPr>
      </p:pic>
    </p:spTree>
    <p:extLst>
      <p:ext uri="{BB962C8B-B14F-4D97-AF65-F5344CB8AC3E}">
        <p14:creationId xmlns:p14="http://schemas.microsoft.com/office/powerpoint/2010/main" val="14553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stretch>
            <a:fillRect/>
          </a:stretch>
        </p:blipFill>
        <p:spPr>
          <a:xfrm>
            <a:off x="4703110" y="1052736"/>
            <a:ext cx="4261377" cy="1584176"/>
          </a:xfrm>
          <a:prstGeom prst="rect">
            <a:avLst/>
          </a:prstGeom>
        </p:spPr>
      </p:pic>
      <p:sp>
        <p:nvSpPr>
          <p:cNvPr id="22" name="矩形 21"/>
          <p:cNvSpPr/>
          <p:nvPr/>
        </p:nvSpPr>
        <p:spPr>
          <a:xfrm>
            <a:off x="88103" y="116632"/>
            <a:ext cx="8444337" cy="1015663"/>
          </a:xfrm>
          <a:prstGeom prst="rect">
            <a:avLst/>
          </a:prstGeom>
          <a:ln>
            <a:noFill/>
          </a:ln>
        </p:spPr>
        <p:txBody>
          <a:bodyPr wrap="square">
            <a:spAutoFit/>
          </a:bodyPr>
          <a:lstStyle/>
          <a:p>
            <a:r>
              <a:rPr lang="en-US" altLang="zh-CN" sz="3000" dirty="0">
                <a:solidFill>
                  <a:srgbClr val="0000FF"/>
                </a:solidFill>
                <a:latin typeface="Times New Roman" panose="02020603050405020304" pitchFamily="18" charset="0"/>
                <a:cs typeface="Times New Roman" panose="02020603050405020304" pitchFamily="18" charset="0"/>
              </a:rPr>
              <a:t>BaCo</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V</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O</a:t>
            </a:r>
            <a:r>
              <a:rPr lang="en-US" altLang="zh-CN" sz="3000" baseline="-25000" dirty="0">
                <a:solidFill>
                  <a:srgbClr val="0000FF"/>
                </a:solidFill>
                <a:latin typeface="Times New Roman" panose="02020603050405020304" pitchFamily="18" charset="0"/>
                <a:cs typeface="Times New Roman" panose="02020603050405020304" pitchFamily="18" charset="0"/>
              </a:rPr>
              <a:t>8</a:t>
            </a:r>
            <a:r>
              <a:rPr lang="en-US" altLang="zh-CN" sz="3000" dirty="0">
                <a:solidFill>
                  <a:srgbClr val="0000FF"/>
                </a:solidFill>
                <a:latin typeface="Times New Roman" panose="02020603050405020304" pitchFamily="18" charset="0"/>
                <a:cs typeface="Times New Roman" panose="02020603050405020304" pitchFamily="18" charset="0"/>
              </a:rPr>
              <a:t> with H</a:t>
            </a:r>
            <a:r>
              <a:rPr lang="en-US" altLang="zh-CN" sz="3000" kern="0" dirty="0">
                <a:solidFill>
                  <a:srgbClr val="0000FF"/>
                </a:solidFill>
                <a:latin typeface="Times New Roman" panose="02020603050405020304" pitchFamily="18" charset="0"/>
                <a:cs typeface="Times New Roman" panose="02020603050405020304" pitchFamily="18" charset="0"/>
              </a:rPr>
              <a:t> || [010]</a:t>
            </a:r>
            <a:r>
              <a:rPr lang="en-US" altLang="zh-CN" sz="3000" dirty="0">
                <a:solidFill>
                  <a:srgbClr val="0000FF"/>
                </a:solidFill>
                <a:latin typeface="Times New Roman" panose="02020603050405020304" pitchFamily="18" charset="0"/>
                <a:cs typeface="Times New Roman" panose="02020603050405020304" pitchFamily="18" charset="0"/>
              </a:rPr>
              <a:t> : </a:t>
            </a:r>
          </a:p>
          <a:p>
            <a:r>
              <a:rPr lang="en-US" altLang="zh-CN" sz="3000" dirty="0">
                <a:solidFill>
                  <a:srgbClr val="0000FF"/>
                </a:solidFill>
                <a:latin typeface="Times New Roman" panose="02020603050405020304" pitchFamily="18" charset="0"/>
                <a:cs typeface="Times New Roman" panose="02020603050405020304" pitchFamily="18" charset="0"/>
              </a:rPr>
              <a:t>A Topological quantum phase transition?</a:t>
            </a:r>
            <a:endParaRPr lang="zh-CN" altLang="en-US" sz="3000" dirty="0">
              <a:solidFill>
                <a:srgbClr val="0000FF"/>
              </a:solidFill>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a:blip r:embed="rId3"/>
          <a:stretch>
            <a:fillRect/>
          </a:stretch>
        </p:blipFill>
        <p:spPr>
          <a:xfrm>
            <a:off x="4703111" y="3912499"/>
            <a:ext cx="4261377" cy="1593934"/>
          </a:xfrm>
          <a:prstGeom prst="rect">
            <a:avLst/>
          </a:prstGeom>
        </p:spPr>
      </p:pic>
      <p:sp>
        <p:nvSpPr>
          <p:cNvPr id="24" name="文本框 23"/>
          <p:cNvSpPr txBox="1"/>
          <p:nvPr/>
        </p:nvSpPr>
        <p:spPr>
          <a:xfrm>
            <a:off x="5148064" y="6426071"/>
            <a:ext cx="399340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Q. Faure et al., Nat. Phys. 14, 716 (2018)</a:t>
            </a:r>
          </a:p>
        </p:txBody>
      </p:sp>
      <p:sp>
        <p:nvSpPr>
          <p:cNvPr id="25" name="文本框 24">
            <a:extLst>
              <a:ext uri="{FF2B5EF4-FFF2-40B4-BE49-F238E27FC236}">
                <a16:creationId xmlns:a16="http://schemas.microsoft.com/office/drawing/2014/main" id="{C3F89793-9C6F-4E50-8773-C5BCE0A6A965}"/>
              </a:ext>
            </a:extLst>
          </p:cNvPr>
          <p:cNvSpPr txBox="1"/>
          <p:nvPr/>
        </p:nvSpPr>
        <p:spPr>
          <a:xfrm>
            <a:off x="5455619" y="5611887"/>
            <a:ext cx="3993401"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High-filed (</a:t>
            </a:r>
            <a:r>
              <a:rPr lang="en-US" altLang="zh-CN" sz="2200" dirty="0" err="1">
                <a:latin typeface="Times New Roman" panose="02020603050405020304" pitchFamily="18" charset="0"/>
                <a:cs typeface="Times New Roman" panose="02020603050405020304" pitchFamily="18" charset="0"/>
              </a:rPr>
              <a:t>H</a:t>
            </a:r>
            <a:r>
              <a:rPr lang="en-US" altLang="zh-CN" sz="2200" baseline="-25000" dirty="0" err="1">
                <a:latin typeface="Times New Roman" panose="02020603050405020304" pitchFamily="18" charset="0"/>
                <a:cs typeface="Times New Roman" panose="02020603050405020304" pitchFamily="18" charset="0"/>
              </a:rPr>
              <a:t>c</a:t>
            </a:r>
            <a:r>
              <a:rPr lang="en-US" altLang="zh-CN" sz="2200" dirty="0">
                <a:latin typeface="Times New Roman" panose="02020603050405020304" pitchFamily="18" charset="0"/>
                <a:cs typeface="Times New Roman" panose="02020603050405020304" pitchFamily="18" charset="0"/>
              </a:rPr>
              <a:t>&lt;H&lt;H</a:t>
            </a:r>
            <a:r>
              <a:rPr lang="en-US" altLang="zh-CN" sz="2200" baseline="-25000" dirty="0">
                <a:latin typeface="Times New Roman" panose="02020603050405020304" pitchFamily="18" charset="0"/>
                <a:cs typeface="Times New Roman" panose="02020603050405020304" pitchFamily="18" charset="0"/>
              </a:rPr>
              <a:t>s</a:t>
            </a:r>
            <a:r>
              <a:rPr lang="en-US" altLang="zh-CN" sz="2200" dirty="0">
                <a:latin typeface="Times New Roman" panose="02020603050405020304" pitchFamily="18" charset="0"/>
                <a:cs typeface="Times New Roman" panose="02020603050405020304" pitchFamily="18" charset="0"/>
              </a:rPr>
              <a:t>),</a:t>
            </a:r>
          </a:p>
          <a:p>
            <a:r>
              <a:rPr lang="en-US" altLang="zh-CN" sz="2200" dirty="0" err="1">
                <a:solidFill>
                  <a:srgbClr val="C00000"/>
                </a:solidFill>
                <a:latin typeface="Times New Roman" panose="02020603050405020304" pitchFamily="18" charset="0"/>
                <a:cs typeface="Times New Roman" panose="02020603050405020304" pitchFamily="18" charset="0"/>
              </a:rPr>
              <a:t>magnon</a:t>
            </a:r>
            <a:r>
              <a:rPr lang="en-US" altLang="zh-CN" sz="2200" dirty="0">
                <a:solidFill>
                  <a:srgbClr val="C00000"/>
                </a:solidFill>
                <a:latin typeface="Times New Roman" panose="02020603050405020304" pitchFamily="18" charset="0"/>
                <a:cs typeface="Times New Roman" panose="02020603050405020304" pitchFamily="18" charset="0"/>
              </a:rPr>
              <a:t>-like excitations</a:t>
            </a:r>
            <a:endParaRPr lang="zh-CN" altLang="en-US" sz="2200" dirty="0">
              <a:solidFill>
                <a:srgbClr val="C00000"/>
              </a:solidFill>
              <a:latin typeface="Times New Roman" panose="02020603050405020304" pitchFamily="18" charset="0"/>
              <a:cs typeface="Times New Roman" panose="02020603050405020304" pitchFamily="18" charset="0"/>
            </a:endParaRPr>
          </a:p>
        </p:txBody>
      </p:sp>
      <p:sp>
        <p:nvSpPr>
          <p:cNvPr id="27" name="矩形 26"/>
          <p:cNvSpPr/>
          <p:nvPr/>
        </p:nvSpPr>
        <p:spPr>
          <a:xfrm>
            <a:off x="5652120" y="2830011"/>
            <a:ext cx="3600400" cy="76944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Low-filed (H&lt;</a:t>
            </a:r>
            <a:r>
              <a:rPr lang="en-US" altLang="zh-CN" sz="2200" dirty="0" err="1">
                <a:latin typeface="Times New Roman" panose="02020603050405020304" pitchFamily="18" charset="0"/>
                <a:cs typeface="Times New Roman" panose="02020603050405020304" pitchFamily="18" charset="0"/>
              </a:rPr>
              <a:t>H</a:t>
            </a:r>
            <a:r>
              <a:rPr lang="en-US" altLang="zh-CN" sz="2200" baseline="-25000" dirty="0" err="1">
                <a:latin typeface="Times New Roman" panose="02020603050405020304" pitchFamily="18" charset="0"/>
                <a:cs typeface="Times New Roman" panose="02020603050405020304" pitchFamily="18" charset="0"/>
              </a:rPr>
              <a:t>c</a:t>
            </a:r>
            <a:r>
              <a:rPr lang="en-US" altLang="zh-CN" sz="2200" dirty="0">
                <a:latin typeface="Times New Roman" panose="02020603050405020304" pitchFamily="18" charset="0"/>
                <a:cs typeface="Times New Roman" panose="02020603050405020304" pitchFamily="18" charset="0"/>
              </a:rPr>
              <a:t>), </a:t>
            </a:r>
          </a:p>
          <a:p>
            <a:r>
              <a:rPr lang="en-US" altLang="zh-CN" sz="2200" dirty="0" err="1">
                <a:solidFill>
                  <a:srgbClr val="C00000"/>
                </a:solidFill>
                <a:latin typeface="Times New Roman" panose="02020603050405020304" pitchFamily="18" charset="0"/>
                <a:cs typeface="Times New Roman" panose="02020603050405020304" pitchFamily="18" charset="0"/>
              </a:rPr>
              <a:t>spinon</a:t>
            </a:r>
            <a:r>
              <a:rPr lang="en-US" altLang="zh-CN" sz="2200" dirty="0">
                <a:solidFill>
                  <a:srgbClr val="C00000"/>
                </a:solidFill>
                <a:latin typeface="Times New Roman" panose="02020603050405020304" pitchFamily="18" charset="0"/>
                <a:cs typeface="Times New Roman" panose="02020603050405020304" pitchFamily="18" charset="0"/>
              </a:rPr>
              <a:t> excitations</a:t>
            </a:r>
            <a:endParaRPr lang="zh-CN" altLang="en-US" sz="2200" dirty="0"/>
          </a:p>
        </p:txBody>
      </p:sp>
      <p:sp>
        <p:nvSpPr>
          <p:cNvPr id="28" name="矩形 27"/>
          <p:cNvSpPr/>
          <p:nvPr/>
        </p:nvSpPr>
        <p:spPr>
          <a:xfrm>
            <a:off x="365358" y="6395293"/>
            <a:ext cx="3845507" cy="430887"/>
          </a:xfrm>
          <a:prstGeom prst="rect">
            <a:avLst/>
          </a:prstGeom>
        </p:spPr>
        <p:txBody>
          <a:bodyPr wrap="square">
            <a:spAutoFit/>
          </a:bodyPr>
          <a:lstStyle/>
          <a:p>
            <a:r>
              <a:rPr lang="en-US" altLang="zh-CN" sz="2200" kern="0" dirty="0">
                <a:solidFill>
                  <a:prstClr val="black"/>
                </a:solidFill>
                <a:latin typeface="Times New Roman" panose="02020603050405020304" pitchFamily="18" charset="0"/>
                <a:cs typeface="Times New Roman" panose="02020603050405020304" pitchFamily="18" charset="0"/>
              </a:rPr>
              <a:t>H || </a:t>
            </a:r>
            <a:r>
              <a:rPr lang="en-US" altLang="zh-CN" sz="2200" i="1" kern="0" dirty="0">
                <a:solidFill>
                  <a:prstClr val="black"/>
                </a:solidFill>
                <a:latin typeface="Times New Roman" panose="02020603050405020304" pitchFamily="18" charset="0"/>
                <a:cs typeface="Times New Roman" panose="02020603050405020304" pitchFamily="18" charset="0"/>
              </a:rPr>
              <a:t>b</a:t>
            </a:r>
            <a:r>
              <a:rPr lang="en-US" altLang="zh-CN" sz="2200" kern="0" dirty="0">
                <a:solidFill>
                  <a:prstClr val="black"/>
                </a:solidFill>
                <a:latin typeface="Times New Roman" panose="02020603050405020304" pitchFamily="18" charset="0"/>
                <a:cs typeface="Times New Roman" panose="02020603050405020304" pitchFamily="18" charset="0"/>
              </a:rPr>
              <a:t> induces 2-site period </a:t>
            </a:r>
            <a:r>
              <a:rPr lang="en-US" altLang="zh-CN" sz="2200" i="1" kern="0" dirty="0">
                <a:solidFill>
                  <a:prstClr val="black"/>
                </a:solidFill>
                <a:latin typeface="Times New Roman" panose="02020603050405020304" pitchFamily="18" charset="0"/>
                <a:cs typeface="Times New Roman" panose="02020603050405020304" pitchFamily="18" charset="0"/>
              </a:rPr>
              <a:t>H</a:t>
            </a:r>
            <a:r>
              <a:rPr lang="en-US" altLang="zh-CN" sz="2200" kern="0" dirty="0">
                <a:solidFill>
                  <a:prstClr val="black"/>
                </a:solidFill>
                <a:latin typeface="Times New Roman" panose="02020603050405020304" pitchFamily="18" charset="0"/>
                <a:cs typeface="Times New Roman" panose="02020603050405020304" pitchFamily="18" charset="0"/>
              </a:rPr>
              <a:t>a </a:t>
            </a:r>
            <a:endParaRPr lang="zh-CN" altLang="en-US" sz="2200" dirty="0"/>
          </a:p>
        </p:txBody>
      </p:sp>
      <p:pic>
        <p:nvPicPr>
          <p:cNvPr id="2" name="图片 1"/>
          <p:cNvPicPr>
            <a:picLocks noChangeAspect="1"/>
          </p:cNvPicPr>
          <p:nvPr/>
        </p:nvPicPr>
        <p:blipFill>
          <a:blip r:embed="rId4"/>
          <a:stretch>
            <a:fillRect/>
          </a:stretch>
        </p:blipFill>
        <p:spPr>
          <a:xfrm>
            <a:off x="257921" y="1052736"/>
            <a:ext cx="3845507" cy="3384375"/>
          </a:xfrm>
          <a:prstGeom prst="rect">
            <a:avLst/>
          </a:prstGeom>
        </p:spPr>
      </p:pic>
      <p:pic>
        <p:nvPicPr>
          <p:cNvPr id="3" name="图片 2"/>
          <p:cNvPicPr>
            <a:picLocks noChangeAspect="1"/>
          </p:cNvPicPr>
          <p:nvPr/>
        </p:nvPicPr>
        <p:blipFill>
          <a:blip r:embed="rId5"/>
          <a:stretch>
            <a:fillRect/>
          </a:stretch>
        </p:blipFill>
        <p:spPr>
          <a:xfrm>
            <a:off x="251520" y="4537150"/>
            <a:ext cx="3765554" cy="1810741"/>
          </a:xfrm>
          <a:prstGeom prst="rect">
            <a:avLst/>
          </a:prstGeom>
        </p:spPr>
      </p:pic>
    </p:spTree>
    <p:extLst>
      <p:ext uri="{BB962C8B-B14F-4D97-AF65-F5344CB8AC3E}">
        <p14:creationId xmlns:p14="http://schemas.microsoft.com/office/powerpoint/2010/main" val="1834299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88024" y="956627"/>
            <a:ext cx="4124747" cy="3192453"/>
          </a:xfrm>
          <a:prstGeom prst="rect">
            <a:avLst/>
          </a:prstGeom>
        </p:spPr>
      </p:pic>
      <p:sp>
        <p:nvSpPr>
          <p:cNvPr id="5" name="矩形 4"/>
          <p:cNvSpPr/>
          <p:nvPr/>
        </p:nvSpPr>
        <p:spPr>
          <a:xfrm>
            <a:off x="5148064" y="6156012"/>
            <a:ext cx="3855351"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Z. Wang, et al., PRB 94, 125130 (2016)</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274626" y="269306"/>
            <a:ext cx="9193918" cy="553998"/>
          </a:xfrm>
          <a:prstGeom prst="rect">
            <a:avLst/>
          </a:prstGeom>
        </p:spPr>
        <p:txBody>
          <a:bodyPr wrap="square">
            <a:spAutoFit/>
          </a:bodyPr>
          <a:lstStyle/>
          <a:p>
            <a:r>
              <a:rPr lang="en-US" altLang="zh-CN" sz="3000" dirty="0">
                <a:solidFill>
                  <a:srgbClr val="0000FF"/>
                </a:solidFill>
                <a:latin typeface="Times New Roman" panose="02020603050405020304" pitchFamily="18" charset="0"/>
                <a:cs typeface="Times New Roman" panose="02020603050405020304" pitchFamily="18" charset="0"/>
              </a:rPr>
              <a:t>THz study of SrCo</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V</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O</a:t>
            </a:r>
            <a:r>
              <a:rPr lang="en-US" altLang="zh-CN" sz="3000" baseline="-25000" dirty="0">
                <a:solidFill>
                  <a:srgbClr val="0000FF"/>
                </a:solidFill>
                <a:latin typeface="Times New Roman" panose="02020603050405020304" pitchFamily="18" charset="0"/>
                <a:cs typeface="Times New Roman" panose="02020603050405020304" pitchFamily="18" charset="0"/>
              </a:rPr>
              <a:t>8</a:t>
            </a:r>
            <a:r>
              <a:rPr lang="en-US" altLang="zh-CN" sz="3000" dirty="0">
                <a:solidFill>
                  <a:srgbClr val="0000FF"/>
                </a:solidFill>
                <a:latin typeface="Times New Roman" panose="02020603050405020304" pitchFamily="18" charset="0"/>
                <a:cs typeface="Times New Roman" panose="02020603050405020304" pitchFamily="18" charset="0"/>
              </a:rPr>
              <a:t> with H</a:t>
            </a:r>
            <a:r>
              <a:rPr lang="en-US" altLang="zh-CN" sz="3000" kern="0" dirty="0">
                <a:solidFill>
                  <a:srgbClr val="0000FF"/>
                </a:solidFill>
                <a:latin typeface="Times New Roman" panose="02020603050405020304" pitchFamily="18" charset="0"/>
                <a:cs typeface="Times New Roman" panose="02020603050405020304" pitchFamily="18" charset="0"/>
              </a:rPr>
              <a:t> || </a:t>
            </a:r>
            <a:r>
              <a:rPr lang="en-US" altLang="zh-CN" sz="3000" dirty="0">
                <a:solidFill>
                  <a:srgbClr val="0000FF"/>
                </a:solidFill>
                <a:latin typeface="Times New Roman" panose="02020603050405020304" pitchFamily="18" charset="0"/>
                <a:cs typeface="Times New Roman" panose="02020603050405020304" pitchFamily="18" charset="0"/>
              </a:rPr>
              <a:t>b : </a:t>
            </a:r>
            <a:r>
              <a:rPr lang="en-US" altLang="zh-CN" sz="3000" dirty="0" err="1">
                <a:solidFill>
                  <a:srgbClr val="0000FF"/>
                </a:solidFill>
                <a:latin typeface="Times New Roman" panose="02020603050405020304" pitchFamily="18" charset="0"/>
                <a:cs typeface="Times New Roman" panose="02020603050405020304" pitchFamily="18" charset="0"/>
              </a:rPr>
              <a:t>spinon</a:t>
            </a:r>
            <a:r>
              <a:rPr lang="en-US" altLang="zh-CN" sz="3000" dirty="0">
                <a:solidFill>
                  <a:srgbClr val="0000FF"/>
                </a:solidFill>
                <a:latin typeface="Times New Roman" panose="02020603050405020304" pitchFamily="18" charset="0"/>
                <a:cs typeface="Times New Roman" panose="02020603050405020304" pitchFamily="18" charset="0"/>
              </a:rPr>
              <a:t> confinement</a:t>
            </a:r>
            <a:endParaRPr lang="zh-CN" altLang="en-US" sz="3000" dirty="0">
              <a:solidFill>
                <a:srgbClr val="0000FF"/>
              </a:solidFill>
              <a:latin typeface="Times New Roman" panose="02020603050405020304" pitchFamily="18" charset="0"/>
              <a:cs typeface="Times New Roman" panose="02020603050405020304" pitchFamily="18" charset="0"/>
            </a:endParaRPr>
          </a:p>
        </p:txBody>
      </p:sp>
      <p:sp>
        <p:nvSpPr>
          <p:cNvPr id="8" name="矩形 7"/>
          <p:cNvSpPr/>
          <p:nvPr/>
        </p:nvSpPr>
        <p:spPr>
          <a:xfrm>
            <a:off x="5236388" y="4473298"/>
            <a:ext cx="3504778" cy="830997"/>
          </a:xfrm>
          <a:prstGeom prst="rect">
            <a:avLst/>
          </a:prstGeom>
        </p:spPr>
        <p:txBody>
          <a:bodyPr wrap="square">
            <a:spAutoFit/>
          </a:bodyPr>
          <a:lstStyle/>
          <a:p>
            <a:r>
              <a:rPr lang="en-US" altLang="zh-CN" sz="2400" dirty="0">
                <a:solidFill>
                  <a:srgbClr val="C00000"/>
                </a:solidFill>
                <a:latin typeface="Times New Roman" panose="02020603050405020304" pitchFamily="18" charset="0"/>
                <a:cs typeface="Times New Roman" panose="02020603050405020304" pitchFamily="18" charset="0"/>
              </a:rPr>
              <a:t>Linear confining potential by the interchain couplings</a:t>
            </a:r>
            <a:endParaRPr lang="zh-CN" altLang="en-US" sz="2400" dirty="0">
              <a:solidFill>
                <a:srgbClr val="C00000"/>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114300" y="956627"/>
            <a:ext cx="4542531" cy="4944745"/>
          </a:xfrm>
          <a:prstGeom prst="rect">
            <a:avLst/>
          </a:prstGeom>
        </p:spPr>
      </p:pic>
      <p:sp>
        <p:nvSpPr>
          <p:cNvPr id="2" name="矩形 1">
            <a:extLst>
              <a:ext uri="{FF2B5EF4-FFF2-40B4-BE49-F238E27FC236}">
                <a16:creationId xmlns:a16="http://schemas.microsoft.com/office/drawing/2014/main" id="{66667812-74B3-45A9-AB78-BFA0384F0789}"/>
              </a:ext>
            </a:extLst>
          </p:cNvPr>
          <p:cNvSpPr/>
          <p:nvPr/>
        </p:nvSpPr>
        <p:spPr>
          <a:xfrm>
            <a:off x="166240" y="6157807"/>
            <a:ext cx="4150495" cy="430887"/>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From confined </a:t>
            </a:r>
            <a:r>
              <a:rPr lang="en-US" altLang="zh-CN" sz="2200" dirty="0" err="1">
                <a:latin typeface="Times New Roman" panose="02020603050405020304" pitchFamily="18" charset="0"/>
                <a:cs typeface="Times New Roman" panose="02020603050405020304" pitchFamily="18" charset="0"/>
              </a:rPr>
              <a:t>spinons</a:t>
            </a:r>
            <a:r>
              <a:rPr lang="en-US" altLang="zh-CN" sz="2200" dirty="0">
                <a:latin typeface="Times New Roman" panose="02020603050405020304" pitchFamily="18" charset="0"/>
                <a:cs typeface="Times New Roman" panose="02020603050405020304" pitchFamily="18" charset="0"/>
              </a:rPr>
              <a:t> to fermions</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20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5" r="65930"/>
          <a:stretch/>
        </p:blipFill>
        <p:spPr>
          <a:xfrm>
            <a:off x="156846" y="1197970"/>
            <a:ext cx="2717972" cy="3792941"/>
          </a:xfrm>
          <a:prstGeom prst="rect">
            <a:avLst/>
          </a:prstGeom>
        </p:spPr>
      </p:pic>
      <p:pic>
        <p:nvPicPr>
          <p:cNvPr id="4" name="图片 3"/>
          <p:cNvPicPr>
            <a:picLocks noChangeAspect="1"/>
          </p:cNvPicPr>
          <p:nvPr/>
        </p:nvPicPr>
        <p:blipFill rotWithShape="1">
          <a:blip r:embed="rId2"/>
          <a:srcRect l="69219" r="-404"/>
          <a:stretch/>
        </p:blipFill>
        <p:spPr>
          <a:xfrm>
            <a:off x="3042965" y="1195172"/>
            <a:ext cx="2465139" cy="3792941"/>
          </a:xfrm>
          <a:prstGeom prst="rect">
            <a:avLst/>
          </a:prstGeom>
        </p:spPr>
      </p:pic>
      <p:sp>
        <p:nvSpPr>
          <p:cNvPr id="5" name="文本框 4"/>
          <p:cNvSpPr txBox="1"/>
          <p:nvPr/>
        </p:nvSpPr>
        <p:spPr>
          <a:xfrm>
            <a:off x="156845" y="171286"/>
            <a:ext cx="7678308" cy="1015663"/>
          </a:xfrm>
          <a:prstGeom prst="rect">
            <a:avLst/>
          </a:prstGeom>
          <a:noFill/>
          <a:ln>
            <a:noFill/>
          </a:ln>
        </p:spPr>
        <p:txBody>
          <a:bodyPr wrap="square" rtlCol="0">
            <a:spAutoFit/>
          </a:bodyPr>
          <a:lstStyle/>
          <a:p>
            <a:r>
              <a:rPr lang="en-US" altLang="zh-CN" sz="3000" dirty="0">
                <a:solidFill>
                  <a:srgbClr val="0000FF"/>
                </a:solidFill>
                <a:latin typeface="Times New Roman" panose="02020603050405020304" pitchFamily="18" charset="0"/>
                <a:cs typeface="Times New Roman" panose="02020603050405020304" pitchFamily="18" charset="0"/>
              </a:rPr>
              <a:t>Effective staggered field induced by periodic O-Co-O tilting in BaCo</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V</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O</a:t>
            </a:r>
            <a:r>
              <a:rPr lang="en-US" altLang="zh-CN" sz="3000" baseline="-25000" dirty="0">
                <a:solidFill>
                  <a:srgbClr val="0000FF"/>
                </a:solidFill>
                <a:latin typeface="Times New Roman" panose="02020603050405020304" pitchFamily="18" charset="0"/>
                <a:cs typeface="Times New Roman" panose="02020603050405020304" pitchFamily="18" charset="0"/>
              </a:rPr>
              <a:t>8</a:t>
            </a:r>
            <a:r>
              <a:rPr lang="en-US" altLang="zh-CN" sz="3000" dirty="0">
                <a:solidFill>
                  <a:srgbClr val="0000FF"/>
                </a:solidFill>
                <a:latin typeface="Times New Roman" panose="02020603050405020304" pitchFamily="18" charset="0"/>
                <a:cs typeface="Times New Roman" panose="02020603050405020304" pitchFamily="18" charset="0"/>
              </a:rPr>
              <a:t> and SrCo</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V</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O</a:t>
            </a:r>
            <a:r>
              <a:rPr lang="en-US" altLang="zh-CN" sz="3000" baseline="-25000" dirty="0">
                <a:solidFill>
                  <a:srgbClr val="0000FF"/>
                </a:solidFill>
                <a:latin typeface="Times New Roman" panose="02020603050405020304" pitchFamily="18" charset="0"/>
                <a:cs typeface="Times New Roman" panose="02020603050405020304" pitchFamily="18" charset="0"/>
              </a:rPr>
              <a:t>8</a:t>
            </a:r>
            <a:r>
              <a:rPr lang="en-US" altLang="zh-CN" sz="3000" dirty="0">
                <a:solidFill>
                  <a:srgbClr val="0000FF"/>
                </a:solidFill>
                <a:latin typeface="Times New Roman" panose="02020603050405020304" pitchFamily="18" charset="0"/>
                <a:cs typeface="Times New Roman" panose="02020603050405020304" pitchFamily="18" charset="0"/>
              </a:rPr>
              <a:t> </a:t>
            </a:r>
            <a:endParaRPr lang="zh-CN" altLang="en-US" sz="3000" dirty="0">
              <a:solidFill>
                <a:srgbClr val="0000FF"/>
              </a:solidFill>
              <a:latin typeface="Times New Roman" panose="02020603050405020304" pitchFamily="18" charset="0"/>
              <a:cs typeface="Times New Roman" panose="02020603050405020304" pitchFamily="18" charset="0"/>
            </a:endParaRPr>
          </a:p>
        </p:txBody>
      </p:sp>
      <p:sp>
        <p:nvSpPr>
          <p:cNvPr id="6" name="矩形 5"/>
          <p:cNvSpPr/>
          <p:nvPr/>
        </p:nvSpPr>
        <p:spPr>
          <a:xfrm>
            <a:off x="156845" y="6239901"/>
            <a:ext cx="403828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A. K. </a:t>
            </a:r>
            <a:r>
              <a:rPr lang="en-US" altLang="zh-CN" dirty="0" err="1">
                <a:latin typeface="Times New Roman" panose="02020603050405020304" pitchFamily="18" charset="0"/>
                <a:cs typeface="Times New Roman" panose="02020603050405020304" pitchFamily="18" charset="0"/>
              </a:rPr>
              <a:t>Bera</a:t>
            </a:r>
            <a:r>
              <a:rPr lang="en-US" altLang="zh-CN" dirty="0">
                <a:latin typeface="Times New Roman" panose="02020603050405020304" pitchFamily="18" charset="0"/>
                <a:cs typeface="Times New Roman" panose="02020603050405020304" pitchFamily="18" charset="0"/>
              </a:rPr>
              <a:t> et al., RRB 96, 054423 (2017)</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5557909" y="1197971"/>
            <a:ext cx="3381247" cy="3790142"/>
          </a:xfrm>
          <a:prstGeom prst="rect">
            <a:avLst/>
          </a:prstGeom>
        </p:spPr>
      </p:pic>
      <p:sp>
        <p:nvSpPr>
          <p:cNvPr id="2" name="矩形 1"/>
          <p:cNvSpPr/>
          <p:nvPr/>
        </p:nvSpPr>
        <p:spPr>
          <a:xfrm>
            <a:off x="4572000" y="6239901"/>
            <a:ext cx="3888432"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Y. Cui et al., PRL123, 067203 (2019)</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63B062B5-61BF-4AD2-9B43-3CE67F7F0A4B}"/>
              </a:ext>
            </a:extLst>
          </p:cNvPr>
          <p:cNvSpPr txBox="1"/>
          <p:nvPr/>
        </p:nvSpPr>
        <p:spPr>
          <a:xfrm>
            <a:off x="518640" y="5284546"/>
            <a:ext cx="1609736" cy="830997"/>
          </a:xfrm>
          <a:prstGeom prst="rect">
            <a:avLst/>
          </a:prstGeom>
          <a:noFill/>
        </p:spPr>
        <p:txBody>
          <a:bodyPr wrap="none" rtlCol="0">
            <a:spAutoFit/>
          </a:bodyPr>
          <a:lstStyle/>
          <a:p>
            <a:r>
              <a:rPr lang="en-US" altLang="zh-CN" sz="2400" i="1" dirty="0">
                <a:latin typeface="Times New Roman" panose="02020603050405020304" pitchFamily="18" charset="0"/>
                <a:cs typeface="Times New Roman" panose="02020603050405020304" pitchFamily="18" charset="0"/>
              </a:rPr>
              <a:t>H</a:t>
            </a:r>
            <a:r>
              <a:rPr lang="en-US" altLang="zh-CN" sz="2400" i="1" baseline="-25000" dirty="0">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H</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=0.4 </a:t>
            </a:r>
          </a:p>
          <a:p>
            <a:r>
              <a:rPr lang="en-US" altLang="zh-CN" sz="2400" i="1" dirty="0">
                <a:latin typeface="Times New Roman" panose="02020603050405020304" pitchFamily="18" charset="0"/>
                <a:cs typeface="Times New Roman" panose="02020603050405020304" pitchFamily="18" charset="0"/>
              </a:rPr>
              <a:t>H</a:t>
            </a:r>
            <a:r>
              <a:rPr lang="en-US" altLang="zh-CN" sz="2400" i="1" baseline="-25000" dirty="0">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H</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=0.14</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2E5CD50A-2598-48EB-8ABA-34FD40BCDA1C}"/>
              </a:ext>
            </a:extLst>
          </p:cNvPr>
          <p:cNvSpPr txBox="1"/>
          <p:nvPr/>
        </p:nvSpPr>
        <p:spPr>
          <a:xfrm>
            <a:off x="3445267" y="5247329"/>
            <a:ext cx="1686680" cy="830997"/>
          </a:xfrm>
          <a:prstGeom prst="rect">
            <a:avLst/>
          </a:prstGeom>
          <a:noFill/>
        </p:spPr>
        <p:txBody>
          <a:bodyPr wrap="none" rtlCol="0">
            <a:spAutoFit/>
          </a:bodyPr>
          <a:lstStyle/>
          <a:p>
            <a:r>
              <a:rPr lang="en-US" altLang="zh-CN" sz="2400" i="1" dirty="0">
                <a:latin typeface="Times New Roman" panose="02020603050405020304" pitchFamily="18" charset="0"/>
                <a:cs typeface="Times New Roman" panose="02020603050405020304" pitchFamily="18" charset="0"/>
              </a:rPr>
              <a:t>H</a:t>
            </a:r>
            <a:r>
              <a:rPr lang="en-US" altLang="zh-CN" sz="2400" i="1" baseline="-25000" dirty="0">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H</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=0.29</a:t>
            </a:r>
          </a:p>
          <a:p>
            <a:r>
              <a:rPr lang="en-US" altLang="zh-CN" sz="2400" i="1" dirty="0">
                <a:latin typeface="Times New Roman" panose="02020603050405020304" pitchFamily="18" charset="0"/>
                <a:cs typeface="Times New Roman" panose="02020603050405020304" pitchFamily="18" charset="0"/>
              </a:rPr>
              <a:t> H</a:t>
            </a:r>
            <a:r>
              <a:rPr lang="en-US" altLang="zh-CN" sz="2400" i="1" baseline="-25000" dirty="0">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H</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=0.14</a:t>
            </a:r>
            <a:endParaRPr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2E830A2-3FC7-46D1-AD94-184970D8878A}"/>
              </a:ext>
            </a:extLst>
          </p:cNvPr>
          <p:cNvSpPr txBox="1"/>
          <p:nvPr/>
        </p:nvSpPr>
        <p:spPr>
          <a:xfrm>
            <a:off x="6448839" y="5269530"/>
            <a:ext cx="269516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Effective staggered field</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0730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89648" y="911915"/>
            <a:ext cx="7467600" cy="4419600"/>
          </a:xfrm>
          <a:prstGeom prst="rect">
            <a:avLst/>
          </a:prstGeom>
        </p:spPr>
      </p:pic>
      <p:sp>
        <p:nvSpPr>
          <p:cNvPr id="3" name="文本框 2"/>
          <p:cNvSpPr txBox="1"/>
          <p:nvPr/>
        </p:nvSpPr>
        <p:spPr>
          <a:xfrm>
            <a:off x="687823" y="299405"/>
            <a:ext cx="6810006" cy="553998"/>
          </a:xfrm>
          <a:prstGeom prst="rect">
            <a:avLst/>
          </a:prstGeom>
          <a:noFill/>
        </p:spPr>
        <p:txBody>
          <a:bodyPr wrap="none" rtlCol="0">
            <a:spAutoFit/>
          </a:bodyPr>
          <a:lstStyle/>
          <a:p>
            <a:r>
              <a:rPr lang="en-US" altLang="zh-CN" sz="3000" dirty="0">
                <a:solidFill>
                  <a:srgbClr val="0000FF"/>
                </a:solidFill>
                <a:latin typeface="Times New Roman" panose="02020603050405020304" pitchFamily="18" charset="0"/>
                <a:cs typeface="Times New Roman" panose="02020603050405020304" pitchFamily="18" charset="0"/>
              </a:rPr>
              <a:t>1D QCP identified by NMR measurements</a:t>
            </a:r>
            <a:endParaRPr lang="zh-CN" altLang="en-US" sz="3000" dirty="0">
              <a:solidFill>
                <a:srgbClr val="0000FF"/>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1531751" y="5390027"/>
            <a:ext cx="2034531" cy="523220"/>
          </a:xfrm>
          <a:prstGeom prst="rect">
            <a:avLst/>
          </a:prstGeom>
          <a:noFill/>
        </p:spPr>
        <p:txBody>
          <a:bodyPr wrap="none" rtlCol="0">
            <a:spAutoFit/>
          </a:bodyPr>
          <a:lstStyle/>
          <a:p>
            <a:r>
              <a:rPr lang="en-US" altLang="zh-CN" sz="2800" i="1" dirty="0" smtClean="0">
                <a:solidFill>
                  <a:srgbClr val="FF0000"/>
                </a:solidFill>
                <a:latin typeface="Times New Roman" panose="02020603050405020304" pitchFamily="18" charset="0"/>
                <a:cs typeface="Times New Roman" panose="02020603050405020304" pitchFamily="18" charset="0"/>
              </a:rPr>
              <a:t>T</a:t>
            </a:r>
            <a:r>
              <a:rPr lang="en-US" altLang="zh-CN" sz="2800" baseline="-25000" dirty="0" smtClean="0">
                <a:solidFill>
                  <a:srgbClr val="FF0000"/>
                </a:solidFill>
                <a:latin typeface="Times New Roman" panose="02020603050405020304" pitchFamily="18" charset="0"/>
                <a:cs typeface="Times New Roman" panose="02020603050405020304" pitchFamily="18" charset="0"/>
              </a:rPr>
              <a:t>N</a:t>
            </a:r>
            <a:r>
              <a:rPr lang="en-US" altLang="zh-CN" sz="2800" dirty="0" smtClean="0">
                <a:solidFill>
                  <a:srgbClr val="FF0000"/>
                </a:solidFill>
                <a:latin typeface="Times New Roman" panose="02020603050405020304" pitchFamily="18" charset="0"/>
                <a:cs typeface="Times New Roman" panose="02020603050405020304" pitchFamily="18" charset="0"/>
              </a:rPr>
              <a:t>: 3D order</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4596938" y="5331516"/>
                <a:ext cx="3418101" cy="1188915"/>
              </a:xfrm>
              <a:prstGeom prst="rect">
                <a:avLst/>
              </a:prstGeom>
            </p:spPr>
            <p:txBody>
              <a:bodyPr wrap="square">
                <a:spAutoFit/>
              </a:bodyPr>
              <a:lstStyle/>
              <a:p>
                <a:r>
                  <a:rPr lang="en-US" altLang="zh-CN" sz="2000" dirty="0" smtClean="0">
                    <a:latin typeface="Times New Roman" panose="02020603050405020304" pitchFamily="18" charset="0"/>
                    <a:cs typeface="Times New Roman" panose="02020603050405020304" pitchFamily="18" charset="0"/>
                  </a:rPr>
                  <a:t>1/</a:t>
                </a:r>
                <a:r>
                  <a:rPr lang="en-US" altLang="zh-CN" sz="2000" i="1" dirty="0" smtClean="0">
                    <a:latin typeface="Times New Roman" panose="02020603050405020304" pitchFamily="18" charset="0"/>
                    <a:cs typeface="Times New Roman" panose="02020603050405020304" pitchFamily="18" charset="0"/>
                  </a:rPr>
                  <a:t>T</a:t>
                </a:r>
                <a:r>
                  <a:rPr lang="en-US" altLang="zh-CN" sz="2000" baseline="-25000" dirty="0" smtClean="0">
                    <a:latin typeface="Times New Roman" panose="02020603050405020304" pitchFamily="18" charset="0"/>
                    <a:cs typeface="Times New Roman" panose="02020603050405020304" pitchFamily="18" charset="0"/>
                  </a:rPr>
                  <a:t>1</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T </a:t>
                </a:r>
                <a:r>
                  <a:rPr lang="en-US" altLang="zh-CN" sz="2000" baseline="30000" dirty="0" smtClean="0">
                    <a:latin typeface="Times New Roman" panose="02020603050405020304" pitchFamily="18" charset="0"/>
                    <a:cs typeface="Times New Roman" panose="02020603050405020304" pitchFamily="18" charset="0"/>
                  </a:rPr>
                  <a:t>−</a:t>
                </a:r>
                <a:r>
                  <a:rPr lang="en-US" altLang="zh-CN" sz="2000" baseline="30000" dirty="0">
                    <a:latin typeface="Times New Roman" panose="02020603050405020304" pitchFamily="18" charset="0"/>
                    <a:cs typeface="Times New Roman" panose="02020603050405020304" pitchFamily="18" charset="0"/>
                  </a:rPr>
                  <a:t>0.75</a:t>
                </a:r>
                <a:r>
                  <a:rPr lang="en-US" altLang="zh-CN" sz="2000" dirty="0">
                    <a:latin typeface="Times New Roman" panose="02020603050405020304" pitchFamily="18" charset="0"/>
                    <a:cs typeface="Times New Roman" panose="02020603050405020304" pitchFamily="18" charset="0"/>
                  </a:rPr>
                  <a:t>e</a:t>
                </a:r>
                <a:r>
                  <a:rPr lang="en-US" altLang="zh-CN" sz="2000" baseline="30000" dirty="0">
                    <a:latin typeface="Times New Roman" panose="02020603050405020304" pitchFamily="18" charset="0"/>
                    <a:cs typeface="Times New Roman" panose="02020603050405020304" pitchFamily="18" charset="0"/>
                  </a:rPr>
                  <a:t>−</a:t>
                </a:r>
                <a:r>
                  <a:rPr lang="el-GR" altLang="zh-CN" sz="2000" baseline="30000" dirty="0" smtClean="0">
                    <a:latin typeface="Times New Roman" panose="02020603050405020304" pitchFamily="18" charset="0"/>
                    <a:cs typeface="Times New Roman" panose="02020603050405020304" pitchFamily="18" charset="0"/>
                  </a:rPr>
                  <a:t>Δ</a:t>
                </a:r>
                <a:r>
                  <a:rPr lang="en-US" altLang="zh-CN" sz="2400" baseline="30000" dirty="0" smtClean="0">
                    <a:latin typeface="Times New Roman" panose="02020603050405020304" pitchFamily="18" charset="0"/>
                    <a:cs typeface="Times New Roman" panose="02020603050405020304" pitchFamily="18" charset="0"/>
                  </a:rPr>
                  <a:t>/K</a:t>
                </a:r>
                <a:r>
                  <a:rPr lang="en-US" altLang="zh-CN" sz="1200" baseline="30000" dirty="0" smtClean="0">
                    <a:latin typeface="Times New Roman" panose="02020603050405020304" pitchFamily="18" charset="0"/>
                    <a:cs typeface="Times New Roman" panose="02020603050405020304" pitchFamily="18" charset="0"/>
                  </a:rPr>
                  <a:t>B</a:t>
                </a:r>
                <a:r>
                  <a:rPr lang="en-US" altLang="zh-CN" sz="2400" baseline="30000" dirty="0" smtClean="0">
                    <a:latin typeface="Times New Roman" panose="02020603050405020304" pitchFamily="18" charset="0"/>
                    <a:cs typeface="Times New Roman" panose="02020603050405020304" pitchFamily="18" charset="0"/>
                  </a:rPr>
                  <a:t>T</a:t>
                </a:r>
                <a:endParaRPr lang="en-US" altLang="zh-CN" sz="2000" baseline="30000" dirty="0">
                  <a:latin typeface="Times New Roman" panose="02020603050405020304" pitchFamily="18" charset="0"/>
                  <a:cs typeface="Times New Roman" panose="02020603050405020304" pitchFamily="18" charset="0"/>
                </a:endParaRPr>
              </a:p>
              <a:p>
                <a:r>
                  <a:rPr lang="el-GR" altLang="zh-CN" sz="2000" dirty="0" smtClean="0">
                    <a:latin typeface="Times New Roman" panose="02020603050405020304" pitchFamily="18" charset="0"/>
                    <a:cs typeface="Times New Roman" panose="02020603050405020304" pitchFamily="18" charset="0"/>
                  </a:rPr>
                  <a:t>Δ</a:t>
                </a:r>
                <a:r>
                  <a:rPr lang="en-US" altLang="zh-CN"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H</a:t>
                </a:r>
                <a:r>
                  <a:rPr lang="en-US" altLang="zh-CN" sz="2000" dirty="0" smtClean="0">
                    <a:latin typeface="Times New Roman" panose="02020603050405020304" pitchFamily="18" charset="0"/>
                    <a:cs typeface="Times New Roman" panose="02020603050405020304" pitchFamily="18" charset="0"/>
                  </a:rPr>
                  <a:t>)  ~ </a:t>
                </a:r>
                <a:r>
                  <a:rPr lang="en-US" altLang="zh-CN" sz="2000" i="1" dirty="0" smtClean="0">
                    <a:latin typeface="Times New Roman" panose="02020603050405020304" pitchFamily="18" charset="0"/>
                    <a:cs typeface="Times New Roman" panose="02020603050405020304" pitchFamily="18" charset="0"/>
                  </a:rPr>
                  <a:t>H</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sz="2000" i="1">
                            <a:solidFill>
                              <a:srgbClr val="000000"/>
                            </a:solidFill>
                            <a:latin typeface="Cambria Math" panose="02040503050406030204" pitchFamily="18" charset="0"/>
                            <a:cs typeface="Times New Roman" panose="02020603050405020304" pitchFamily="18" charset="0"/>
                          </a:rPr>
                        </m:ctrlPr>
                      </m:sSubSupPr>
                      <m:e>
                        <m:r>
                          <a:rPr lang="en-US" altLang="zh-CN" sz="2000" i="1">
                            <a:solidFill>
                              <a:srgbClr val="000000"/>
                            </a:solidFill>
                            <a:latin typeface="Cambria Math" panose="02040503050406030204" pitchFamily="18" charset="0"/>
                            <a:cs typeface="Times New Roman" panose="02020603050405020304" pitchFamily="18" charset="0"/>
                          </a:rPr>
                          <m:t>𝐻</m:t>
                        </m:r>
                      </m:e>
                      <m:sub>
                        <m:r>
                          <m:rPr>
                            <m:sty m:val="p"/>
                          </m:rPr>
                          <a:rPr lang="en-US" altLang="zh-CN" sz="2000">
                            <a:solidFill>
                              <a:srgbClr val="000000"/>
                            </a:solidFill>
                            <a:latin typeface="Cambria Math" panose="02040503050406030204" pitchFamily="18" charset="0"/>
                            <a:cs typeface="Times New Roman" panose="02020603050405020304" pitchFamily="18" charset="0"/>
                          </a:rPr>
                          <m:t>C</m:t>
                        </m:r>
                      </m:sub>
                      <m:sup>
                        <m:r>
                          <a:rPr lang="en-US" altLang="zh-CN" sz="2000">
                            <a:solidFill>
                              <a:srgbClr val="000000"/>
                            </a:solidFill>
                            <a:latin typeface="Cambria Math" panose="02040503050406030204" pitchFamily="18" charset="0"/>
                            <a:cs typeface="Times New Roman" panose="02020603050405020304" pitchFamily="18" charset="0"/>
                          </a:rPr>
                          <m:t>1</m:t>
                        </m:r>
                        <m:r>
                          <m:rPr>
                            <m:sty m:val="p"/>
                          </m:rPr>
                          <a:rPr lang="en-US" altLang="zh-CN" sz="2000">
                            <a:solidFill>
                              <a:srgbClr val="000000"/>
                            </a:solidFill>
                            <a:latin typeface="Cambria Math" panose="02040503050406030204" pitchFamily="18" charset="0"/>
                            <a:cs typeface="Times New Roman" panose="02020603050405020304" pitchFamily="18" charset="0"/>
                          </a:rPr>
                          <m:t>D</m:t>
                        </m:r>
                      </m:sup>
                    </m:sSubSup>
                  </m:oMath>
                </a14:m>
                <a:endParaRPr lang="en-US" altLang="zh-CN" sz="2000" dirty="0" smtClean="0">
                  <a:latin typeface="Times New Roman" panose="02020603050405020304" pitchFamily="18" charset="0"/>
                  <a:cs typeface="Times New Roman" panose="02020603050405020304" pitchFamily="18" charset="0"/>
                </a:endParaRPr>
              </a:p>
              <a:p>
                <a:r>
                  <a:rPr lang="en-US" altLang="zh-CN" sz="2000" dirty="0" smtClean="0">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sSubSup>
                      <m:sSubSupPr>
                        <m:ctrlPr>
                          <a:rPr lang="en-US" altLang="zh-CN" sz="2800" i="1" smtClean="0">
                            <a:solidFill>
                              <a:srgbClr val="FF0000"/>
                            </a:solidFill>
                            <a:latin typeface="Cambria Math" panose="02040503050406030204" pitchFamily="18" charset="0"/>
                            <a:cs typeface="Times New Roman" panose="02020603050405020304" pitchFamily="18" charset="0"/>
                          </a:rPr>
                        </m:ctrlPr>
                      </m:sSubSupPr>
                      <m:e>
                        <m:r>
                          <a:rPr lang="en-US" altLang="zh-CN" sz="2800" i="1">
                            <a:solidFill>
                              <a:srgbClr val="FF0000"/>
                            </a:solidFill>
                            <a:latin typeface="Cambria Math" panose="02040503050406030204" pitchFamily="18" charset="0"/>
                            <a:cs typeface="Times New Roman" panose="02020603050405020304" pitchFamily="18" charset="0"/>
                          </a:rPr>
                          <m:t>𝐻</m:t>
                        </m:r>
                      </m:e>
                      <m:sub>
                        <m:r>
                          <m:rPr>
                            <m:sty m:val="p"/>
                          </m:rPr>
                          <a:rPr lang="en-US" altLang="zh-CN" sz="2800">
                            <a:solidFill>
                              <a:srgbClr val="FF0000"/>
                            </a:solidFill>
                            <a:latin typeface="Cambria Math" panose="02040503050406030204" pitchFamily="18" charset="0"/>
                            <a:cs typeface="Times New Roman" panose="02020603050405020304" pitchFamily="18" charset="0"/>
                          </a:rPr>
                          <m:t>C</m:t>
                        </m:r>
                      </m:sub>
                      <m:sup>
                        <m:r>
                          <a:rPr lang="en-US" altLang="zh-CN" sz="2800">
                            <a:solidFill>
                              <a:srgbClr val="FF0000"/>
                            </a:solidFill>
                            <a:latin typeface="Cambria Math" panose="02040503050406030204" pitchFamily="18" charset="0"/>
                            <a:cs typeface="Times New Roman" panose="02020603050405020304" pitchFamily="18" charset="0"/>
                          </a:rPr>
                          <m:t>1</m:t>
                        </m:r>
                        <m:r>
                          <m:rPr>
                            <m:sty m:val="p"/>
                          </m:rPr>
                          <a:rPr lang="en-US" altLang="zh-CN" sz="2800">
                            <a:solidFill>
                              <a:srgbClr val="FF0000"/>
                            </a:solidFill>
                            <a:latin typeface="Cambria Math" panose="02040503050406030204" pitchFamily="18" charset="0"/>
                            <a:cs typeface="Times New Roman" panose="02020603050405020304" pitchFamily="18" charset="0"/>
                          </a:rPr>
                          <m:t>D</m:t>
                        </m:r>
                      </m:sup>
                    </m:sSubSup>
                  </m:oMath>
                </a14:m>
                <a:r>
                  <a:rPr lang="en-US" altLang="zh-CN" sz="2800" dirty="0">
                    <a:solidFill>
                      <a:srgbClr val="FF0000"/>
                    </a:solidFill>
                    <a:latin typeface="Times New Roman" panose="02020603050405020304" pitchFamily="18" charset="0"/>
                    <a:cs typeface="Times New Roman" panose="02020603050405020304" pitchFamily="18" charset="0"/>
                  </a:rPr>
                  <a:t>: 4.7 </a:t>
                </a:r>
                <a:r>
                  <a:rPr lang="en-US" altLang="zh-CN" sz="2800" dirty="0" smtClean="0">
                    <a:solidFill>
                      <a:srgbClr val="FF0000"/>
                    </a:solidFill>
                    <a:latin typeface="Times New Roman" panose="02020603050405020304" pitchFamily="18" charset="0"/>
                    <a:cs typeface="Times New Roman" panose="02020603050405020304" pitchFamily="18" charset="0"/>
                  </a:rPr>
                  <a:t>±0.3 </a:t>
                </a:r>
                <a:r>
                  <a:rPr lang="en-US" altLang="zh-CN" sz="2800" dirty="0">
                    <a:solidFill>
                      <a:srgbClr val="FF0000"/>
                    </a:solidFill>
                    <a:latin typeface="Times New Roman" panose="02020603050405020304" pitchFamily="18" charset="0"/>
                    <a:cs typeface="Times New Roman" panose="02020603050405020304" pitchFamily="18" charset="0"/>
                  </a:rPr>
                  <a:t>T</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596938" y="5331516"/>
                <a:ext cx="3418101" cy="1188915"/>
              </a:xfrm>
              <a:prstGeom prst="rect">
                <a:avLst/>
              </a:prstGeom>
              <a:blipFill>
                <a:blip r:embed="rId3"/>
                <a:stretch>
                  <a:fillRect l="-1783" t="-5128" b="-13333"/>
                </a:stretch>
              </a:blipFill>
            </p:spPr>
            <p:txBody>
              <a:bodyPr/>
              <a:lstStyle/>
              <a:p>
                <a:r>
                  <a:rPr lang="zh-CN" altLang="en-US">
                    <a:noFill/>
                  </a:rPr>
                  <a:t> </a:t>
                </a:r>
              </a:p>
            </p:txBody>
          </p:sp>
        </mc:Fallback>
      </mc:AlternateContent>
      <p:sp>
        <p:nvSpPr>
          <p:cNvPr id="8" name="文本框 7"/>
          <p:cNvSpPr txBox="1"/>
          <p:nvPr/>
        </p:nvSpPr>
        <p:spPr>
          <a:xfrm>
            <a:off x="536633" y="6488668"/>
            <a:ext cx="3818096"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H. Zou et al., PRL 127, 077201 (2021).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81678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7678" y="704755"/>
            <a:ext cx="4602879" cy="5464347"/>
          </a:xfrm>
          <a:prstGeom prst="rect">
            <a:avLst/>
          </a:prstGeom>
        </p:spPr>
      </p:pic>
      <p:sp>
        <p:nvSpPr>
          <p:cNvPr id="4" name="矩形 3"/>
          <p:cNvSpPr/>
          <p:nvPr/>
        </p:nvSpPr>
        <p:spPr>
          <a:xfrm>
            <a:off x="655960" y="86776"/>
            <a:ext cx="6474849" cy="553998"/>
          </a:xfrm>
          <a:prstGeom prst="rect">
            <a:avLst/>
          </a:prstGeom>
        </p:spPr>
        <p:txBody>
          <a:bodyPr wrap="none">
            <a:spAutoFit/>
          </a:bodyPr>
          <a:lstStyle/>
          <a:p>
            <a:r>
              <a:rPr lang="en-US" altLang="zh-CN" sz="3000" i="1" dirty="0">
                <a:solidFill>
                  <a:srgbClr val="0000FF"/>
                </a:solidFill>
                <a:latin typeface="Times New Roman" panose="02020603050405020304" pitchFamily="18" charset="0"/>
                <a:cs typeface="Times New Roman" panose="02020603050405020304" pitchFamily="18" charset="0"/>
              </a:rPr>
              <a:t>E</a:t>
            </a:r>
            <a:r>
              <a:rPr lang="en-US" altLang="zh-CN" sz="3000" baseline="-25000" dirty="0">
                <a:solidFill>
                  <a:srgbClr val="0000FF"/>
                </a:solidFill>
                <a:latin typeface="Times New Roman" panose="02020603050405020304" pitchFamily="18" charset="0"/>
                <a:cs typeface="Times New Roman" panose="02020603050405020304" pitchFamily="18" charset="0"/>
              </a:rPr>
              <a:t>8</a:t>
            </a:r>
            <a:r>
              <a:rPr lang="en-US" altLang="zh-CN" sz="3000" dirty="0">
                <a:solidFill>
                  <a:srgbClr val="0000FF"/>
                </a:solidFill>
                <a:latin typeface="Times New Roman" panose="02020603050405020304" pitchFamily="18" charset="0"/>
                <a:cs typeface="Times New Roman" panose="02020603050405020304" pitchFamily="18" charset="0"/>
              </a:rPr>
              <a:t> excitation spectrum near the 1D QCP</a:t>
            </a:r>
            <a:endParaRPr lang="zh-CN" altLang="en-US" sz="3000" dirty="0">
              <a:solidFill>
                <a:srgbClr val="0000FF"/>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013860" y="2045596"/>
            <a:ext cx="1170513" cy="400110"/>
          </a:xfrm>
          <a:prstGeom prst="rect">
            <a:avLst/>
          </a:prstGeom>
          <a:noFill/>
        </p:spPr>
        <p:txBody>
          <a:bodyPr wrap="none" rtlCol="0">
            <a:spAutoFit/>
          </a:bodyPr>
          <a:lstStyle/>
          <a:p>
            <a:r>
              <a:rPr lang="en-US" altLang="zh-CN" sz="2000" i="1" dirty="0" smtClean="0">
                <a:latin typeface="Times New Roman" panose="02020603050405020304" pitchFamily="18" charset="0"/>
                <a:cs typeface="Times New Roman" panose="02020603050405020304" pitchFamily="18" charset="0"/>
              </a:rPr>
              <a:t>T</a:t>
            </a:r>
            <a:r>
              <a:rPr lang="en-US" altLang="zh-CN" sz="2000" dirty="0" smtClean="0">
                <a:latin typeface="Times New Roman" panose="02020603050405020304" pitchFamily="18" charset="0"/>
                <a:cs typeface="Times New Roman" panose="02020603050405020304" pitchFamily="18" charset="0"/>
              </a:rPr>
              <a:t> = 0.4 K</a:t>
            </a:r>
            <a:endParaRPr lang="zh-CN" altLang="en-US" sz="2000" dirty="0">
              <a:latin typeface="Times New Roman" panose="02020603050405020304" pitchFamily="18" charset="0"/>
              <a:cs typeface="Times New Roman" panose="02020603050405020304" pitchFamily="18" charset="0"/>
            </a:endParaRPr>
          </a:p>
        </p:txBody>
      </p:sp>
      <p:sp>
        <p:nvSpPr>
          <p:cNvPr id="7" name="矩形 6"/>
          <p:cNvSpPr/>
          <p:nvPr/>
        </p:nvSpPr>
        <p:spPr>
          <a:xfrm>
            <a:off x="5336870" y="905556"/>
            <a:ext cx="3175364" cy="707886"/>
          </a:xfrm>
          <a:prstGeom prst="rect">
            <a:avLst/>
          </a:prstGeom>
        </p:spPr>
        <p:txBody>
          <a:bodyPr wrap="square">
            <a:spAutoFit/>
          </a:bodyPr>
          <a:lstStyle/>
          <a:p>
            <a:r>
              <a:rPr lang="en-US" altLang="zh-CN" sz="2000" dirty="0" smtClean="0">
                <a:solidFill>
                  <a:srgbClr val="C00000"/>
                </a:solidFill>
                <a:latin typeface="Times New Roman" panose="02020603050405020304" pitchFamily="18" charset="0"/>
                <a:cs typeface="Times New Roman" panose="02020603050405020304" pitchFamily="18" charset="0"/>
              </a:rPr>
              <a:t>Red </a:t>
            </a:r>
            <a:r>
              <a:rPr lang="en-US" altLang="zh-CN" sz="2000" dirty="0">
                <a:solidFill>
                  <a:srgbClr val="C00000"/>
                </a:solidFill>
                <a:latin typeface="Times New Roman" panose="02020603050405020304" pitchFamily="18" charset="0"/>
                <a:cs typeface="Times New Roman" panose="02020603050405020304" pitchFamily="18" charset="0"/>
              </a:rPr>
              <a:t>vertical </a:t>
            </a:r>
            <a:r>
              <a:rPr lang="en-US" altLang="zh-CN" sz="2000" dirty="0" smtClean="0">
                <a:solidFill>
                  <a:srgbClr val="C00000"/>
                </a:solidFill>
                <a:latin typeface="Times New Roman" panose="02020603050405020304" pitchFamily="18" charset="0"/>
                <a:cs typeface="Times New Roman" panose="02020603050405020304" pitchFamily="18" charset="0"/>
              </a:rPr>
              <a:t>lines:</a:t>
            </a:r>
          </a:p>
          <a:p>
            <a:r>
              <a:rPr lang="en-US" altLang="zh-CN" sz="2000" dirty="0" smtClean="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 8</a:t>
            </a:r>
            <a:r>
              <a:rPr lang="en-US" altLang="zh-CN" sz="2000" dirty="0" smtClean="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single </a:t>
            </a:r>
            <a:r>
              <a:rPr lang="en-US" altLang="zh-CN" sz="2000" i="1" dirty="0">
                <a:solidFill>
                  <a:srgbClr val="C00000"/>
                </a:solidFill>
                <a:latin typeface="Times New Roman" panose="02020603050405020304" pitchFamily="18" charset="0"/>
                <a:cs typeface="Times New Roman" panose="02020603050405020304" pitchFamily="18" charset="0"/>
              </a:rPr>
              <a:t>E</a:t>
            </a:r>
            <a:r>
              <a:rPr lang="en-US" altLang="zh-CN" sz="2000" baseline="-25000" dirty="0">
                <a:solidFill>
                  <a:srgbClr val="C00000"/>
                </a:solidFill>
                <a:latin typeface="Times New Roman" panose="02020603050405020304" pitchFamily="18" charset="0"/>
                <a:cs typeface="Times New Roman" panose="02020603050405020304" pitchFamily="18" charset="0"/>
              </a:rPr>
              <a:t>8</a:t>
            </a:r>
            <a:r>
              <a:rPr lang="en-US" altLang="zh-CN" sz="2000" dirty="0">
                <a:solidFill>
                  <a:srgbClr val="C00000"/>
                </a:solidFill>
                <a:latin typeface="Times New Roman" panose="02020603050405020304" pitchFamily="18" charset="0"/>
                <a:cs typeface="Times New Roman" panose="02020603050405020304" pitchFamily="18" charset="0"/>
              </a:rPr>
              <a:t> particles</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sp>
        <p:nvSpPr>
          <p:cNvPr id="8" name="矩形 7"/>
          <p:cNvSpPr/>
          <p:nvPr/>
        </p:nvSpPr>
        <p:spPr>
          <a:xfrm>
            <a:off x="1787322" y="2817414"/>
            <a:ext cx="3260711" cy="707886"/>
          </a:xfrm>
          <a:prstGeom prst="rect">
            <a:avLst/>
          </a:prstGeom>
        </p:spPr>
        <p:txBody>
          <a:bodyPr wrap="square">
            <a:spAutoFit/>
          </a:bodyPr>
          <a:lstStyle/>
          <a:p>
            <a:r>
              <a:rPr lang="en-US" altLang="zh-CN" sz="2000" dirty="0" smtClean="0">
                <a:solidFill>
                  <a:srgbClr val="00FF00"/>
                </a:solidFill>
                <a:latin typeface="Times New Roman" panose="02020603050405020304" pitchFamily="18" charset="0"/>
                <a:cs typeface="Times New Roman" panose="02020603050405020304" pitchFamily="18" charset="0"/>
              </a:rPr>
              <a:t>Quantum </a:t>
            </a:r>
            <a:r>
              <a:rPr lang="en-US" altLang="zh-CN" sz="2000" i="1" dirty="0" smtClean="0">
                <a:solidFill>
                  <a:srgbClr val="00FF00"/>
                </a:solidFill>
                <a:latin typeface="Times New Roman" panose="02020603050405020304" pitchFamily="18" charset="0"/>
                <a:cs typeface="Times New Roman" panose="02020603050405020304" pitchFamily="18" charset="0"/>
              </a:rPr>
              <a:t>E</a:t>
            </a:r>
            <a:r>
              <a:rPr lang="en-US" altLang="zh-CN" sz="2000" baseline="-25000" dirty="0" smtClean="0">
                <a:solidFill>
                  <a:srgbClr val="00FF00"/>
                </a:solidFill>
                <a:latin typeface="Times New Roman" panose="02020603050405020304" pitchFamily="18" charset="0"/>
                <a:cs typeface="Times New Roman" panose="02020603050405020304" pitchFamily="18" charset="0"/>
              </a:rPr>
              <a:t>8</a:t>
            </a:r>
            <a:r>
              <a:rPr lang="en-US" altLang="zh-CN" sz="2000" dirty="0" smtClean="0">
                <a:solidFill>
                  <a:srgbClr val="00FF00"/>
                </a:solidFill>
                <a:latin typeface="Times New Roman" panose="02020603050405020304" pitchFamily="18" charset="0"/>
                <a:cs typeface="Times New Roman" panose="02020603050405020304" pitchFamily="18" charset="0"/>
              </a:rPr>
              <a:t> </a:t>
            </a:r>
            <a:r>
              <a:rPr lang="en-US" altLang="zh-CN" sz="2000" dirty="0" err="1" smtClean="0">
                <a:solidFill>
                  <a:srgbClr val="00FF00"/>
                </a:solidFill>
                <a:latin typeface="Times New Roman" panose="02020603050405020304" pitchFamily="18" charset="0"/>
                <a:cs typeface="Times New Roman" panose="02020603050405020304" pitchFamily="18" charset="0"/>
              </a:rPr>
              <a:t>integrable</a:t>
            </a:r>
            <a:r>
              <a:rPr lang="en-US" altLang="zh-CN" sz="2000" dirty="0" smtClean="0">
                <a:solidFill>
                  <a:srgbClr val="00FF00"/>
                </a:solidFill>
                <a:latin typeface="Times New Roman" panose="02020603050405020304" pitchFamily="18" charset="0"/>
                <a:cs typeface="Times New Roman" panose="02020603050405020304" pitchFamily="18" charset="0"/>
              </a:rPr>
              <a:t> </a:t>
            </a:r>
            <a:r>
              <a:rPr lang="en-US" altLang="zh-CN" sz="2000" dirty="0">
                <a:solidFill>
                  <a:srgbClr val="00FF00"/>
                </a:solidFill>
                <a:latin typeface="Times New Roman" panose="02020603050405020304" pitchFamily="18" charset="0"/>
                <a:cs typeface="Times New Roman" panose="02020603050405020304" pitchFamily="18" charset="0"/>
              </a:rPr>
              <a:t>field </a:t>
            </a:r>
            <a:r>
              <a:rPr lang="en-US" altLang="zh-CN" sz="2000" dirty="0" smtClean="0">
                <a:solidFill>
                  <a:srgbClr val="00FF00"/>
                </a:solidFill>
                <a:latin typeface="Times New Roman" panose="02020603050405020304" pitchFamily="18" charset="0"/>
                <a:cs typeface="Times New Roman" panose="02020603050405020304" pitchFamily="18" charset="0"/>
              </a:rPr>
              <a:t>theory</a:t>
            </a:r>
            <a:endParaRPr lang="zh-CN" altLang="en-US" sz="2000" dirty="0">
              <a:solidFill>
                <a:srgbClr val="00FF00"/>
              </a:solidFill>
              <a:latin typeface="Times New Roman" panose="02020603050405020304" pitchFamily="18" charset="0"/>
              <a:cs typeface="Times New Roman" panose="02020603050405020304" pitchFamily="18" charset="0"/>
            </a:endParaRPr>
          </a:p>
        </p:txBody>
      </p:sp>
      <p:sp>
        <p:nvSpPr>
          <p:cNvPr id="10" name="矩形 9"/>
          <p:cNvSpPr/>
          <p:nvPr/>
        </p:nvSpPr>
        <p:spPr>
          <a:xfrm>
            <a:off x="3491400" y="4768521"/>
            <a:ext cx="1288418" cy="400110"/>
          </a:xfrm>
          <a:prstGeom prst="rect">
            <a:avLst/>
          </a:prstGeom>
        </p:spPr>
        <p:txBody>
          <a:bodyPr wrap="square">
            <a:spAutoFit/>
          </a:bodyPr>
          <a:lstStyle/>
          <a:p>
            <a:r>
              <a:rPr lang="en-US" altLang="zh-CN" sz="2000" dirty="0" err="1" smtClean="0">
                <a:solidFill>
                  <a:srgbClr val="00FF00"/>
                </a:solidFill>
                <a:latin typeface="Times New Roman" panose="02020603050405020304" pitchFamily="18" charset="0"/>
                <a:cs typeface="Times New Roman" panose="02020603050405020304" pitchFamily="18" charset="0"/>
              </a:rPr>
              <a:t>iTEBD</a:t>
            </a:r>
            <a:endParaRPr lang="zh-CN" altLang="en-US" sz="2000" dirty="0">
              <a:solidFill>
                <a:srgbClr val="00FF00"/>
              </a:solidFill>
              <a:latin typeface="Times New Roman" panose="02020603050405020304" pitchFamily="18" charset="0"/>
              <a:cs typeface="Times New Roman" panose="02020603050405020304" pitchFamily="18" charset="0"/>
            </a:endParaRPr>
          </a:p>
        </p:txBody>
      </p:sp>
      <p:sp>
        <p:nvSpPr>
          <p:cNvPr id="13" name="矩形 12"/>
          <p:cNvSpPr/>
          <p:nvPr/>
        </p:nvSpPr>
        <p:spPr>
          <a:xfrm>
            <a:off x="5602833" y="3091745"/>
            <a:ext cx="2701582" cy="1569660"/>
          </a:xfrm>
          <a:prstGeom prst="rect">
            <a:avLst/>
          </a:prstGeom>
        </p:spPr>
        <p:txBody>
          <a:bodyPr wrap="square">
            <a:spAutoFit/>
          </a:bodyPr>
          <a:lstStyle/>
          <a:p>
            <a:r>
              <a:rPr lang="en-US" altLang="zh-CN" sz="2400" dirty="0" smtClean="0">
                <a:solidFill>
                  <a:srgbClr val="C00000"/>
                </a:solidFill>
                <a:latin typeface="Times New Roman" panose="02020603050405020304" pitchFamily="18" charset="0"/>
                <a:cs typeface="Times New Roman" panose="02020603050405020304" pitchFamily="18" charset="0"/>
              </a:rPr>
              <a:t>INS dynamical spectra agrees with analytical and numerical results</a:t>
            </a:r>
            <a:endParaRPr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655960" y="6344803"/>
            <a:ext cx="3818096"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H. Zou et al., PRL 127, 077201 (2021).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5835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87225" y="916147"/>
            <a:ext cx="5962229" cy="4675995"/>
          </a:xfrm>
          <a:prstGeom prst="rect">
            <a:avLst/>
          </a:prstGeom>
        </p:spPr>
      </p:pic>
      <p:sp>
        <p:nvSpPr>
          <p:cNvPr id="4" name="矩形 3"/>
          <p:cNvSpPr/>
          <p:nvPr/>
        </p:nvSpPr>
        <p:spPr>
          <a:xfrm>
            <a:off x="904734" y="5744056"/>
            <a:ext cx="7040073" cy="461665"/>
          </a:xfrm>
          <a:prstGeom prst="rect">
            <a:avLst/>
          </a:prstGeom>
        </p:spPr>
        <p:txBody>
          <a:bodyPr wrap="square">
            <a:spAutoFit/>
          </a:bodyPr>
          <a:lstStyle/>
          <a:p>
            <a:pPr marL="285750" indent="-285750">
              <a:buFont typeface="Wingdings" panose="05000000000000000000" pitchFamily="2" charset="2"/>
              <a:buChar char="Ø"/>
            </a:pPr>
            <a:r>
              <a:rPr lang="en-US" altLang="zh-CN" sz="2400" i="1" dirty="0" smtClean="0">
                <a:latin typeface="Times New Roman" panose="02020603050405020304" pitchFamily="18" charset="0"/>
                <a:cs typeface="Times New Roman" panose="02020603050405020304" pitchFamily="18" charset="0"/>
              </a:rPr>
              <a:t>H </a:t>
            </a:r>
            <a:r>
              <a:rPr lang="en-US" altLang="zh-CN" sz="2400" dirty="0" smtClean="0">
                <a:latin typeface="Times New Roman" panose="02020603050405020304" pitchFamily="18" charset="0"/>
                <a:cs typeface="Times New Roman" panose="02020603050405020304" pitchFamily="18" charset="0"/>
              </a:rPr>
              <a:t>= 4.7 T: the best </a:t>
            </a:r>
            <a:r>
              <a:rPr lang="en-US" altLang="zh-CN" sz="2400" dirty="0">
                <a:latin typeface="Times New Roman" panose="02020603050405020304" pitchFamily="18" charset="0"/>
                <a:cs typeface="Times New Roman" panose="02020603050405020304" pitchFamily="18" charset="0"/>
              </a:rPr>
              <a:t>agreement with the </a:t>
            </a:r>
            <a:r>
              <a:rPr lang="en-US" altLang="zh-CN" sz="2400" i="1" dirty="0">
                <a:latin typeface="Times New Roman" panose="02020603050405020304" pitchFamily="18" charset="0"/>
                <a:cs typeface="Times New Roman" panose="02020603050405020304" pitchFamily="18" charset="0"/>
              </a:rPr>
              <a:t>E</a:t>
            </a:r>
            <a:r>
              <a:rPr lang="en-US" altLang="zh-CN" sz="2400" baseline="-25000" dirty="0">
                <a:latin typeface="Times New Roman" panose="02020603050405020304" pitchFamily="18" charset="0"/>
                <a:cs typeface="Times New Roman" panose="02020603050405020304" pitchFamily="18" charset="0"/>
              </a:rPr>
              <a:t>8</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predictions</a:t>
            </a:r>
            <a:endParaRPr lang="zh-CN" altLang="en-US" sz="24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5325904" y="6357635"/>
            <a:ext cx="3818096"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H. Zou et al., PRL 127, 077201 (2021).</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728280" y="159597"/>
            <a:ext cx="7216527" cy="553998"/>
          </a:xfrm>
          <a:prstGeom prst="rect">
            <a:avLst/>
          </a:prstGeom>
          <a:noFill/>
        </p:spPr>
        <p:txBody>
          <a:bodyPr wrap="none" rtlCol="0">
            <a:spAutoFit/>
          </a:bodyPr>
          <a:lstStyle/>
          <a:p>
            <a:r>
              <a:rPr lang="en-US" altLang="zh-CN" sz="3000" dirty="0">
                <a:solidFill>
                  <a:srgbClr val="0000FF"/>
                </a:solidFill>
                <a:latin typeface="Times New Roman" panose="02020603050405020304" pitchFamily="18" charset="0"/>
                <a:cs typeface="Times New Roman" panose="02020603050405020304" pitchFamily="18" charset="0"/>
              </a:rPr>
              <a:t>INS spectra peaks at different transverse field</a:t>
            </a:r>
            <a:endParaRPr lang="zh-CN" altLang="en-US" sz="30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96713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91577" y="1270062"/>
            <a:ext cx="4506893" cy="3084022"/>
          </a:xfrm>
          <a:prstGeom prst="rect">
            <a:avLst/>
          </a:prstGeom>
        </p:spPr>
      </p:pic>
      <p:sp>
        <p:nvSpPr>
          <p:cNvPr id="5" name="矩形 4"/>
          <p:cNvSpPr/>
          <p:nvPr/>
        </p:nvSpPr>
        <p:spPr>
          <a:xfrm>
            <a:off x="382769" y="136993"/>
            <a:ext cx="7819769" cy="553998"/>
          </a:xfrm>
          <a:prstGeom prst="rect">
            <a:avLst/>
          </a:prstGeom>
        </p:spPr>
        <p:txBody>
          <a:bodyPr wrap="none">
            <a:spAutoFit/>
          </a:bodyPr>
          <a:lstStyle/>
          <a:p>
            <a:r>
              <a:rPr lang="en-US" altLang="zh-CN" sz="3000" dirty="0">
                <a:solidFill>
                  <a:srgbClr val="0000FF"/>
                </a:solidFill>
                <a:latin typeface="Times New Roman" panose="02020603050405020304" pitchFamily="18" charset="0"/>
                <a:cs typeface="Times New Roman" panose="02020603050405020304" pitchFamily="18" charset="0"/>
              </a:rPr>
              <a:t>Phase diagram of BaCo</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V</a:t>
            </a:r>
            <a:r>
              <a:rPr lang="en-US" altLang="zh-CN" sz="3000" baseline="-25000" dirty="0">
                <a:solidFill>
                  <a:srgbClr val="0000FF"/>
                </a:solidFill>
                <a:latin typeface="Times New Roman" panose="02020603050405020304" pitchFamily="18" charset="0"/>
                <a:cs typeface="Times New Roman" panose="02020603050405020304" pitchFamily="18" charset="0"/>
              </a:rPr>
              <a:t>2</a:t>
            </a:r>
            <a:r>
              <a:rPr lang="en-US" altLang="zh-CN" sz="3000" dirty="0">
                <a:solidFill>
                  <a:srgbClr val="0000FF"/>
                </a:solidFill>
                <a:latin typeface="Times New Roman" panose="02020603050405020304" pitchFamily="18" charset="0"/>
                <a:cs typeface="Times New Roman" panose="02020603050405020304" pitchFamily="18" charset="0"/>
              </a:rPr>
              <a:t>O</a:t>
            </a:r>
            <a:r>
              <a:rPr lang="en-US" altLang="zh-CN" sz="3000" baseline="-25000" dirty="0">
                <a:solidFill>
                  <a:srgbClr val="0000FF"/>
                </a:solidFill>
                <a:latin typeface="Times New Roman" panose="02020603050405020304" pitchFamily="18" charset="0"/>
                <a:cs typeface="Times New Roman" panose="02020603050405020304" pitchFamily="18" charset="0"/>
              </a:rPr>
              <a:t>8</a:t>
            </a:r>
            <a:r>
              <a:rPr lang="en-US" altLang="zh-CN" sz="3000" dirty="0">
                <a:solidFill>
                  <a:srgbClr val="0000FF"/>
                </a:solidFill>
                <a:latin typeface="Times New Roman" panose="02020603050405020304" pitchFamily="18" charset="0"/>
                <a:cs typeface="Times New Roman" panose="02020603050405020304" pitchFamily="18" charset="0"/>
              </a:rPr>
              <a:t> in transverse field</a:t>
            </a:r>
            <a:endParaRPr lang="zh-CN" altLang="en-US" sz="3000" dirty="0">
              <a:solidFill>
                <a:srgbClr val="0000FF"/>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3670" y="6410945"/>
            <a:ext cx="3760388"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H. Zou et al., PRL 127, 077201 (2021)</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328559" y="4571747"/>
                <a:ext cx="5107488" cy="1621534"/>
              </a:xfrm>
              <a:prstGeom prst="rect">
                <a:avLst/>
              </a:prstGeom>
            </p:spPr>
            <p:txBody>
              <a:bodyPr wrap="none">
                <a:spAutoFit/>
              </a:bodyPr>
              <a:lstStyle/>
              <a:p>
                <a:pPr marL="342900" indent="-342900">
                  <a:buFont typeface="Wingdings" panose="05000000000000000000" pitchFamily="2" charset="2"/>
                  <a:buChar char="Ø"/>
                </a:pPr>
                <a:r>
                  <a:rPr lang="en-US" altLang="zh-CN" sz="2400" dirty="0" smtClean="0">
                    <a:solidFill>
                      <a:srgbClr val="0033CC"/>
                    </a:solidFill>
                    <a:latin typeface="Times New Roman" panose="02020603050405020304" pitchFamily="18" charset="0"/>
                    <a:cs typeface="Times New Roman" panose="02020603050405020304" pitchFamily="18" charset="0"/>
                  </a:rPr>
                  <a:t>3D QCP at </a:t>
                </a:r>
                <a14:m>
                  <m:oMath xmlns:m="http://schemas.openxmlformats.org/officeDocument/2006/math">
                    <m:sSubSup>
                      <m:sSubSupPr>
                        <m:ctrlPr>
                          <a:rPr lang="en-US" altLang="zh-CN" sz="2400" i="1">
                            <a:solidFill>
                              <a:srgbClr val="0033CC"/>
                            </a:solidFill>
                            <a:latin typeface="Cambria Math" panose="02040503050406030204" pitchFamily="18" charset="0"/>
                            <a:cs typeface="Times New Roman" panose="02020603050405020304" pitchFamily="18" charset="0"/>
                          </a:rPr>
                        </m:ctrlPr>
                      </m:sSubSupPr>
                      <m:e>
                        <m:r>
                          <a:rPr lang="en-US" altLang="zh-CN" sz="2400" i="1">
                            <a:solidFill>
                              <a:srgbClr val="0033CC"/>
                            </a:solidFill>
                            <a:latin typeface="Cambria Math" panose="02040503050406030204" pitchFamily="18" charset="0"/>
                            <a:cs typeface="Times New Roman" panose="02020603050405020304" pitchFamily="18" charset="0"/>
                          </a:rPr>
                          <m:t>𝐻</m:t>
                        </m:r>
                      </m:e>
                      <m:sub>
                        <m:r>
                          <m:rPr>
                            <m:sty m:val="p"/>
                          </m:rPr>
                          <a:rPr lang="en-US" altLang="zh-CN" sz="2400">
                            <a:solidFill>
                              <a:srgbClr val="0033CC"/>
                            </a:solidFill>
                            <a:latin typeface="Cambria Math" panose="02040503050406030204" pitchFamily="18" charset="0"/>
                            <a:cs typeface="Times New Roman" panose="02020603050405020304" pitchFamily="18" charset="0"/>
                          </a:rPr>
                          <m:t>C</m:t>
                        </m:r>
                      </m:sub>
                      <m:sup>
                        <m:r>
                          <a:rPr lang="en-US" altLang="zh-CN" sz="2400">
                            <a:solidFill>
                              <a:srgbClr val="0033CC"/>
                            </a:solidFill>
                            <a:latin typeface="Cambria Math" panose="02040503050406030204" pitchFamily="18" charset="0"/>
                            <a:cs typeface="Times New Roman" panose="02020603050405020304" pitchFamily="18" charset="0"/>
                          </a:rPr>
                          <m:t>3</m:t>
                        </m:r>
                        <m:r>
                          <m:rPr>
                            <m:sty m:val="p"/>
                          </m:rPr>
                          <a:rPr lang="en-US" altLang="zh-CN" sz="2400">
                            <a:solidFill>
                              <a:srgbClr val="0033CC"/>
                            </a:solidFill>
                            <a:latin typeface="Cambria Math" panose="02040503050406030204" pitchFamily="18" charset="0"/>
                            <a:cs typeface="Times New Roman" panose="02020603050405020304" pitchFamily="18" charset="0"/>
                          </a:rPr>
                          <m:t>D</m:t>
                        </m:r>
                      </m:sup>
                    </m:sSubSup>
                  </m:oMath>
                </a14:m>
                <a:r>
                  <a:rPr lang="en-US" altLang="zh-CN" sz="2400" dirty="0">
                    <a:solidFill>
                      <a:srgbClr val="0033CC"/>
                    </a:solidFill>
                    <a:latin typeface="Times New Roman" panose="02020603050405020304" pitchFamily="18" charset="0"/>
                    <a:cs typeface="Times New Roman" panose="02020603050405020304" pitchFamily="18" charset="0"/>
                  </a:rPr>
                  <a:t>= 10.4±0.1 T</a:t>
                </a:r>
              </a:p>
              <a:p>
                <a:pPr marL="342900" indent="-342900">
                  <a:buFont typeface="Wingdings" panose="05000000000000000000" pitchFamily="2" charset="2"/>
                  <a:buChar char="Ø"/>
                </a:pPr>
                <a:r>
                  <a:rPr lang="en-US" altLang="zh-CN" sz="2400" dirty="0">
                    <a:solidFill>
                      <a:srgbClr val="0033CC"/>
                    </a:solidFill>
                    <a:latin typeface="Times New Roman" panose="02020603050405020304" pitchFamily="18" charset="0"/>
                    <a:cs typeface="Times New Roman" panose="02020603050405020304" pitchFamily="18" charset="0"/>
                  </a:rPr>
                  <a:t>1D QCP at </a:t>
                </a:r>
                <a14:m>
                  <m:oMath xmlns:m="http://schemas.openxmlformats.org/officeDocument/2006/math">
                    <m:sSubSup>
                      <m:sSubSupPr>
                        <m:ctrlPr>
                          <a:rPr lang="en-US" altLang="zh-CN" sz="2400" i="1">
                            <a:solidFill>
                              <a:srgbClr val="0033CC"/>
                            </a:solidFill>
                            <a:latin typeface="Cambria Math" panose="02040503050406030204" pitchFamily="18" charset="0"/>
                            <a:cs typeface="Times New Roman" panose="02020603050405020304" pitchFamily="18" charset="0"/>
                          </a:rPr>
                        </m:ctrlPr>
                      </m:sSubSupPr>
                      <m:e>
                        <m:r>
                          <a:rPr lang="en-US" altLang="zh-CN" sz="2400" i="1">
                            <a:solidFill>
                              <a:srgbClr val="0033CC"/>
                            </a:solidFill>
                            <a:latin typeface="Cambria Math" panose="02040503050406030204" pitchFamily="18" charset="0"/>
                            <a:cs typeface="Times New Roman" panose="02020603050405020304" pitchFamily="18" charset="0"/>
                          </a:rPr>
                          <m:t>𝐻</m:t>
                        </m:r>
                      </m:e>
                      <m:sub>
                        <m:r>
                          <m:rPr>
                            <m:sty m:val="p"/>
                          </m:rPr>
                          <a:rPr lang="en-US" altLang="zh-CN" sz="2400">
                            <a:solidFill>
                              <a:srgbClr val="0033CC"/>
                            </a:solidFill>
                            <a:latin typeface="Cambria Math" panose="02040503050406030204" pitchFamily="18" charset="0"/>
                            <a:cs typeface="Times New Roman" panose="02020603050405020304" pitchFamily="18" charset="0"/>
                          </a:rPr>
                          <m:t>C</m:t>
                        </m:r>
                      </m:sub>
                      <m:sup>
                        <m:r>
                          <a:rPr lang="en-US" altLang="zh-CN" sz="2400">
                            <a:solidFill>
                              <a:srgbClr val="0033CC"/>
                            </a:solidFill>
                            <a:latin typeface="Cambria Math" panose="02040503050406030204" pitchFamily="18" charset="0"/>
                            <a:cs typeface="Times New Roman" panose="02020603050405020304" pitchFamily="18" charset="0"/>
                          </a:rPr>
                          <m:t>1</m:t>
                        </m:r>
                        <m:r>
                          <m:rPr>
                            <m:sty m:val="p"/>
                          </m:rPr>
                          <a:rPr lang="en-US" altLang="zh-CN" sz="2400">
                            <a:solidFill>
                              <a:srgbClr val="0033CC"/>
                            </a:solidFill>
                            <a:latin typeface="Cambria Math" panose="02040503050406030204" pitchFamily="18" charset="0"/>
                            <a:cs typeface="Times New Roman" panose="02020603050405020304" pitchFamily="18" charset="0"/>
                          </a:rPr>
                          <m:t>D</m:t>
                        </m:r>
                      </m:sup>
                    </m:sSubSup>
                  </m:oMath>
                </a14:m>
                <a:r>
                  <a:rPr lang="en-US" altLang="zh-CN" sz="2400" dirty="0">
                    <a:solidFill>
                      <a:srgbClr val="0033CC"/>
                    </a:solidFill>
                    <a:latin typeface="Times New Roman" panose="02020603050405020304" pitchFamily="18" charset="0"/>
                    <a:cs typeface="Times New Roman" panose="02020603050405020304" pitchFamily="18" charset="0"/>
                  </a:rPr>
                  <a:t>= 4.7±0.3 </a:t>
                </a:r>
                <a:r>
                  <a:rPr lang="en-US" altLang="zh-CN" sz="2400" dirty="0" smtClean="0">
                    <a:solidFill>
                      <a:srgbClr val="0033CC"/>
                    </a:solidFill>
                    <a:latin typeface="Times New Roman" panose="02020603050405020304" pitchFamily="18" charset="0"/>
                    <a:cs typeface="Times New Roman" panose="02020603050405020304" pitchFamily="18" charset="0"/>
                  </a:rPr>
                  <a:t>T</a:t>
                </a:r>
              </a:p>
              <a:p>
                <a:pPr marL="342900" indent="-342900">
                  <a:buFont typeface="Wingdings" panose="05000000000000000000" pitchFamily="2" charset="2"/>
                  <a:buChar char="Ø"/>
                </a:pPr>
                <a:r>
                  <a:rPr lang="en-US" altLang="zh-CN" sz="2400" dirty="0">
                    <a:solidFill>
                      <a:srgbClr val="0033CC"/>
                    </a:solidFill>
                    <a:latin typeface="Times New Roman" panose="02020603050405020304" pitchFamily="18" charset="0"/>
                    <a:cs typeface="Times New Roman" panose="02020603050405020304" pitchFamily="18" charset="0"/>
                  </a:rPr>
                  <a:t>Realized full </a:t>
                </a:r>
                <a:r>
                  <a:rPr lang="en-US" altLang="zh-CN" sz="2400" i="1" dirty="0">
                    <a:solidFill>
                      <a:srgbClr val="0033CC"/>
                    </a:solidFill>
                    <a:latin typeface="Times New Roman" panose="02020603050405020304" pitchFamily="18" charset="0"/>
                    <a:cs typeface="Times New Roman" panose="02020603050405020304" pitchFamily="18" charset="0"/>
                  </a:rPr>
                  <a:t>E</a:t>
                </a:r>
                <a:r>
                  <a:rPr lang="en-US" altLang="zh-CN" sz="2400" baseline="-25000" dirty="0">
                    <a:solidFill>
                      <a:srgbClr val="0033CC"/>
                    </a:solidFill>
                    <a:latin typeface="Times New Roman" panose="02020603050405020304" pitchFamily="18" charset="0"/>
                    <a:cs typeface="Times New Roman" panose="02020603050405020304" pitchFamily="18" charset="0"/>
                  </a:rPr>
                  <a:t>8</a:t>
                </a:r>
                <a:r>
                  <a:rPr lang="en-US" altLang="zh-CN" sz="2400" dirty="0">
                    <a:solidFill>
                      <a:srgbClr val="0033CC"/>
                    </a:solidFill>
                    <a:latin typeface="Times New Roman" panose="02020603050405020304" pitchFamily="18" charset="0"/>
                    <a:cs typeface="Times New Roman" panose="02020603050405020304" pitchFamily="18" charset="0"/>
                  </a:rPr>
                  <a:t> spectrum at 1D </a:t>
                </a:r>
                <a:r>
                  <a:rPr lang="en-US" altLang="zh-CN" sz="2400" dirty="0" smtClean="0">
                    <a:solidFill>
                      <a:srgbClr val="0033CC"/>
                    </a:solidFill>
                    <a:latin typeface="Times New Roman" panose="02020603050405020304" pitchFamily="18" charset="0"/>
                    <a:cs typeface="Times New Roman" panose="02020603050405020304" pitchFamily="18" charset="0"/>
                  </a:rPr>
                  <a:t>QCP</a:t>
                </a:r>
              </a:p>
              <a:p>
                <a:r>
                  <a:rPr lang="en-US" altLang="zh-CN" sz="2400" dirty="0" smtClean="0">
                    <a:solidFill>
                      <a:srgbClr val="00FF00"/>
                    </a:solidFill>
                    <a:latin typeface="Times New Roman" panose="02020603050405020304" pitchFamily="18" charset="0"/>
                    <a:cs typeface="Times New Roman" panose="02020603050405020304" pitchFamily="18" charset="0"/>
                  </a:rPr>
                  <a:t>Not a E8 symmetry!</a:t>
                </a:r>
                <a:endParaRPr lang="en-US" altLang="zh-CN" sz="2400" dirty="0">
                  <a:solidFill>
                    <a:srgbClr val="00FF00"/>
                  </a:solidFill>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28559" y="4571747"/>
                <a:ext cx="5107488" cy="1621534"/>
              </a:xfrm>
              <a:prstGeom prst="rect">
                <a:avLst/>
              </a:prstGeom>
              <a:blipFill>
                <a:blip r:embed="rId3"/>
                <a:stretch>
                  <a:fillRect l="-1909" t="-3008" r="-716" b="-7895"/>
                </a:stretch>
              </a:blipFill>
            </p:spPr>
            <p:txBody>
              <a:bodyPr/>
              <a:lstStyle/>
              <a:p>
                <a:r>
                  <a:rPr lang="zh-CN" altLang="en-US">
                    <a:noFill/>
                  </a:rPr>
                  <a:t> </a:t>
                </a:r>
              </a:p>
            </p:txBody>
          </p:sp>
        </mc:Fallback>
      </mc:AlternateContent>
      <p:sp>
        <p:nvSpPr>
          <p:cNvPr id="9" name="矩形 8"/>
          <p:cNvSpPr/>
          <p:nvPr/>
        </p:nvSpPr>
        <p:spPr>
          <a:xfrm>
            <a:off x="5436047" y="4810446"/>
            <a:ext cx="3606500" cy="757130"/>
          </a:xfrm>
          <a:prstGeom prst="rect">
            <a:avLst/>
          </a:prstGeom>
        </p:spPr>
        <p:txBody>
          <a:bodyPr wrap="none">
            <a:spAutoFit/>
          </a:bodyPr>
          <a:lstStyle/>
          <a:p>
            <a:pPr algn="ctr">
              <a:lnSpc>
                <a:spcPct val="120000"/>
              </a:lnSpc>
            </a:pPr>
            <a:r>
              <a:rPr lang="en-US" altLang="zh-CN" dirty="0" smtClean="0">
                <a:solidFill>
                  <a:srgbClr val="507E32"/>
                </a:solidFill>
                <a:latin typeface="Times New Roman" panose="02020603050405020304" pitchFamily="18" charset="0"/>
                <a:cs typeface="Times New Roman" panose="02020603050405020304" pitchFamily="18" charset="0"/>
              </a:rPr>
              <a:t>Journal Club of CMP </a:t>
            </a:r>
            <a:r>
              <a:rPr lang="zh-CN" altLang="en-US" dirty="0" smtClean="0">
                <a:solidFill>
                  <a:srgbClr val="507E32"/>
                </a:solidFill>
                <a:latin typeface="Times New Roman" panose="02020603050405020304" pitchFamily="18" charset="0"/>
                <a:cs typeface="Times New Roman" panose="02020603050405020304" pitchFamily="18" charset="0"/>
              </a:rPr>
              <a:t>推荐</a:t>
            </a:r>
            <a:r>
              <a:rPr lang="en-US" altLang="zh-CN" dirty="0" smtClean="0">
                <a:solidFill>
                  <a:srgbClr val="507E32"/>
                </a:solidFill>
                <a:latin typeface="Times New Roman" panose="02020603050405020304" pitchFamily="18" charset="0"/>
                <a:cs typeface="Times New Roman" panose="02020603050405020304" pitchFamily="18" charset="0"/>
              </a:rPr>
              <a:t>/ </a:t>
            </a:r>
            <a:r>
              <a:rPr lang="zh-CN" altLang="en-US" dirty="0" smtClean="0">
                <a:solidFill>
                  <a:srgbClr val="507E32"/>
                </a:solidFill>
                <a:latin typeface="Times New Roman" panose="02020603050405020304" pitchFamily="18" charset="0"/>
                <a:cs typeface="Times New Roman" panose="02020603050405020304" pitchFamily="18" charset="0"/>
              </a:rPr>
              <a:t>每月</a:t>
            </a:r>
            <a:r>
              <a:rPr lang="en-US" altLang="zh-CN" dirty="0" smtClean="0">
                <a:solidFill>
                  <a:srgbClr val="507E32"/>
                </a:solidFill>
                <a:latin typeface="Times New Roman" panose="02020603050405020304" pitchFamily="18" charset="0"/>
                <a:cs typeface="Times New Roman" panose="02020603050405020304" pitchFamily="18" charset="0"/>
              </a:rPr>
              <a:t>1</a:t>
            </a:r>
            <a:r>
              <a:rPr lang="zh-CN" altLang="en-US" dirty="0" smtClean="0">
                <a:solidFill>
                  <a:srgbClr val="507E32"/>
                </a:solidFill>
                <a:latin typeface="Times New Roman" panose="02020603050405020304" pitchFamily="18" charset="0"/>
                <a:cs typeface="Times New Roman" panose="02020603050405020304" pitchFamily="18" charset="0"/>
              </a:rPr>
              <a:t>篇</a:t>
            </a:r>
            <a:endParaRPr lang="en-US" altLang="zh-CN" dirty="0" smtClean="0">
              <a:solidFill>
                <a:srgbClr val="507E32"/>
              </a:solidFill>
              <a:latin typeface="Times New Roman" panose="02020603050405020304" pitchFamily="18" charset="0"/>
              <a:cs typeface="Times New Roman" panose="02020603050405020304" pitchFamily="18" charset="0"/>
            </a:endParaRPr>
          </a:p>
          <a:p>
            <a:pPr algn="ctr">
              <a:lnSpc>
                <a:spcPct val="120000"/>
              </a:lnSpc>
            </a:pPr>
            <a:r>
              <a:rPr lang="en-US" altLang="zh-CN" dirty="0" smtClean="0">
                <a:solidFill>
                  <a:srgbClr val="507E32"/>
                </a:solidFill>
                <a:latin typeface="Times New Roman" panose="02020603050405020304" pitchFamily="18" charset="0"/>
                <a:cs typeface="Times New Roman" panose="02020603050405020304" pitchFamily="18" charset="0"/>
              </a:rPr>
              <a:t>By </a:t>
            </a:r>
            <a:r>
              <a:rPr lang="en-US" altLang="zh-CN" b="1" dirty="0">
                <a:solidFill>
                  <a:srgbClr val="507E32"/>
                </a:solidFill>
                <a:latin typeface="Times New Roman" panose="02020603050405020304" pitchFamily="18" charset="0"/>
                <a:cs typeface="Times New Roman" panose="02020603050405020304" pitchFamily="18" charset="0"/>
              </a:rPr>
              <a:t>M. </a:t>
            </a:r>
            <a:r>
              <a:rPr lang="en-US" altLang="zh-CN" b="1" dirty="0" err="1">
                <a:solidFill>
                  <a:srgbClr val="507E32"/>
                </a:solidFill>
                <a:latin typeface="Times New Roman" panose="02020603050405020304" pitchFamily="18" charset="0"/>
                <a:cs typeface="Times New Roman" panose="02020603050405020304" pitchFamily="18" charset="0"/>
              </a:rPr>
              <a:t>Oshikawa</a:t>
            </a:r>
            <a:r>
              <a:rPr lang="en-US" altLang="zh-CN" b="1" dirty="0">
                <a:solidFill>
                  <a:srgbClr val="507E32"/>
                </a:solidFill>
                <a:latin typeface="Times New Roman" panose="02020603050405020304" pitchFamily="18" charset="0"/>
                <a:cs typeface="Times New Roman" panose="02020603050405020304" pitchFamily="18" charset="0"/>
              </a:rPr>
              <a:t> </a:t>
            </a:r>
            <a:endParaRPr lang="en-US" altLang="zh-CN" dirty="0">
              <a:solidFill>
                <a:srgbClr val="507E32"/>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5050501" y="1153607"/>
            <a:ext cx="3827611" cy="3308541"/>
          </a:xfrm>
          <a:prstGeom prst="rect">
            <a:avLst/>
          </a:prstGeom>
        </p:spPr>
      </p:pic>
    </p:spTree>
    <p:extLst>
      <p:ext uri="{BB962C8B-B14F-4D97-AF65-F5344CB8AC3E}">
        <p14:creationId xmlns:p14="http://schemas.microsoft.com/office/powerpoint/2010/main" val="32512058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7584" y="2636912"/>
            <a:ext cx="8076480" cy="1169551"/>
          </a:xfrm>
          <a:prstGeom prst="rect">
            <a:avLst/>
          </a:prstGeom>
          <a:noFill/>
        </p:spPr>
        <p:txBody>
          <a:bodyPr wrap="square" rtlCol="0">
            <a:spAutoFit/>
          </a:bodyPr>
          <a:lstStyle/>
          <a:p>
            <a:r>
              <a:rPr lang="en-US" altLang="zh-CN" sz="3500" b="1" dirty="0">
                <a:solidFill>
                  <a:srgbClr val="0000CC"/>
                </a:solidFill>
                <a:latin typeface="Times New Roman" pitchFamily="18" charset="0"/>
                <a:cs typeface="Times New Roman" pitchFamily="18" charset="0"/>
                <a:sym typeface="Wingdings" panose="05000000000000000000" pitchFamily="2" charset="2"/>
              </a:rPr>
              <a:t> </a:t>
            </a:r>
            <a:r>
              <a:rPr lang="en-US" altLang="zh-CN" sz="3500" b="1" dirty="0" smtClean="0">
                <a:solidFill>
                  <a:srgbClr val="0000CC"/>
                </a:solidFill>
                <a:latin typeface="Times New Roman" pitchFamily="18" charset="0"/>
                <a:cs typeface="Times New Roman" pitchFamily="18" charset="0"/>
                <a:sym typeface="Wingdings" panose="05000000000000000000" pitchFamily="2" charset="2"/>
              </a:rPr>
              <a:t>iii. </a:t>
            </a:r>
            <a:r>
              <a:rPr lang="en-US" altLang="zh-CN" sz="3500" b="1" dirty="0">
                <a:solidFill>
                  <a:srgbClr val="0000CC"/>
                </a:solidFill>
                <a:latin typeface="Times New Roman" pitchFamily="18" charset="0"/>
                <a:cs typeface="Times New Roman" pitchFamily="18" charset="0"/>
                <a:sym typeface="Wingdings" panose="05000000000000000000" pitchFamily="2" charset="2"/>
              </a:rPr>
              <a:t>Field-induced a gapless proximate </a:t>
            </a:r>
            <a:r>
              <a:rPr lang="en-US" altLang="zh-CN" sz="3500" b="1" dirty="0" err="1">
                <a:solidFill>
                  <a:srgbClr val="0000CC"/>
                </a:solidFill>
                <a:latin typeface="Times New Roman" pitchFamily="18" charset="0"/>
                <a:cs typeface="Times New Roman" pitchFamily="18" charset="0"/>
                <a:sym typeface="Wingdings" panose="05000000000000000000" pitchFamily="2" charset="2"/>
              </a:rPr>
              <a:t>Kitaev</a:t>
            </a:r>
            <a:r>
              <a:rPr lang="en-US" altLang="zh-CN" sz="3500" b="1" dirty="0">
                <a:solidFill>
                  <a:srgbClr val="0000CC"/>
                </a:solidFill>
                <a:latin typeface="Times New Roman" pitchFamily="18" charset="0"/>
                <a:cs typeface="Times New Roman" pitchFamily="18" charset="0"/>
                <a:sym typeface="Wingdings" panose="05000000000000000000" pitchFamily="2" charset="2"/>
              </a:rPr>
              <a:t> spin liquid in </a:t>
            </a:r>
            <a:r>
              <a:rPr lang="el-GR" altLang="zh-CN" sz="3500" b="1" dirty="0">
                <a:solidFill>
                  <a:srgbClr val="0000CC"/>
                </a:solidFill>
                <a:latin typeface="Times New Roman" pitchFamily="18" charset="0"/>
                <a:cs typeface="Times New Roman" pitchFamily="18" charset="0"/>
                <a:sym typeface="Wingdings" panose="05000000000000000000" pitchFamily="2" charset="2"/>
              </a:rPr>
              <a:t>α</a:t>
            </a:r>
            <a:r>
              <a:rPr lang="en-US" altLang="zh-CN" sz="3500" b="1" dirty="0">
                <a:solidFill>
                  <a:srgbClr val="0000CC"/>
                </a:solidFill>
                <a:latin typeface="Times New Roman" pitchFamily="18" charset="0"/>
                <a:cs typeface="Times New Roman" pitchFamily="18" charset="0"/>
                <a:sym typeface="Wingdings" panose="05000000000000000000" pitchFamily="2" charset="2"/>
              </a:rPr>
              <a:t>-RuCl</a:t>
            </a:r>
            <a:r>
              <a:rPr lang="en-US" altLang="zh-CN" sz="3500" b="1" baseline="-25000" dirty="0">
                <a:solidFill>
                  <a:srgbClr val="0000CC"/>
                </a:solidFill>
                <a:latin typeface="Times New Roman" pitchFamily="18" charset="0"/>
                <a:cs typeface="Times New Roman" pitchFamily="18" charset="0"/>
                <a:sym typeface="Wingdings" panose="05000000000000000000" pitchFamily="2" charset="2"/>
              </a:rPr>
              <a:t>3</a:t>
            </a:r>
            <a:endParaRPr lang="en-US" altLang="zh-CN" sz="3500" b="1" baseline="-25000" dirty="0">
              <a:solidFill>
                <a:srgbClr val="0000CC"/>
              </a:solidFill>
              <a:latin typeface="Times New Roman" pitchFamily="18" charset="0"/>
              <a:cs typeface="Times New Roman" pitchFamily="18" charset="0"/>
            </a:endParaRPr>
          </a:p>
        </p:txBody>
      </p:sp>
    </p:spTree>
    <p:extLst>
      <p:ext uri="{BB962C8B-B14F-4D97-AF65-F5344CB8AC3E}">
        <p14:creationId xmlns:p14="http://schemas.microsoft.com/office/powerpoint/2010/main" val="4329063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3108419" y="2317112"/>
            <a:ext cx="3504377" cy="2272474"/>
          </a:xfrm>
          <a:prstGeom prst="rect">
            <a:avLst/>
          </a:prstGeom>
        </p:spPr>
      </p:pic>
      <p:sp>
        <p:nvSpPr>
          <p:cNvPr id="5" name="文本框 4"/>
          <p:cNvSpPr txBox="1"/>
          <p:nvPr/>
        </p:nvSpPr>
        <p:spPr>
          <a:xfrm>
            <a:off x="855219" y="5955645"/>
            <a:ext cx="3986156" cy="404854"/>
          </a:xfrm>
          <a:prstGeom prst="rect">
            <a:avLst/>
          </a:prstGeom>
          <a:noFill/>
        </p:spPr>
        <p:txBody>
          <a:bodyPr wrap="none" rtlCol="0">
            <a:spAutoFit/>
          </a:bodyPr>
          <a:lstStyle/>
          <a:p>
            <a:r>
              <a:rPr lang="en-US" altLang="zh-CN" sz="2031" dirty="0">
                <a:latin typeface="Times New Roman" panose="02020603050405020304" pitchFamily="18" charset="0"/>
                <a:cs typeface="Times New Roman" panose="02020603050405020304" pitchFamily="18" charset="0"/>
              </a:rPr>
              <a:t>A. </a:t>
            </a:r>
            <a:r>
              <a:rPr lang="en-US" altLang="zh-CN" sz="2031" dirty="0" err="1">
                <a:latin typeface="Times New Roman" panose="02020603050405020304" pitchFamily="18" charset="0"/>
                <a:cs typeface="Times New Roman" panose="02020603050405020304" pitchFamily="18" charset="0"/>
              </a:rPr>
              <a:t>Kitaev</a:t>
            </a:r>
            <a:r>
              <a:rPr lang="en-US" altLang="zh-CN" sz="2031" dirty="0">
                <a:latin typeface="Times New Roman" panose="02020603050405020304" pitchFamily="18" charset="0"/>
                <a:cs typeface="Times New Roman" panose="02020603050405020304" pitchFamily="18" charset="0"/>
              </a:rPr>
              <a:t>, Ann. Phys. 321, 2 (2006).</a:t>
            </a:r>
            <a:endParaRPr lang="zh-CN" altLang="en-US" sz="2031" dirty="0">
              <a:latin typeface="Times New Roman" panose="02020603050405020304" pitchFamily="18" charset="0"/>
              <a:cs typeface="Times New Roman" panose="02020603050405020304" pitchFamily="18" charset="0"/>
            </a:endParaRPr>
          </a:p>
        </p:txBody>
      </p:sp>
      <p:pic>
        <p:nvPicPr>
          <p:cNvPr id="32769" name="Picture 1"/>
          <p:cNvPicPr>
            <a:picLocks noChangeAspect="1" noChangeArrowheads="1"/>
          </p:cNvPicPr>
          <p:nvPr/>
        </p:nvPicPr>
        <p:blipFill>
          <a:blip r:embed="rId3" cstate="print"/>
          <a:srcRect/>
          <a:stretch>
            <a:fillRect/>
          </a:stretch>
        </p:blipFill>
        <p:spPr bwMode="auto">
          <a:xfrm>
            <a:off x="594647" y="1328780"/>
            <a:ext cx="4587367" cy="617638"/>
          </a:xfrm>
          <a:prstGeom prst="rect">
            <a:avLst/>
          </a:prstGeom>
          <a:noFill/>
          <a:ln w="9525">
            <a:noFill/>
            <a:miter lim="800000"/>
            <a:headEnd/>
            <a:tailEnd/>
          </a:ln>
          <a:effectLst/>
        </p:spPr>
      </p:pic>
      <p:sp>
        <p:nvSpPr>
          <p:cNvPr id="10" name="TextBox 9"/>
          <p:cNvSpPr txBox="1"/>
          <p:nvPr/>
        </p:nvSpPr>
        <p:spPr>
          <a:xfrm>
            <a:off x="3384361" y="4938572"/>
            <a:ext cx="2225289" cy="433196"/>
          </a:xfrm>
          <a:prstGeom prst="rect">
            <a:avLst/>
          </a:prstGeom>
          <a:noFill/>
        </p:spPr>
        <p:txBody>
          <a:bodyPr wrap="none" rtlCol="0">
            <a:spAutoFit/>
          </a:bodyPr>
          <a:lstStyle/>
          <a:p>
            <a:r>
              <a:rPr lang="en-US" altLang="zh-CN" sz="2215" dirty="0">
                <a:solidFill>
                  <a:srgbClr val="006600"/>
                </a:solidFill>
              </a:rPr>
              <a:t>Exactly solvable</a:t>
            </a:r>
            <a:endParaRPr lang="zh-CN" altLang="en-US" sz="2215" dirty="0">
              <a:solidFill>
                <a:srgbClr val="006600"/>
              </a:solidFill>
            </a:endParaRPr>
          </a:p>
        </p:txBody>
      </p:sp>
      <p:pic>
        <p:nvPicPr>
          <p:cNvPr id="35843" name="Picture 3"/>
          <p:cNvPicPr>
            <a:picLocks noChangeAspect="1" noChangeArrowheads="1"/>
          </p:cNvPicPr>
          <p:nvPr/>
        </p:nvPicPr>
        <p:blipFill>
          <a:blip r:embed="rId4" cstate="print"/>
          <a:srcRect/>
          <a:stretch>
            <a:fillRect/>
          </a:stretch>
        </p:blipFill>
        <p:spPr bwMode="auto">
          <a:xfrm>
            <a:off x="344253" y="2290397"/>
            <a:ext cx="2415179" cy="2353776"/>
          </a:xfrm>
          <a:prstGeom prst="rect">
            <a:avLst/>
          </a:prstGeom>
          <a:noFill/>
          <a:ln w="9525">
            <a:noFill/>
            <a:miter lim="800000"/>
            <a:headEnd/>
            <a:tailEnd/>
          </a:ln>
        </p:spPr>
      </p:pic>
      <p:sp>
        <p:nvSpPr>
          <p:cNvPr id="14" name="TextBox 13"/>
          <p:cNvSpPr txBox="1"/>
          <p:nvPr/>
        </p:nvSpPr>
        <p:spPr>
          <a:xfrm>
            <a:off x="446378" y="4889876"/>
            <a:ext cx="1685077" cy="433196"/>
          </a:xfrm>
          <a:prstGeom prst="rect">
            <a:avLst/>
          </a:prstGeom>
          <a:noFill/>
        </p:spPr>
        <p:txBody>
          <a:bodyPr wrap="none" rtlCol="0">
            <a:spAutoFit/>
          </a:bodyPr>
          <a:lstStyle/>
          <a:p>
            <a:r>
              <a:rPr lang="en-US" altLang="zh-CN" sz="2215" dirty="0">
                <a:solidFill>
                  <a:srgbClr val="006600"/>
                </a:solidFill>
                <a:latin typeface="Times New Roman" pitchFamily="18" charset="0"/>
                <a:cs typeface="Times New Roman" pitchFamily="18" charset="0"/>
              </a:rPr>
              <a:t>Pauli Matrix </a:t>
            </a:r>
            <a:endParaRPr lang="zh-CN" altLang="en-US" sz="2215" dirty="0">
              <a:solidFill>
                <a:srgbClr val="006600"/>
              </a:solidFill>
              <a:latin typeface="Times New Roman" pitchFamily="18" charset="0"/>
              <a:cs typeface="Times New Roman" pitchFamily="18" charset="0"/>
            </a:endParaRPr>
          </a:p>
        </p:txBody>
      </p:sp>
      <p:pic>
        <p:nvPicPr>
          <p:cNvPr id="35844" name="Picture 4"/>
          <p:cNvPicPr>
            <a:picLocks noChangeAspect="1" noChangeArrowheads="1"/>
          </p:cNvPicPr>
          <p:nvPr/>
        </p:nvPicPr>
        <p:blipFill>
          <a:blip r:embed="rId5" cstate="print"/>
          <a:srcRect/>
          <a:stretch>
            <a:fillRect/>
          </a:stretch>
        </p:blipFill>
        <p:spPr bwMode="auto">
          <a:xfrm>
            <a:off x="6754860" y="1234079"/>
            <a:ext cx="1418604" cy="1712108"/>
          </a:xfrm>
          <a:prstGeom prst="rect">
            <a:avLst/>
          </a:prstGeom>
          <a:noFill/>
          <a:ln w="9525">
            <a:noFill/>
            <a:miter lim="800000"/>
            <a:headEnd/>
            <a:tailEnd/>
          </a:ln>
        </p:spPr>
      </p:pic>
      <p:pic>
        <p:nvPicPr>
          <p:cNvPr id="35845" name="Picture 5"/>
          <p:cNvPicPr>
            <a:picLocks noChangeAspect="1" noChangeArrowheads="1"/>
          </p:cNvPicPr>
          <p:nvPr/>
        </p:nvPicPr>
        <p:blipFill>
          <a:blip r:embed="rId6" cstate="print"/>
          <a:srcRect/>
          <a:stretch>
            <a:fillRect/>
          </a:stretch>
        </p:blipFill>
        <p:spPr bwMode="auto">
          <a:xfrm>
            <a:off x="6754860" y="4059003"/>
            <a:ext cx="1215029" cy="1329384"/>
          </a:xfrm>
          <a:prstGeom prst="rect">
            <a:avLst/>
          </a:prstGeom>
          <a:noFill/>
          <a:ln w="9525">
            <a:noFill/>
            <a:miter lim="800000"/>
            <a:headEnd/>
            <a:tailEnd/>
          </a:ln>
        </p:spPr>
      </p:pic>
      <p:sp>
        <p:nvSpPr>
          <p:cNvPr id="18" name="矩形 17"/>
          <p:cNvSpPr/>
          <p:nvPr/>
        </p:nvSpPr>
        <p:spPr>
          <a:xfrm>
            <a:off x="6577989" y="5322437"/>
            <a:ext cx="2491288" cy="1029897"/>
          </a:xfrm>
          <a:prstGeom prst="rect">
            <a:avLst/>
          </a:prstGeom>
        </p:spPr>
        <p:txBody>
          <a:bodyPr wrap="square">
            <a:spAutoFit/>
          </a:bodyPr>
          <a:lstStyle/>
          <a:p>
            <a:r>
              <a:rPr lang="en-US" altLang="zh-CN" sz="2031" dirty="0">
                <a:solidFill>
                  <a:srgbClr val="006600"/>
                </a:solidFill>
                <a:latin typeface="Times New Roman" panose="02020603050405020304" pitchFamily="18" charset="0"/>
                <a:cs typeface="Times New Roman" panose="02020603050405020304" pitchFamily="18" charset="0"/>
              </a:rPr>
              <a:t>under field: </a:t>
            </a:r>
          </a:p>
          <a:p>
            <a:r>
              <a:rPr lang="en-US" altLang="zh-CN" sz="2031" dirty="0">
                <a:solidFill>
                  <a:srgbClr val="006600"/>
                </a:solidFill>
                <a:latin typeface="Times New Roman" panose="02020603050405020304" pitchFamily="18" charset="0"/>
                <a:cs typeface="Times New Roman" panose="02020603050405020304" pitchFamily="18" charset="0"/>
              </a:rPr>
              <a:t>Gapped excitations</a:t>
            </a:r>
          </a:p>
          <a:p>
            <a:r>
              <a:rPr lang="en-US" altLang="zh-CN" sz="2031" dirty="0">
                <a:solidFill>
                  <a:srgbClr val="006600"/>
                </a:solidFill>
                <a:latin typeface="Times New Roman" panose="02020603050405020304" pitchFamily="18" charset="0"/>
                <a:cs typeface="Times New Roman" panose="02020603050405020304" pitchFamily="18" charset="0"/>
              </a:rPr>
              <a:t>Non-</a:t>
            </a:r>
            <a:r>
              <a:rPr lang="en-US" altLang="zh-CN" sz="2031" dirty="0" err="1">
                <a:solidFill>
                  <a:srgbClr val="006600"/>
                </a:solidFill>
                <a:latin typeface="Times New Roman" panose="02020603050405020304" pitchFamily="18" charset="0"/>
                <a:cs typeface="Times New Roman" panose="02020603050405020304" pitchFamily="18" charset="0"/>
              </a:rPr>
              <a:t>Abelian</a:t>
            </a:r>
            <a:r>
              <a:rPr lang="en-US" altLang="zh-CN" sz="2031" dirty="0">
                <a:solidFill>
                  <a:srgbClr val="006600"/>
                </a:solidFill>
                <a:latin typeface="Times New Roman" panose="02020603050405020304" pitchFamily="18" charset="0"/>
                <a:cs typeface="Times New Roman" panose="02020603050405020304" pitchFamily="18" charset="0"/>
              </a:rPr>
              <a:t> </a:t>
            </a:r>
            <a:r>
              <a:rPr lang="en-US" altLang="zh-CN" sz="2031" dirty="0" err="1">
                <a:solidFill>
                  <a:srgbClr val="006600"/>
                </a:solidFill>
                <a:latin typeface="Times New Roman" panose="02020603050405020304" pitchFamily="18" charset="0"/>
                <a:cs typeface="Times New Roman" panose="02020603050405020304" pitchFamily="18" charset="0"/>
              </a:rPr>
              <a:t>Anyons</a:t>
            </a:r>
            <a:endParaRPr lang="en-US" altLang="zh-CN" sz="2031" dirty="0">
              <a:solidFill>
                <a:srgbClr val="006600"/>
              </a:solidFill>
              <a:latin typeface="Times New Roman" panose="02020603050405020304" pitchFamily="18" charset="0"/>
              <a:cs typeface="Times New Roman" panose="02020603050405020304" pitchFamily="18" charset="0"/>
            </a:endParaRPr>
          </a:p>
        </p:txBody>
      </p:sp>
      <p:sp>
        <p:nvSpPr>
          <p:cNvPr id="20" name="文本框 8"/>
          <p:cNvSpPr txBox="1"/>
          <p:nvPr/>
        </p:nvSpPr>
        <p:spPr>
          <a:xfrm>
            <a:off x="203638" y="369999"/>
            <a:ext cx="11137961" cy="490134"/>
          </a:xfrm>
          <a:prstGeom prst="rect">
            <a:avLst/>
          </a:prstGeom>
          <a:noFill/>
        </p:spPr>
        <p:txBody>
          <a:bodyPr wrap="square" rtlCol="0">
            <a:spAutoFit/>
          </a:bodyPr>
          <a:lstStyle/>
          <a:p>
            <a:r>
              <a:rPr lang="en-US" altLang="zh-CN" sz="2585" dirty="0">
                <a:solidFill>
                  <a:srgbClr val="0000FF"/>
                </a:solidFill>
                <a:latin typeface="Times New Roman" pitchFamily="18" charset="0"/>
                <a:cs typeface="Times New Roman" pitchFamily="18" charset="0"/>
              </a:rPr>
              <a:t>2D Spin liquid: </a:t>
            </a:r>
            <a:r>
              <a:rPr lang="en-US" altLang="zh-CN" sz="2585" dirty="0" err="1">
                <a:solidFill>
                  <a:srgbClr val="0000FF"/>
                </a:solidFill>
                <a:latin typeface="Times New Roman" pitchFamily="18" charset="0"/>
                <a:cs typeface="Times New Roman" pitchFamily="18" charset="0"/>
              </a:rPr>
              <a:t>Kitaev</a:t>
            </a:r>
            <a:r>
              <a:rPr lang="en-US" altLang="zh-CN" sz="2585" dirty="0">
                <a:solidFill>
                  <a:srgbClr val="0000FF"/>
                </a:solidFill>
                <a:latin typeface="Times New Roman" pitchFamily="18" charset="0"/>
                <a:cs typeface="Times New Roman" pitchFamily="18" charset="0"/>
              </a:rPr>
              <a:t> model in a honeycomb lattice</a:t>
            </a:r>
            <a:endParaRPr lang="zh-CN" altLang="en-US" sz="2585" dirty="0">
              <a:solidFill>
                <a:srgbClr val="0000FF"/>
              </a:solidFill>
              <a:latin typeface="Times New Roman" pitchFamily="18" charset="0"/>
              <a:cs typeface="Times New Roman" pitchFamily="18" charset="0"/>
            </a:endParaRPr>
          </a:p>
        </p:txBody>
      </p:sp>
      <p:sp>
        <p:nvSpPr>
          <p:cNvPr id="21" name="矩形 20"/>
          <p:cNvSpPr/>
          <p:nvPr/>
        </p:nvSpPr>
        <p:spPr>
          <a:xfrm>
            <a:off x="6617905" y="2991213"/>
            <a:ext cx="2491288" cy="1029897"/>
          </a:xfrm>
          <a:prstGeom prst="rect">
            <a:avLst/>
          </a:prstGeom>
        </p:spPr>
        <p:txBody>
          <a:bodyPr wrap="square">
            <a:spAutoFit/>
          </a:bodyPr>
          <a:lstStyle/>
          <a:p>
            <a:r>
              <a:rPr lang="en-US" altLang="zh-CN" sz="2031" dirty="0">
                <a:solidFill>
                  <a:srgbClr val="006600"/>
                </a:solidFill>
                <a:latin typeface="Times New Roman" panose="02020603050405020304" pitchFamily="18" charset="0"/>
                <a:cs typeface="Times New Roman" panose="02020603050405020304" pitchFamily="18" charset="0"/>
              </a:rPr>
              <a:t>B phase: Dirac </a:t>
            </a:r>
            <a:r>
              <a:rPr lang="en-US" altLang="zh-CN" sz="2031" dirty="0" err="1">
                <a:solidFill>
                  <a:srgbClr val="006600"/>
                </a:solidFill>
                <a:latin typeface="Times New Roman" panose="02020603050405020304" pitchFamily="18" charset="0"/>
                <a:cs typeface="Times New Roman" panose="02020603050405020304" pitchFamily="18" charset="0"/>
              </a:rPr>
              <a:t>Majorana</a:t>
            </a:r>
            <a:r>
              <a:rPr lang="en-US" altLang="zh-CN" sz="2031" dirty="0">
                <a:solidFill>
                  <a:srgbClr val="006600"/>
                </a:solidFill>
                <a:latin typeface="Times New Roman" panose="02020603050405020304" pitchFamily="18" charset="0"/>
                <a:cs typeface="Times New Roman" panose="02020603050405020304" pitchFamily="18" charset="0"/>
              </a:rPr>
              <a:t> fermions (Z</a:t>
            </a:r>
            <a:r>
              <a:rPr lang="en-US" altLang="zh-CN" sz="2031" baseline="-25000" dirty="0">
                <a:solidFill>
                  <a:srgbClr val="006600"/>
                </a:solidFill>
                <a:latin typeface="Times New Roman" panose="02020603050405020304" pitchFamily="18" charset="0"/>
                <a:cs typeface="Times New Roman" panose="02020603050405020304" pitchFamily="18" charset="0"/>
              </a:rPr>
              <a:t>2</a:t>
            </a:r>
            <a:r>
              <a:rPr lang="en-US" altLang="zh-CN" sz="2031" dirty="0">
                <a:solidFill>
                  <a:srgbClr val="006600"/>
                </a:solidFill>
                <a:latin typeface="Times New Roman" panose="02020603050405020304" pitchFamily="18" charset="0"/>
                <a:cs typeface="Times New Roman" panose="02020603050405020304" pitchFamily="18" charset="0"/>
              </a:rPr>
              <a:t> QSL)</a:t>
            </a:r>
          </a:p>
        </p:txBody>
      </p:sp>
    </p:spTree>
    <p:extLst>
      <p:ext uri="{BB962C8B-B14F-4D97-AF65-F5344CB8AC3E}">
        <p14:creationId xmlns:p14="http://schemas.microsoft.com/office/powerpoint/2010/main" val="5106245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238238"/>
            <a:ext cx="7861121" cy="887935"/>
          </a:xfrm>
          <a:prstGeom prst="rect">
            <a:avLst/>
          </a:prstGeom>
          <a:noFill/>
        </p:spPr>
        <p:txBody>
          <a:bodyPr wrap="square" rtlCol="0">
            <a:spAutoFit/>
          </a:bodyPr>
          <a:lstStyle/>
          <a:p>
            <a:r>
              <a:rPr lang="en-US" altLang="zh-CN" sz="2585" dirty="0">
                <a:solidFill>
                  <a:srgbClr val="0000FF"/>
                </a:solidFill>
                <a:latin typeface="Times New Roman" pitchFamily="18" charset="0"/>
                <a:cs typeface="Times New Roman" pitchFamily="18" charset="0"/>
              </a:rPr>
              <a:t>Na</a:t>
            </a:r>
            <a:r>
              <a:rPr lang="en-US" altLang="zh-CN" sz="2585" baseline="-25000" dirty="0">
                <a:solidFill>
                  <a:srgbClr val="0000FF"/>
                </a:solidFill>
                <a:latin typeface="Times New Roman" pitchFamily="18" charset="0"/>
                <a:cs typeface="Times New Roman" pitchFamily="18" charset="0"/>
              </a:rPr>
              <a:t>2</a:t>
            </a:r>
            <a:r>
              <a:rPr lang="en-US" altLang="zh-CN" sz="2585" dirty="0">
                <a:solidFill>
                  <a:srgbClr val="0000FF"/>
                </a:solidFill>
                <a:latin typeface="Times New Roman" pitchFamily="18" charset="0"/>
                <a:cs typeface="Times New Roman" pitchFamily="18" charset="0"/>
              </a:rPr>
              <a:t>IrO</a:t>
            </a:r>
            <a:r>
              <a:rPr lang="en-US" altLang="zh-CN" sz="2585" baseline="-25000" dirty="0">
                <a:solidFill>
                  <a:srgbClr val="0000FF"/>
                </a:solidFill>
                <a:latin typeface="Times New Roman" pitchFamily="18" charset="0"/>
                <a:cs typeface="Times New Roman" pitchFamily="18" charset="0"/>
              </a:rPr>
              <a:t>3</a:t>
            </a:r>
            <a:r>
              <a:rPr lang="en-US" altLang="zh-CN" sz="2585" dirty="0">
                <a:solidFill>
                  <a:srgbClr val="0000FF"/>
                </a:solidFill>
                <a:latin typeface="Times New Roman" pitchFamily="18" charset="0"/>
                <a:cs typeface="Times New Roman" pitchFamily="18" charset="0"/>
              </a:rPr>
              <a:t> &amp; </a:t>
            </a:r>
            <a:r>
              <a:rPr lang="el-GR" altLang="zh-CN" sz="2585" dirty="0">
                <a:solidFill>
                  <a:srgbClr val="0000FF"/>
                </a:solidFill>
                <a:latin typeface="Times New Roman" pitchFamily="18" charset="0"/>
                <a:cs typeface="Times New Roman" pitchFamily="18" charset="0"/>
              </a:rPr>
              <a:t>α-</a:t>
            </a:r>
            <a:r>
              <a:rPr lang="en-US" altLang="zh-CN" sz="2585" dirty="0">
                <a:solidFill>
                  <a:srgbClr val="0000FF"/>
                </a:solidFill>
                <a:latin typeface="Times New Roman" pitchFamily="18" charset="0"/>
                <a:cs typeface="Times New Roman" pitchFamily="18" charset="0"/>
              </a:rPr>
              <a:t>RuCl</a:t>
            </a:r>
            <a:r>
              <a:rPr lang="en-US" altLang="zh-CN" sz="2585" baseline="-25000" dirty="0">
                <a:solidFill>
                  <a:srgbClr val="0000FF"/>
                </a:solidFill>
                <a:latin typeface="Times New Roman" pitchFamily="18" charset="0"/>
                <a:cs typeface="Times New Roman" pitchFamily="18" charset="0"/>
              </a:rPr>
              <a:t>3 </a:t>
            </a:r>
            <a:r>
              <a:rPr lang="en-US" altLang="zh-CN" sz="2585" dirty="0">
                <a:solidFill>
                  <a:srgbClr val="0000FF"/>
                </a:solidFill>
                <a:latin typeface="Times New Roman" pitchFamily="18" charset="0"/>
                <a:cs typeface="Times New Roman" pitchFamily="18" charset="0"/>
              </a:rPr>
              <a:t>: 2D honeycomb lattice/edge sharing </a:t>
            </a:r>
            <a:r>
              <a:rPr lang="en-US" altLang="zh-CN" sz="2585" dirty="0" err="1">
                <a:solidFill>
                  <a:srgbClr val="0000FF"/>
                </a:solidFill>
                <a:latin typeface="Times New Roman" pitchFamily="18" charset="0"/>
                <a:cs typeface="Times New Roman" pitchFamily="18" charset="0"/>
              </a:rPr>
              <a:t>octahedra</a:t>
            </a:r>
            <a:endParaRPr lang="zh-CN" altLang="en-US" sz="2585" baseline="-25000" dirty="0">
              <a:solidFill>
                <a:srgbClr val="0000FF"/>
              </a:solidFill>
              <a:latin typeface="Times New Roman" pitchFamily="18" charset="0"/>
              <a:cs typeface="Times New Roman" pitchFamily="18" charset="0"/>
            </a:endParaRPr>
          </a:p>
        </p:txBody>
      </p:sp>
      <p:sp>
        <p:nvSpPr>
          <p:cNvPr id="3" name="TextBox 2"/>
          <p:cNvSpPr txBox="1"/>
          <p:nvPr/>
        </p:nvSpPr>
        <p:spPr>
          <a:xfrm>
            <a:off x="902943" y="5856674"/>
            <a:ext cx="2608406" cy="646331"/>
          </a:xfrm>
          <a:prstGeom prst="rect">
            <a:avLst/>
          </a:prstGeom>
          <a:noFill/>
        </p:spPr>
        <p:txBody>
          <a:bodyPr wrap="none" rtlCol="0">
            <a:spAutoFit/>
          </a:bodyPr>
          <a:lstStyle/>
          <a:p>
            <a:r>
              <a:rPr lang="en-US" altLang="zh-CN" dirty="0"/>
              <a:t>F. Ye et al., </a:t>
            </a:r>
          </a:p>
          <a:p>
            <a:r>
              <a:rPr lang="en-US" altLang="zh-CN" dirty="0"/>
              <a:t>PRB 85, 180403 (2012)</a:t>
            </a:r>
            <a:endParaRPr lang="zh-CN" altLang="en-US" dirty="0"/>
          </a:p>
        </p:txBody>
      </p:sp>
      <p:sp>
        <p:nvSpPr>
          <p:cNvPr id="7" name="TextBox 6"/>
          <p:cNvSpPr txBox="1"/>
          <p:nvPr/>
        </p:nvSpPr>
        <p:spPr>
          <a:xfrm>
            <a:off x="5456989" y="5782554"/>
            <a:ext cx="2638286" cy="646331"/>
          </a:xfrm>
          <a:prstGeom prst="rect">
            <a:avLst/>
          </a:prstGeom>
          <a:noFill/>
        </p:spPr>
        <p:txBody>
          <a:bodyPr wrap="none" rtlCol="0">
            <a:spAutoFit/>
          </a:bodyPr>
          <a:lstStyle/>
          <a:p>
            <a:r>
              <a:rPr lang="en-US" altLang="zh-CN" dirty="0"/>
              <a:t>K. W. Plumb et al.,</a:t>
            </a:r>
          </a:p>
          <a:p>
            <a:r>
              <a:rPr lang="en-US" altLang="zh-CN" dirty="0"/>
              <a:t>PRB 90, 041112 (2014)</a:t>
            </a:r>
            <a:endParaRPr lang="zh-CN" altLang="en-US" dirty="0"/>
          </a:p>
        </p:txBody>
      </p:sp>
      <p:sp>
        <p:nvSpPr>
          <p:cNvPr id="4" name="TextBox 3"/>
          <p:cNvSpPr txBox="1"/>
          <p:nvPr/>
        </p:nvSpPr>
        <p:spPr>
          <a:xfrm>
            <a:off x="517649" y="4843212"/>
            <a:ext cx="2946726" cy="944489"/>
          </a:xfrm>
          <a:prstGeom prst="rect">
            <a:avLst/>
          </a:prstGeom>
          <a:noFill/>
        </p:spPr>
        <p:txBody>
          <a:bodyPr wrap="square" rtlCol="0">
            <a:spAutoFit/>
          </a:bodyPr>
          <a:lstStyle/>
          <a:p>
            <a:r>
              <a:rPr lang="en-US" altLang="zh-CN" sz="1846" dirty="0">
                <a:solidFill>
                  <a:srgbClr val="006600"/>
                </a:solidFill>
                <a:latin typeface="Times New Roman" panose="02020603050405020304" pitchFamily="18" charset="0"/>
                <a:cs typeface="Times New Roman" panose="02020603050405020304" pitchFamily="18" charset="0"/>
              </a:rPr>
              <a:t>Na</a:t>
            </a:r>
            <a:r>
              <a:rPr lang="en-US" altLang="zh-CN" sz="1846" baseline="-25000" dirty="0">
                <a:solidFill>
                  <a:srgbClr val="006600"/>
                </a:solidFill>
                <a:latin typeface="Times New Roman" panose="02020603050405020304" pitchFamily="18" charset="0"/>
                <a:cs typeface="Times New Roman" panose="02020603050405020304" pitchFamily="18" charset="0"/>
              </a:rPr>
              <a:t>2</a:t>
            </a:r>
            <a:r>
              <a:rPr lang="en-US" altLang="zh-CN" sz="1846" dirty="0">
                <a:solidFill>
                  <a:srgbClr val="006600"/>
                </a:solidFill>
                <a:latin typeface="Times New Roman" panose="02020603050405020304" pitchFamily="18" charset="0"/>
                <a:cs typeface="Times New Roman" panose="02020603050405020304" pitchFamily="18" charset="0"/>
              </a:rPr>
              <a:t>IrO</a:t>
            </a:r>
            <a:r>
              <a:rPr lang="en-US" altLang="zh-CN" sz="1846" baseline="-25000" dirty="0">
                <a:solidFill>
                  <a:srgbClr val="006600"/>
                </a:solidFill>
                <a:latin typeface="Times New Roman" panose="02020603050405020304" pitchFamily="18" charset="0"/>
                <a:cs typeface="Times New Roman" panose="02020603050405020304" pitchFamily="18" charset="0"/>
              </a:rPr>
              <a:t>3 </a:t>
            </a:r>
            <a:r>
              <a:rPr lang="en-US" altLang="zh-CN" sz="1846" dirty="0">
                <a:solidFill>
                  <a:srgbClr val="006600"/>
                </a:solidFill>
                <a:latin typeface="Times New Roman" panose="02020603050405020304" pitchFamily="18" charset="0"/>
                <a:cs typeface="Times New Roman" panose="02020603050405020304" pitchFamily="18" charset="0"/>
              </a:rPr>
              <a:t>: Ir</a:t>
            </a:r>
            <a:r>
              <a:rPr lang="en-US" altLang="zh-CN" sz="1846" baseline="30000" dirty="0">
                <a:solidFill>
                  <a:srgbClr val="006600"/>
                </a:solidFill>
                <a:latin typeface="Times New Roman" panose="02020603050405020304" pitchFamily="18" charset="0"/>
                <a:cs typeface="Times New Roman" panose="02020603050405020304" pitchFamily="18" charset="0"/>
              </a:rPr>
              <a:t>4+</a:t>
            </a:r>
            <a:r>
              <a:rPr lang="en-US" altLang="zh-CN" sz="1846" dirty="0">
                <a:solidFill>
                  <a:srgbClr val="006600"/>
                </a:solidFill>
                <a:latin typeface="Times New Roman" panose="02020603050405020304" pitchFamily="18" charset="0"/>
                <a:cs typeface="Times New Roman" panose="02020603050405020304" pitchFamily="18" charset="0"/>
              </a:rPr>
              <a:t>, 5d, s=1/2</a:t>
            </a:r>
            <a:endParaRPr lang="en-US" altLang="zh-CN" sz="1846" baseline="-25000" dirty="0">
              <a:solidFill>
                <a:srgbClr val="006600"/>
              </a:solidFill>
              <a:latin typeface="Times New Roman" panose="02020603050405020304" pitchFamily="18" charset="0"/>
              <a:cs typeface="Times New Roman" panose="02020603050405020304" pitchFamily="18" charset="0"/>
            </a:endParaRPr>
          </a:p>
          <a:p>
            <a:r>
              <a:rPr lang="en-US" altLang="zh-CN" sz="1846" dirty="0">
                <a:solidFill>
                  <a:srgbClr val="006600"/>
                </a:solidFill>
                <a:latin typeface="Times New Roman" panose="02020603050405020304" pitchFamily="18" charset="0"/>
                <a:cs typeface="Times New Roman" panose="02020603050405020304" pitchFamily="18" charset="0"/>
              </a:rPr>
              <a:t>T</a:t>
            </a:r>
            <a:r>
              <a:rPr lang="en-US" altLang="zh-CN" sz="1846" baseline="-25000" dirty="0">
                <a:solidFill>
                  <a:srgbClr val="006600"/>
                </a:solidFill>
                <a:latin typeface="Times New Roman" panose="02020603050405020304" pitchFamily="18" charset="0"/>
                <a:cs typeface="Times New Roman" panose="02020603050405020304" pitchFamily="18" charset="0"/>
              </a:rPr>
              <a:t>N</a:t>
            </a:r>
            <a:r>
              <a:rPr lang="en-US" altLang="zh-CN" sz="1846" dirty="0">
                <a:solidFill>
                  <a:srgbClr val="006600"/>
                </a:solidFill>
                <a:latin typeface="Times New Roman" panose="02020603050405020304" pitchFamily="18" charset="0"/>
                <a:cs typeface="Times New Roman" panose="02020603050405020304" pitchFamily="18" charset="0"/>
              </a:rPr>
              <a:t>=18.1K, zigzag order</a:t>
            </a:r>
          </a:p>
          <a:p>
            <a:r>
              <a:rPr lang="en-US" altLang="zh-CN" sz="1846" dirty="0">
                <a:solidFill>
                  <a:srgbClr val="006600"/>
                </a:solidFill>
                <a:latin typeface="Times New Roman" panose="02020603050405020304" pitchFamily="18" charset="0"/>
                <a:cs typeface="Times New Roman" panose="02020603050405020304" pitchFamily="18" charset="0"/>
              </a:rPr>
              <a:t>&lt;M&gt;= </a:t>
            </a:r>
            <a:r>
              <a:rPr lang="el-GR" altLang="zh-CN" sz="1846" dirty="0">
                <a:solidFill>
                  <a:srgbClr val="006600"/>
                </a:solidFill>
                <a:latin typeface="Times New Roman" panose="02020603050405020304" pitchFamily="18" charset="0"/>
                <a:cs typeface="Times New Roman" panose="02020603050405020304" pitchFamily="18" charset="0"/>
              </a:rPr>
              <a:t>0.22</a:t>
            </a:r>
            <a:r>
              <a:rPr lang="en-US" altLang="zh-CN" sz="1846" dirty="0">
                <a:solidFill>
                  <a:srgbClr val="006600"/>
                </a:solidFill>
                <a:latin typeface="Times New Roman" panose="02020603050405020304" pitchFamily="18" charset="0"/>
                <a:cs typeface="Times New Roman" panose="02020603050405020304" pitchFamily="18" charset="0"/>
              </a:rPr>
              <a:t> </a:t>
            </a:r>
            <a:r>
              <a:rPr lang="el-GR" altLang="zh-CN" sz="1846" dirty="0">
                <a:solidFill>
                  <a:srgbClr val="006600"/>
                </a:solidFill>
                <a:latin typeface="Times New Roman" panose="02020603050405020304" pitchFamily="18" charset="0"/>
                <a:cs typeface="Times New Roman" panose="02020603050405020304" pitchFamily="18" charset="0"/>
              </a:rPr>
              <a:t>μ</a:t>
            </a:r>
            <a:r>
              <a:rPr lang="en-US" altLang="zh-CN" sz="1846" baseline="-25000" dirty="0">
                <a:solidFill>
                  <a:srgbClr val="006600"/>
                </a:solidFill>
                <a:latin typeface="Times New Roman" panose="02020603050405020304" pitchFamily="18" charset="0"/>
                <a:cs typeface="Times New Roman" panose="02020603050405020304" pitchFamily="18" charset="0"/>
              </a:rPr>
              <a:t>B</a:t>
            </a:r>
            <a:r>
              <a:rPr lang="en-US" altLang="zh-CN" sz="1846" dirty="0">
                <a:solidFill>
                  <a:srgbClr val="006600"/>
                </a:solidFill>
                <a:latin typeface="Times New Roman" panose="02020603050405020304" pitchFamily="18" charset="0"/>
                <a:cs typeface="Times New Roman" panose="02020603050405020304" pitchFamily="18" charset="0"/>
              </a:rPr>
              <a:t>/</a:t>
            </a:r>
            <a:r>
              <a:rPr lang="en-US" altLang="zh-CN" sz="1846" dirty="0" err="1">
                <a:solidFill>
                  <a:srgbClr val="006600"/>
                </a:solidFill>
                <a:latin typeface="Times New Roman" panose="02020603050405020304" pitchFamily="18" charset="0"/>
                <a:cs typeface="Times New Roman" panose="02020603050405020304" pitchFamily="18" charset="0"/>
              </a:rPr>
              <a:t>Ir</a:t>
            </a:r>
            <a:endParaRPr lang="zh-CN" altLang="en-US" sz="1846" dirty="0">
              <a:solidFill>
                <a:srgbClr val="006600"/>
              </a:solidFill>
              <a:latin typeface="Times New Roman" panose="02020603050405020304" pitchFamily="18" charset="0"/>
              <a:cs typeface="Times New Roman" panose="02020603050405020304" pitchFamily="18" charset="0"/>
            </a:endParaRPr>
          </a:p>
        </p:txBody>
      </p:sp>
      <p:sp>
        <p:nvSpPr>
          <p:cNvPr id="6" name="矩形 5"/>
          <p:cNvSpPr/>
          <p:nvPr/>
        </p:nvSpPr>
        <p:spPr>
          <a:xfrm>
            <a:off x="5266339" y="5093921"/>
            <a:ext cx="3235188" cy="660437"/>
          </a:xfrm>
          <a:prstGeom prst="rect">
            <a:avLst/>
          </a:prstGeom>
        </p:spPr>
        <p:txBody>
          <a:bodyPr wrap="square">
            <a:spAutoFit/>
          </a:bodyPr>
          <a:lstStyle/>
          <a:p>
            <a:r>
              <a:rPr lang="en-US" altLang="zh-CN" sz="1846" dirty="0">
                <a:solidFill>
                  <a:srgbClr val="006600"/>
                </a:solidFill>
                <a:latin typeface="Times New Roman" panose="02020603050405020304" pitchFamily="18" charset="0"/>
                <a:cs typeface="Times New Roman" panose="02020603050405020304" pitchFamily="18" charset="0"/>
              </a:rPr>
              <a:t> α-RuCl</a:t>
            </a:r>
            <a:r>
              <a:rPr lang="en-US" altLang="zh-CN" sz="1846" baseline="-25000" dirty="0">
                <a:solidFill>
                  <a:srgbClr val="006600"/>
                </a:solidFill>
                <a:latin typeface="Times New Roman" panose="02020603050405020304" pitchFamily="18" charset="0"/>
                <a:cs typeface="Times New Roman" panose="02020603050405020304" pitchFamily="18" charset="0"/>
              </a:rPr>
              <a:t>3</a:t>
            </a:r>
            <a:r>
              <a:rPr lang="en-US" altLang="zh-CN" sz="1846" dirty="0">
                <a:solidFill>
                  <a:srgbClr val="006600"/>
                </a:solidFill>
                <a:latin typeface="Times New Roman" panose="02020603050405020304" pitchFamily="18" charset="0"/>
                <a:cs typeface="Times New Roman" panose="02020603050405020304" pitchFamily="18" charset="0"/>
              </a:rPr>
              <a:t> : Ru</a:t>
            </a:r>
            <a:r>
              <a:rPr lang="en-US" altLang="zh-CN" sz="1846" baseline="30000" dirty="0">
                <a:solidFill>
                  <a:srgbClr val="006600"/>
                </a:solidFill>
                <a:latin typeface="Times New Roman" panose="02020603050405020304" pitchFamily="18" charset="0"/>
                <a:cs typeface="Times New Roman" panose="02020603050405020304" pitchFamily="18" charset="0"/>
              </a:rPr>
              <a:t>3+</a:t>
            </a:r>
            <a:r>
              <a:rPr lang="en-US" altLang="zh-CN" sz="1846" dirty="0">
                <a:solidFill>
                  <a:srgbClr val="006600"/>
                </a:solidFill>
                <a:latin typeface="Times New Roman" panose="02020603050405020304" pitchFamily="18" charset="0"/>
                <a:cs typeface="Times New Roman" panose="02020603050405020304" pitchFamily="18" charset="0"/>
              </a:rPr>
              <a:t>, 4d, s=1/2</a:t>
            </a:r>
          </a:p>
          <a:p>
            <a:r>
              <a:rPr lang="en-US" altLang="zh-CN" sz="1846" dirty="0">
                <a:solidFill>
                  <a:srgbClr val="006600"/>
                </a:solidFill>
                <a:latin typeface="Times New Roman" panose="02020603050405020304" pitchFamily="18" charset="0"/>
                <a:cs typeface="Times New Roman" panose="02020603050405020304" pitchFamily="18" charset="0"/>
              </a:rPr>
              <a:t> </a:t>
            </a:r>
            <a:r>
              <a:rPr lang="en-US" altLang="zh-CN" sz="1846" dirty="0" err="1">
                <a:solidFill>
                  <a:srgbClr val="006600"/>
                </a:solidFill>
                <a:latin typeface="Times New Roman" panose="02020603050405020304" pitchFamily="18" charset="0"/>
                <a:cs typeface="Times New Roman" panose="02020603050405020304" pitchFamily="18" charset="0"/>
              </a:rPr>
              <a:t>m</a:t>
            </a:r>
            <a:r>
              <a:rPr lang="en-US" altLang="zh-CN" sz="1846" baseline="-25000" dirty="0" err="1">
                <a:solidFill>
                  <a:srgbClr val="006600"/>
                </a:solidFill>
                <a:latin typeface="Times New Roman" panose="02020603050405020304" pitchFamily="18" charset="0"/>
                <a:cs typeface="Times New Roman" panose="02020603050405020304" pitchFamily="18" charset="0"/>
              </a:rPr>
              <a:t>eff</a:t>
            </a:r>
            <a:r>
              <a:rPr lang="en-US" altLang="zh-CN" sz="1846" dirty="0">
                <a:solidFill>
                  <a:srgbClr val="006600"/>
                </a:solidFill>
                <a:latin typeface="Times New Roman" panose="02020603050405020304" pitchFamily="18" charset="0"/>
                <a:cs typeface="Times New Roman" panose="02020603050405020304" pitchFamily="18" charset="0"/>
              </a:rPr>
              <a:t>=</a:t>
            </a:r>
            <a:r>
              <a:rPr lang="el-GR" altLang="zh-CN" sz="1846" dirty="0">
                <a:solidFill>
                  <a:srgbClr val="006600"/>
                </a:solidFill>
                <a:latin typeface="Times New Roman" panose="02020603050405020304" pitchFamily="18" charset="0"/>
                <a:cs typeface="Times New Roman" panose="02020603050405020304" pitchFamily="18" charset="0"/>
              </a:rPr>
              <a:t> 1.73μ</a:t>
            </a:r>
            <a:r>
              <a:rPr lang="en-US" altLang="zh-CN" sz="1846" baseline="-25000" dirty="0">
                <a:solidFill>
                  <a:srgbClr val="006600"/>
                </a:solidFill>
                <a:latin typeface="Times New Roman" panose="02020603050405020304" pitchFamily="18" charset="0"/>
                <a:cs typeface="Times New Roman" panose="02020603050405020304" pitchFamily="18" charset="0"/>
              </a:rPr>
              <a:t>B</a:t>
            </a:r>
            <a:r>
              <a:rPr lang="en-US" altLang="zh-CN" sz="1846" dirty="0">
                <a:solidFill>
                  <a:srgbClr val="006600"/>
                </a:solidFill>
                <a:latin typeface="Times New Roman" panose="02020603050405020304" pitchFamily="18" charset="0"/>
                <a:cs typeface="Times New Roman" panose="02020603050405020304" pitchFamily="18" charset="0"/>
              </a:rPr>
              <a:t>; U = 1.5 eV</a:t>
            </a:r>
          </a:p>
        </p:txBody>
      </p:sp>
      <p:pic>
        <p:nvPicPr>
          <p:cNvPr id="29697" name="Picture 1"/>
          <p:cNvPicPr>
            <a:picLocks noChangeAspect="1" noChangeArrowheads="1"/>
          </p:cNvPicPr>
          <p:nvPr/>
        </p:nvPicPr>
        <p:blipFill>
          <a:blip r:embed="rId2" cstate="print"/>
          <a:srcRect/>
          <a:stretch>
            <a:fillRect/>
          </a:stretch>
        </p:blipFill>
        <p:spPr bwMode="auto">
          <a:xfrm>
            <a:off x="494440" y="1356881"/>
            <a:ext cx="3754295" cy="1599523"/>
          </a:xfrm>
          <a:prstGeom prst="rect">
            <a:avLst/>
          </a:prstGeom>
          <a:noFill/>
          <a:ln w="9525">
            <a:noFill/>
            <a:miter lim="800000"/>
            <a:headEnd/>
            <a:tailEnd/>
          </a:ln>
        </p:spPr>
      </p:pic>
      <p:pic>
        <p:nvPicPr>
          <p:cNvPr id="29698" name="Picture 2"/>
          <p:cNvPicPr>
            <a:picLocks noChangeAspect="1" noChangeArrowheads="1"/>
          </p:cNvPicPr>
          <p:nvPr/>
        </p:nvPicPr>
        <p:blipFill>
          <a:blip r:embed="rId3" cstate="print"/>
          <a:srcRect/>
          <a:stretch>
            <a:fillRect/>
          </a:stretch>
        </p:blipFill>
        <p:spPr bwMode="auto">
          <a:xfrm>
            <a:off x="822259" y="3153774"/>
            <a:ext cx="2319141" cy="1673542"/>
          </a:xfrm>
          <a:prstGeom prst="rect">
            <a:avLst/>
          </a:prstGeom>
          <a:noFill/>
          <a:ln w="9525">
            <a:noFill/>
            <a:miter lim="800000"/>
            <a:headEnd/>
            <a:tailEnd/>
          </a:ln>
        </p:spPr>
      </p:pic>
      <p:pic>
        <p:nvPicPr>
          <p:cNvPr id="29700" name="Picture 4"/>
          <p:cNvPicPr>
            <a:picLocks noChangeAspect="1" noChangeArrowheads="1"/>
          </p:cNvPicPr>
          <p:nvPr/>
        </p:nvPicPr>
        <p:blipFill>
          <a:blip r:embed="rId4" cstate="print"/>
          <a:srcRect/>
          <a:stretch>
            <a:fillRect/>
          </a:stretch>
        </p:blipFill>
        <p:spPr bwMode="auto">
          <a:xfrm>
            <a:off x="4941349" y="1164642"/>
            <a:ext cx="2923031" cy="3764623"/>
          </a:xfrm>
          <a:prstGeom prst="rect">
            <a:avLst/>
          </a:prstGeom>
          <a:noFill/>
          <a:ln w="9525">
            <a:noFill/>
            <a:miter lim="800000"/>
            <a:headEnd/>
            <a:tailEnd/>
          </a:ln>
        </p:spPr>
      </p:pic>
    </p:spTree>
    <p:extLst>
      <p:ext uri="{BB962C8B-B14F-4D97-AF65-F5344CB8AC3E}">
        <p14:creationId xmlns:p14="http://schemas.microsoft.com/office/powerpoint/2010/main" val="24553264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73A50A-2316-4DC9-92B0-567F603387E8}"/>
              </a:ext>
            </a:extLst>
          </p:cNvPr>
          <p:cNvSpPr txBox="1"/>
          <p:nvPr/>
        </p:nvSpPr>
        <p:spPr>
          <a:xfrm>
            <a:off x="0" y="1760066"/>
            <a:ext cx="8894618" cy="2585323"/>
          </a:xfrm>
          <a:prstGeom prst="rect">
            <a:avLst/>
          </a:prstGeom>
          <a:noFill/>
        </p:spPr>
        <p:txBody>
          <a:bodyPr wrap="square" rtlCol="0">
            <a:spAutoFit/>
          </a:bodyPr>
          <a:lstStyle/>
          <a:p>
            <a:pPr algn="ctr">
              <a:lnSpc>
                <a:spcPct val="150000"/>
              </a:lnSpc>
            </a:pPr>
            <a:r>
              <a:rPr lang="en-US" altLang="zh-CN" sz="36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I.</a:t>
            </a:r>
            <a:r>
              <a:rPr lang="zh-CN" altLang="en-US" sz="36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6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Introduction to Quantum Critical </a:t>
            </a:r>
            <a:r>
              <a:rPr lang="en-US" altLang="zh-CN" sz="36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Point</a:t>
            </a:r>
            <a:endParaRPr lang="en-US" altLang="zh-CN" sz="36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en-US" altLang="zh-CN" sz="3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(QCP, </a:t>
            </a:r>
            <a:r>
              <a:rPr lang="zh-CN" altLang="en-US" sz="3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量子临界点</a:t>
            </a:r>
            <a:r>
              <a:rPr lang="en-US" altLang="zh-CN" sz="3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3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endParaRPr lang="en-US" altLang="zh-CN" sz="36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6287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822" y="433556"/>
            <a:ext cx="8998178" cy="546945"/>
          </a:xfrm>
          <a:prstGeom prst="rect">
            <a:avLst/>
          </a:prstGeom>
        </p:spPr>
        <p:txBody>
          <a:bodyPr wrap="square">
            <a:spAutoFit/>
          </a:bodyPr>
          <a:lstStyle/>
          <a:p>
            <a:r>
              <a:rPr lang="en-US" altLang="zh-CN" sz="2954" dirty="0">
                <a:solidFill>
                  <a:srgbClr val="0000FF"/>
                </a:solidFill>
                <a:latin typeface="Times New Roman" pitchFamily="18" charset="0"/>
                <a:cs typeface="Times New Roman" pitchFamily="18" charset="0"/>
              </a:rPr>
              <a:t>RuCl</a:t>
            </a:r>
            <a:r>
              <a:rPr lang="en-US" altLang="zh-CN" sz="2954" baseline="-25000" dirty="0">
                <a:solidFill>
                  <a:srgbClr val="0000FF"/>
                </a:solidFill>
                <a:latin typeface="Times New Roman" pitchFamily="18" charset="0"/>
                <a:cs typeface="Times New Roman" pitchFamily="18" charset="0"/>
              </a:rPr>
              <a:t>3</a:t>
            </a:r>
            <a:r>
              <a:rPr lang="en-US" altLang="zh-CN" sz="2954" dirty="0">
                <a:solidFill>
                  <a:srgbClr val="0000FF"/>
                </a:solidFill>
                <a:latin typeface="Times New Roman" pitchFamily="18" charset="0"/>
                <a:cs typeface="Times New Roman" pitchFamily="18" charset="0"/>
              </a:rPr>
              <a:t>:  SOC Mott Physics</a:t>
            </a:r>
            <a:endParaRPr lang="zh-CN" altLang="en-US" sz="2954" dirty="0">
              <a:solidFill>
                <a:srgbClr val="0000FF"/>
              </a:solidFill>
              <a:latin typeface="Times New Roman" pitchFamily="18" charset="0"/>
              <a:cs typeface="Times New Roman" pitchFamily="18" charset="0"/>
            </a:endParaRPr>
          </a:p>
        </p:txBody>
      </p:sp>
      <p:pic>
        <p:nvPicPr>
          <p:cNvPr id="10" name="图片 9"/>
          <p:cNvPicPr>
            <a:picLocks noChangeAspect="1"/>
          </p:cNvPicPr>
          <p:nvPr/>
        </p:nvPicPr>
        <p:blipFill>
          <a:blip r:embed="rId3" cstate="print"/>
          <a:stretch>
            <a:fillRect/>
          </a:stretch>
        </p:blipFill>
        <p:spPr>
          <a:xfrm>
            <a:off x="3491880" y="1288315"/>
            <a:ext cx="4152472" cy="3276845"/>
          </a:xfrm>
          <a:prstGeom prst="rect">
            <a:avLst/>
          </a:prstGeom>
        </p:spPr>
      </p:pic>
      <p:sp>
        <p:nvSpPr>
          <p:cNvPr id="11" name="文本框 10"/>
          <p:cNvSpPr txBox="1"/>
          <p:nvPr/>
        </p:nvSpPr>
        <p:spPr>
          <a:xfrm>
            <a:off x="4060449" y="4541453"/>
            <a:ext cx="2898550" cy="404854"/>
          </a:xfrm>
          <a:prstGeom prst="rect">
            <a:avLst/>
          </a:prstGeom>
          <a:noFill/>
        </p:spPr>
        <p:txBody>
          <a:bodyPr wrap="none" rtlCol="0">
            <a:spAutoFit/>
          </a:bodyPr>
          <a:lstStyle/>
          <a:p>
            <a:r>
              <a:rPr lang="en-US" sz="2031" dirty="0">
                <a:solidFill>
                  <a:srgbClr val="006600"/>
                </a:solidFill>
                <a:latin typeface="Times New Roman" panose="02020603050405020304" pitchFamily="18" charset="0"/>
                <a:cs typeface="Times New Roman" panose="02020603050405020304" pitchFamily="18" charset="0"/>
                <a:sym typeface="Wingdings" panose="05000000000000000000" pitchFamily="2" charset="2"/>
              </a:rPr>
              <a:t>Zigzag Magnetic ordering</a:t>
            </a:r>
            <a:endParaRPr lang="en-US" sz="2031" dirty="0">
              <a:solidFill>
                <a:srgbClr val="006600"/>
              </a:solidFill>
              <a:latin typeface="Times New Roman" panose="02020603050405020304" pitchFamily="18" charset="0"/>
              <a:cs typeface="Times New Roman" panose="02020603050405020304" pitchFamily="18" charset="0"/>
            </a:endParaRPr>
          </a:p>
        </p:txBody>
      </p:sp>
      <p:sp>
        <p:nvSpPr>
          <p:cNvPr id="13" name="TextBox 1"/>
          <p:cNvSpPr txBox="1"/>
          <p:nvPr/>
        </p:nvSpPr>
        <p:spPr>
          <a:xfrm>
            <a:off x="6455362" y="5612538"/>
            <a:ext cx="2493055" cy="660437"/>
          </a:xfrm>
          <a:prstGeom prst="rect">
            <a:avLst/>
          </a:prstGeom>
          <a:noFill/>
        </p:spPr>
        <p:txBody>
          <a:bodyPr wrap="none" rtlCol="0">
            <a:spAutoFit/>
          </a:bodyPr>
          <a:lstStyle/>
          <a:p>
            <a:r>
              <a:rPr lang="en-US" altLang="zh-CN" sz="1846" dirty="0">
                <a:latin typeface="Times New Roman" panose="02020603050405020304" pitchFamily="18" charset="0"/>
                <a:cs typeface="Times New Roman" panose="02020603050405020304" pitchFamily="18" charset="0"/>
              </a:rPr>
              <a:t>H.-S. Kim et l., </a:t>
            </a:r>
          </a:p>
          <a:p>
            <a:r>
              <a:rPr lang="en-US" altLang="zh-CN" sz="1846" dirty="0">
                <a:latin typeface="Times New Roman" panose="02020603050405020304" pitchFamily="18" charset="0"/>
                <a:cs typeface="Times New Roman" panose="02020603050405020304" pitchFamily="18" charset="0"/>
              </a:rPr>
              <a:t>PRB 91, 241110 (2015) </a:t>
            </a:r>
            <a:endParaRPr lang="zh-CN" altLang="en-US" sz="1846" dirty="0">
              <a:latin typeface="Times New Roman" panose="02020603050405020304" pitchFamily="18" charset="0"/>
              <a:cs typeface="Times New Roman" panose="02020603050405020304" pitchFamily="18" charset="0"/>
            </a:endParaRPr>
          </a:p>
        </p:txBody>
      </p:sp>
      <p:sp>
        <p:nvSpPr>
          <p:cNvPr id="12" name="TextBox 4">
            <a:extLst>
              <a:ext uri="{FF2B5EF4-FFF2-40B4-BE49-F238E27FC236}">
                <a16:creationId xmlns:a16="http://schemas.microsoft.com/office/drawing/2014/main" id="{CC6B8A11-6AF3-4B9E-96A5-B7E86B499921}"/>
              </a:ext>
            </a:extLst>
          </p:cNvPr>
          <p:cNvSpPr txBox="1"/>
          <p:nvPr/>
        </p:nvSpPr>
        <p:spPr>
          <a:xfrm>
            <a:off x="518001" y="5612538"/>
            <a:ext cx="2840778" cy="717376"/>
          </a:xfrm>
          <a:prstGeom prst="rect">
            <a:avLst/>
          </a:prstGeom>
          <a:noFill/>
        </p:spPr>
        <p:txBody>
          <a:bodyPr wrap="none" rtlCol="0">
            <a:spAutoFit/>
          </a:bodyPr>
          <a:lstStyle/>
          <a:p>
            <a:r>
              <a:rPr lang="en-US" altLang="zh-CN" sz="2031" dirty="0" err="1">
                <a:latin typeface="Times New Roman" panose="02020603050405020304" pitchFamily="18" charset="0"/>
                <a:cs typeface="Times New Roman" panose="02020603050405020304" pitchFamily="18" charset="0"/>
              </a:rPr>
              <a:t>Jackeli</a:t>
            </a:r>
            <a:r>
              <a:rPr lang="en-US" altLang="zh-CN" sz="2031" dirty="0">
                <a:latin typeface="Times New Roman" panose="02020603050405020304" pitchFamily="18" charset="0"/>
                <a:cs typeface="Times New Roman" panose="02020603050405020304" pitchFamily="18" charset="0"/>
              </a:rPr>
              <a:t> &amp;</a:t>
            </a:r>
            <a:r>
              <a:rPr lang="en-US" altLang="zh-CN" sz="2031" dirty="0" err="1">
                <a:latin typeface="Times New Roman" panose="02020603050405020304" pitchFamily="18" charset="0"/>
                <a:cs typeface="Times New Roman" panose="02020603050405020304" pitchFamily="18" charset="0"/>
              </a:rPr>
              <a:t>Khaliullin</a:t>
            </a:r>
            <a:endParaRPr lang="en-US" altLang="zh-CN" sz="2031" dirty="0">
              <a:latin typeface="Times New Roman" panose="02020603050405020304" pitchFamily="18" charset="0"/>
              <a:cs typeface="Times New Roman" panose="02020603050405020304" pitchFamily="18" charset="0"/>
            </a:endParaRPr>
          </a:p>
          <a:p>
            <a:r>
              <a:rPr lang="en-US" altLang="zh-CN" sz="2031" dirty="0">
                <a:latin typeface="Times New Roman" panose="02020603050405020304" pitchFamily="18" charset="0"/>
                <a:cs typeface="Times New Roman" panose="02020603050405020304" pitchFamily="18" charset="0"/>
              </a:rPr>
              <a:t>PRL 102, 017205 (2009) </a:t>
            </a:r>
            <a:endParaRPr lang="zh-CN" altLang="en-US" sz="2031" dirty="0">
              <a:latin typeface="Times New Roman" panose="02020603050405020304" pitchFamily="18" charset="0"/>
              <a:cs typeface="Times New Roman" panose="02020603050405020304" pitchFamily="18" charset="0"/>
            </a:endParaRPr>
          </a:p>
        </p:txBody>
      </p:sp>
      <p:pic>
        <p:nvPicPr>
          <p:cNvPr id="14" name="Picture 5">
            <a:extLst>
              <a:ext uri="{FF2B5EF4-FFF2-40B4-BE49-F238E27FC236}">
                <a16:creationId xmlns:a16="http://schemas.microsoft.com/office/drawing/2014/main" id="{FC1BDACF-367E-4085-B61B-4AAE058A25DB}"/>
              </a:ext>
            </a:extLst>
          </p:cNvPr>
          <p:cNvPicPr>
            <a:picLocks noChangeAspect="1" noChangeArrowheads="1"/>
          </p:cNvPicPr>
          <p:nvPr/>
        </p:nvPicPr>
        <p:blipFill>
          <a:blip r:embed="rId4" cstate="print"/>
          <a:srcRect/>
          <a:stretch>
            <a:fillRect/>
          </a:stretch>
        </p:blipFill>
        <p:spPr bwMode="auto">
          <a:xfrm>
            <a:off x="1008183" y="1245801"/>
            <a:ext cx="1860414" cy="3557507"/>
          </a:xfrm>
          <a:prstGeom prst="rect">
            <a:avLst/>
          </a:prstGeom>
          <a:noFill/>
          <a:ln w="9525">
            <a:noFill/>
            <a:miter lim="800000"/>
            <a:headEnd/>
            <a:tailEnd/>
          </a:ln>
        </p:spPr>
      </p:pic>
      <p:graphicFrame>
        <p:nvGraphicFramePr>
          <p:cNvPr id="15" name="对象 14">
            <a:extLst>
              <a:ext uri="{FF2B5EF4-FFF2-40B4-BE49-F238E27FC236}">
                <a16:creationId xmlns:a16="http://schemas.microsoft.com/office/drawing/2014/main" id="{088159B5-CCAC-4A3F-9D9C-4B8AF6EFDDF5}"/>
              </a:ext>
            </a:extLst>
          </p:cNvPr>
          <p:cNvGraphicFramePr>
            <a:graphicFrameLocks noChangeAspect="1"/>
          </p:cNvGraphicFramePr>
          <p:nvPr/>
        </p:nvGraphicFramePr>
        <p:xfrm>
          <a:off x="664236" y="5024543"/>
          <a:ext cx="2188649" cy="587995"/>
        </p:xfrm>
        <a:graphic>
          <a:graphicData uri="http://schemas.openxmlformats.org/presentationml/2006/ole">
            <mc:AlternateContent xmlns:mc="http://schemas.openxmlformats.org/markup-compatibility/2006">
              <mc:Choice xmlns:v="urn:schemas-microsoft-com:vml" Requires="v">
                <p:oleObj spid="_x0000_s24595" name="公式" r:id="rId5" imgW="850900" imgH="228600" progId="Equation.3">
                  <p:embed/>
                </p:oleObj>
              </mc:Choice>
              <mc:Fallback>
                <p:oleObj name="公式" r:id="rId5" imgW="850900" imgH="228600" progId="Equation.3">
                  <p:embed/>
                  <p:pic>
                    <p:nvPicPr>
                      <p:cNvPr id="15" name="对象 14">
                        <a:extLst>
                          <a:ext uri="{FF2B5EF4-FFF2-40B4-BE49-F238E27FC236}">
                            <a16:creationId xmlns:a16="http://schemas.microsoft.com/office/drawing/2014/main" id="{088159B5-CCAC-4A3F-9D9C-4B8AF6EFDD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236" y="5024543"/>
                        <a:ext cx="2188649" cy="5879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图片 15">
            <a:extLst>
              <a:ext uri="{FF2B5EF4-FFF2-40B4-BE49-F238E27FC236}">
                <a16:creationId xmlns:a16="http://schemas.microsoft.com/office/drawing/2014/main" id="{B6ABFC34-A16A-4983-9A85-357354F8BDC2}"/>
              </a:ext>
            </a:extLst>
          </p:cNvPr>
          <p:cNvPicPr>
            <a:picLocks noChangeAspect="1"/>
          </p:cNvPicPr>
          <p:nvPr/>
        </p:nvPicPr>
        <p:blipFill>
          <a:blip r:embed="rId7"/>
          <a:stretch>
            <a:fillRect/>
          </a:stretch>
        </p:blipFill>
        <p:spPr>
          <a:xfrm>
            <a:off x="4025772" y="4992123"/>
            <a:ext cx="2142364" cy="1572762"/>
          </a:xfrm>
          <a:prstGeom prst="rect">
            <a:avLst/>
          </a:prstGeom>
        </p:spPr>
      </p:pic>
    </p:spTree>
    <p:extLst>
      <p:ext uri="{BB962C8B-B14F-4D97-AF65-F5344CB8AC3E}">
        <p14:creationId xmlns:p14="http://schemas.microsoft.com/office/powerpoint/2010/main" val="144719503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7433" y="416881"/>
            <a:ext cx="7498078" cy="490134"/>
          </a:xfrm>
          <a:prstGeom prst="rect">
            <a:avLst/>
          </a:prstGeom>
          <a:noFill/>
        </p:spPr>
        <p:txBody>
          <a:bodyPr wrap="none" rtlCol="0">
            <a:spAutoFit/>
          </a:bodyPr>
          <a:lstStyle/>
          <a:p>
            <a:r>
              <a:rPr lang="en-US" altLang="zh-CN" sz="2585" dirty="0" err="1">
                <a:solidFill>
                  <a:srgbClr val="0000FF"/>
                </a:solidFill>
                <a:latin typeface="Times New Roman" pitchFamily="18" charset="0"/>
                <a:cs typeface="Times New Roman" pitchFamily="18" charset="0"/>
              </a:rPr>
              <a:t>Kitaev</a:t>
            </a:r>
            <a:r>
              <a:rPr lang="en-US" altLang="zh-CN" sz="2585" dirty="0">
                <a:solidFill>
                  <a:srgbClr val="0000FF"/>
                </a:solidFill>
                <a:latin typeface="Times New Roman" pitchFamily="18" charset="0"/>
                <a:cs typeface="Times New Roman" pitchFamily="18" charset="0"/>
              </a:rPr>
              <a:t> spin liquid (KSL) or Proximate KSL behaviors?</a:t>
            </a:r>
            <a:endParaRPr lang="zh-CN" altLang="en-US" sz="2585" baseline="-25000" dirty="0">
              <a:solidFill>
                <a:srgbClr val="0000FF"/>
              </a:solidFill>
              <a:latin typeface="Times New Roman" pitchFamily="18" charset="0"/>
              <a:cs typeface="Times New Roman" pitchFamily="18" charset="0"/>
            </a:endParaRPr>
          </a:p>
        </p:txBody>
      </p:sp>
      <p:pic>
        <p:nvPicPr>
          <p:cNvPr id="45058" name="Picture 2"/>
          <p:cNvPicPr>
            <a:picLocks noChangeAspect="1" noChangeArrowheads="1"/>
          </p:cNvPicPr>
          <p:nvPr/>
        </p:nvPicPr>
        <p:blipFill>
          <a:blip r:embed="rId2" cstate="print"/>
          <a:srcRect/>
          <a:stretch>
            <a:fillRect/>
          </a:stretch>
        </p:blipFill>
        <p:spPr bwMode="auto">
          <a:xfrm>
            <a:off x="1711313" y="1263708"/>
            <a:ext cx="2774580" cy="3695089"/>
          </a:xfrm>
          <a:prstGeom prst="rect">
            <a:avLst/>
          </a:prstGeom>
          <a:noFill/>
          <a:ln w="9525">
            <a:noFill/>
            <a:miter lim="800000"/>
            <a:headEnd/>
            <a:tailEnd/>
          </a:ln>
        </p:spPr>
      </p:pic>
      <p:sp>
        <p:nvSpPr>
          <p:cNvPr id="5" name="TextBox 4"/>
          <p:cNvSpPr txBox="1"/>
          <p:nvPr/>
        </p:nvSpPr>
        <p:spPr>
          <a:xfrm>
            <a:off x="97392" y="2666098"/>
            <a:ext cx="1233030" cy="802656"/>
          </a:xfrm>
          <a:prstGeom prst="rect">
            <a:avLst/>
          </a:prstGeom>
          <a:noFill/>
        </p:spPr>
        <p:txBody>
          <a:bodyPr wrap="none" rtlCol="0">
            <a:spAutoFit/>
          </a:bodyPr>
          <a:lstStyle/>
          <a:p>
            <a:r>
              <a:rPr lang="en-US" altLang="zh-CN" sz="2308" dirty="0" err="1">
                <a:solidFill>
                  <a:srgbClr val="006600"/>
                </a:solidFill>
                <a:latin typeface="Times New Roman" pitchFamily="18" charset="0"/>
                <a:cs typeface="Times New Roman" pitchFamily="18" charset="0"/>
              </a:rPr>
              <a:t>Magnon</a:t>
            </a:r>
            <a:endParaRPr lang="en-US" altLang="zh-CN" sz="2308" dirty="0">
              <a:solidFill>
                <a:srgbClr val="006600"/>
              </a:solidFill>
              <a:latin typeface="Times New Roman" pitchFamily="18" charset="0"/>
              <a:cs typeface="Times New Roman" pitchFamily="18" charset="0"/>
            </a:endParaRPr>
          </a:p>
          <a:p>
            <a:r>
              <a:rPr lang="en-US" altLang="zh-CN" sz="2308" dirty="0">
                <a:solidFill>
                  <a:srgbClr val="006600"/>
                </a:solidFill>
                <a:latin typeface="Times New Roman" pitchFamily="18" charset="0"/>
                <a:cs typeface="Times New Roman" pitchFamily="18" charset="0"/>
              </a:rPr>
              <a:t>(gapped)</a:t>
            </a:r>
            <a:endParaRPr lang="zh-CN" altLang="en-US" sz="2308" dirty="0">
              <a:solidFill>
                <a:srgbClr val="006600"/>
              </a:solidFill>
              <a:latin typeface="Times New Roman" pitchFamily="18" charset="0"/>
              <a:cs typeface="Times New Roman" pitchFamily="18" charset="0"/>
            </a:endParaRPr>
          </a:p>
        </p:txBody>
      </p:sp>
      <p:sp>
        <p:nvSpPr>
          <p:cNvPr id="6" name="TextBox 5"/>
          <p:cNvSpPr txBox="1"/>
          <p:nvPr/>
        </p:nvSpPr>
        <p:spPr>
          <a:xfrm>
            <a:off x="-70756" y="1278002"/>
            <a:ext cx="1645002" cy="447495"/>
          </a:xfrm>
          <a:prstGeom prst="rect">
            <a:avLst/>
          </a:prstGeom>
          <a:noFill/>
        </p:spPr>
        <p:txBody>
          <a:bodyPr wrap="none" rtlCol="0">
            <a:spAutoFit/>
          </a:bodyPr>
          <a:lstStyle/>
          <a:p>
            <a:r>
              <a:rPr lang="en-US" altLang="zh-CN" sz="2308" dirty="0">
                <a:solidFill>
                  <a:srgbClr val="0000FF"/>
                </a:solidFill>
                <a:latin typeface="Times New Roman" pitchFamily="18" charset="0"/>
                <a:cs typeface="Times New Roman" pitchFamily="18" charset="0"/>
              </a:rPr>
              <a:t>Continuum?</a:t>
            </a:r>
            <a:endParaRPr lang="zh-CN" altLang="en-US" sz="2308" dirty="0">
              <a:solidFill>
                <a:srgbClr val="0000FF"/>
              </a:solidFill>
              <a:latin typeface="Times New Roman" pitchFamily="18" charset="0"/>
              <a:cs typeface="Times New Roman" pitchFamily="18" charset="0"/>
            </a:endParaRPr>
          </a:p>
        </p:txBody>
      </p:sp>
      <p:cxnSp>
        <p:nvCxnSpPr>
          <p:cNvPr id="8" name="直接箭头连接符 7"/>
          <p:cNvCxnSpPr>
            <a:cxnSpLocks/>
            <a:stCxn id="6" idx="3"/>
          </p:cNvCxnSpPr>
          <p:nvPr/>
        </p:nvCxnSpPr>
        <p:spPr>
          <a:xfrm>
            <a:off x="1564604" y="1498181"/>
            <a:ext cx="877947" cy="28993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cxnSpLocks/>
          </p:cNvCxnSpPr>
          <p:nvPr/>
        </p:nvCxnSpPr>
        <p:spPr>
          <a:xfrm flipV="1">
            <a:off x="1321396" y="2237443"/>
            <a:ext cx="1121154" cy="49579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6214" y="3614222"/>
            <a:ext cx="1616073" cy="1200329"/>
          </a:xfrm>
          <a:prstGeom prst="rect">
            <a:avLst/>
          </a:prstGeom>
          <a:noFill/>
          <a:ln>
            <a:solidFill>
              <a:srgbClr val="006600"/>
            </a:solidFill>
          </a:ln>
        </p:spPr>
        <p:txBody>
          <a:bodyPr wrap="square" rtlCol="0">
            <a:spAutoFit/>
          </a:bodyPr>
          <a:lstStyle/>
          <a:p>
            <a:r>
              <a:rPr lang="en-US" dirty="0"/>
              <a:t>A. </a:t>
            </a:r>
            <a:r>
              <a:rPr lang="en-US" dirty="0" err="1"/>
              <a:t>Banerjee</a:t>
            </a:r>
            <a:r>
              <a:rPr lang="en-US" dirty="0"/>
              <a:t> et al.,  </a:t>
            </a:r>
            <a:r>
              <a:rPr lang="en-US" altLang="zh-CN" dirty="0"/>
              <a:t>Nature Mater.15, 733(2016)</a:t>
            </a:r>
            <a:endParaRPr lang="zh-CN" altLang="en-US" dirty="0"/>
          </a:p>
        </p:txBody>
      </p:sp>
      <p:sp>
        <p:nvSpPr>
          <p:cNvPr id="17" name="矩形 16"/>
          <p:cNvSpPr/>
          <p:nvPr/>
        </p:nvSpPr>
        <p:spPr>
          <a:xfrm>
            <a:off x="266147" y="5171261"/>
            <a:ext cx="4190264" cy="1200329"/>
          </a:xfrm>
          <a:prstGeom prst="rect">
            <a:avLst/>
          </a:prstGeom>
          <a:ln>
            <a:solidFill>
              <a:srgbClr val="006600"/>
            </a:solidFill>
          </a:ln>
        </p:spPr>
        <p:txBody>
          <a:bodyPr wrap="square">
            <a:spAutoFit/>
          </a:bodyPr>
          <a:lstStyle/>
          <a:p>
            <a:r>
              <a:rPr lang="en-US" altLang="zh-CN" dirty="0">
                <a:solidFill>
                  <a:srgbClr val="006600"/>
                </a:solidFill>
                <a:latin typeface="Times New Roman" pitchFamily="18" charset="0"/>
                <a:cs typeface="Times New Roman" pitchFamily="18" charset="0"/>
              </a:rPr>
              <a:t>Gapped Spin excitations in </a:t>
            </a:r>
            <a:r>
              <a:rPr lang="en-US" altLang="zh-CN" dirty="0" err="1">
                <a:solidFill>
                  <a:srgbClr val="006600"/>
                </a:solidFill>
                <a:latin typeface="Times New Roman" pitchFamily="18" charset="0"/>
                <a:cs typeface="Times New Roman" pitchFamily="18" charset="0"/>
              </a:rPr>
              <a:t>Kitaev</a:t>
            </a:r>
            <a:r>
              <a:rPr lang="en-US" altLang="zh-CN" dirty="0">
                <a:solidFill>
                  <a:srgbClr val="006600"/>
                </a:solidFill>
                <a:latin typeface="Times New Roman" pitchFamily="18" charset="0"/>
                <a:cs typeface="Times New Roman" pitchFamily="18" charset="0"/>
              </a:rPr>
              <a:t> QSL: </a:t>
            </a:r>
          </a:p>
          <a:p>
            <a:r>
              <a:rPr lang="en-US" altLang="zh-CN" dirty="0">
                <a:solidFill>
                  <a:srgbClr val="C00000"/>
                </a:solidFill>
                <a:latin typeface="Times New Roman" pitchFamily="18" charset="0"/>
                <a:cs typeface="Times New Roman" pitchFamily="18" charset="0"/>
              </a:rPr>
              <a:t>2 </a:t>
            </a:r>
            <a:r>
              <a:rPr lang="en-US" altLang="zh-CN" dirty="0" err="1">
                <a:solidFill>
                  <a:srgbClr val="C00000"/>
                </a:solidFill>
                <a:latin typeface="Times New Roman" pitchFamily="18" charset="0"/>
                <a:cs typeface="Times New Roman" pitchFamily="18" charset="0"/>
              </a:rPr>
              <a:t>Majorana</a:t>
            </a:r>
            <a:r>
              <a:rPr lang="en-US" altLang="zh-CN" dirty="0">
                <a:solidFill>
                  <a:srgbClr val="C00000"/>
                </a:solidFill>
                <a:latin typeface="Times New Roman" pitchFamily="18" charset="0"/>
                <a:cs typeface="Times New Roman" pitchFamily="18" charset="0"/>
              </a:rPr>
              <a:t> Fermions + 1 </a:t>
            </a:r>
            <a:r>
              <a:rPr lang="en-US" altLang="zh-CN" dirty="0" err="1">
                <a:solidFill>
                  <a:srgbClr val="C00000"/>
                </a:solidFill>
                <a:latin typeface="Times New Roman" pitchFamily="18" charset="0"/>
                <a:cs typeface="Times New Roman" pitchFamily="18" charset="0"/>
              </a:rPr>
              <a:t>Ising</a:t>
            </a:r>
            <a:r>
              <a:rPr lang="en-US" altLang="zh-CN" dirty="0">
                <a:solidFill>
                  <a:srgbClr val="C00000"/>
                </a:solidFill>
                <a:latin typeface="Times New Roman" pitchFamily="18" charset="0"/>
                <a:cs typeface="Times New Roman" pitchFamily="18" charset="0"/>
              </a:rPr>
              <a:t> flux</a:t>
            </a:r>
            <a:endParaRPr lang="en-US" altLang="zh-CN" dirty="0">
              <a:latin typeface="Times New Roman" pitchFamily="18" charset="0"/>
              <a:cs typeface="Times New Roman" pitchFamily="18" charset="0"/>
            </a:endParaRPr>
          </a:p>
          <a:p>
            <a:r>
              <a:rPr lang="en-US" altLang="zh-CN" dirty="0">
                <a:latin typeface="Times New Roman" pitchFamily="18" charset="0"/>
                <a:cs typeface="Times New Roman" pitchFamily="18" charset="0"/>
              </a:rPr>
              <a:t>G. Baskaran,  et al,  PRL  </a:t>
            </a:r>
            <a:r>
              <a:rPr lang="en-US" altLang="zh-CN" b="1" dirty="0">
                <a:latin typeface="Times New Roman" pitchFamily="18" charset="0"/>
                <a:cs typeface="Times New Roman" pitchFamily="18" charset="0"/>
              </a:rPr>
              <a:t>98, 247201 (2007).</a:t>
            </a:r>
            <a:endParaRPr lang="zh-CN" altLang="en-US" dirty="0">
              <a:latin typeface="Times New Roman" pitchFamily="18" charset="0"/>
              <a:cs typeface="Times New Roman" pitchFamily="18" charset="0"/>
            </a:endParaRPr>
          </a:p>
        </p:txBody>
      </p:sp>
      <p:pic>
        <p:nvPicPr>
          <p:cNvPr id="7" name="图片 6">
            <a:extLst>
              <a:ext uri="{FF2B5EF4-FFF2-40B4-BE49-F238E27FC236}">
                <a16:creationId xmlns:a16="http://schemas.microsoft.com/office/drawing/2014/main" id="{B2BABC52-DF18-42CA-8025-41E32B4D8586}"/>
              </a:ext>
            </a:extLst>
          </p:cNvPr>
          <p:cNvPicPr>
            <a:picLocks noChangeAspect="1"/>
          </p:cNvPicPr>
          <p:nvPr/>
        </p:nvPicPr>
        <p:blipFill>
          <a:blip r:embed="rId3"/>
          <a:stretch>
            <a:fillRect/>
          </a:stretch>
        </p:blipFill>
        <p:spPr>
          <a:xfrm>
            <a:off x="4739777" y="1263707"/>
            <a:ext cx="3820739" cy="3695089"/>
          </a:xfrm>
          <a:prstGeom prst="rect">
            <a:avLst/>
          </a:prstGeom>
        </p:spPr>
      </p:pic>
      <p:sp>
        <p:nvSpPr>
          <p:cNvPr id="4" name="矩形: 圆角 3">
            <a:extLst>
              <a:ext uri="{FF2B5EF4-FFF2-40B4-BE49-F238E27FC236}">
                <a16:creationId xmlns:a16="http://schemas.microsoft.com/office/drawing/2014/main" id="{58B83886-B10F-4D42-93A8-C3AC55BB5A37}"/>
              </a:ext>
            </a:extLst>
          </p:cNvPr>
          <p:cNvSpPr/>
          <p:nvPr/>
        </p:nvSpPr>
        <p:spPr>
          <a:xfrm>
            <a:off x="4716016" y="5177279"/>
            <a:ext cx="4130673" cy="14154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图片 17">
            <a:extLst>
              <a:ext uri="{FF2B5EF4-FFF2-40B4-BE49-F238E27FC236}">
                <a16:creationId xmlns:a16="http://schemas.microsoft.com/office/drawing/2014/main" id="{56873DC2-ABD0-4DBC-BA6E-38A39D9295D5}"/>
              </a:ext>
            </a:extLst>
          </p:cNvPr>
          <p:cNvPicPr>
            <a:picLocks noChangeAspect="1"/>
          </p:cNvPicPr>
          <p:nvPr/>
        </p:nvPicPr>
        <p:blipFill>
          <a:blip r:embed="rId4"/>
          <a:stretch>
            <a:fillRect/>
          </a:stretch>
        </p:blipFill>
        <p:spPr>
          <a:xfrm>
            <a:off x="4953812" y="5222655"/>
            <a:ext cx="3370236" cy="515453"/>
          </a:xfrm>
          <a:prstGeom prst="rect">
            <a:avLst/>
          </a:prstGeom>
        </p:spPr>
      </p:pic>
      <p:pic>
        <p:nvPicPr>
          <p:cNvPr id="21" name="图片 20">
            <a:extLst>
              <a:ext uri="{FF2B5EF4-FFF2-40B4-BE49-F238E27FC236}">
                <a16:creationId xmlns:a16="http://schemas.microsoft.com/office/drawing/2014/main" id="{A22305E6-E820-406B-B169-AE46D9053CC2}"/>
              </a:ext>
            </a:extLst>
          </p:cNvPr>
          <p:cNvPicPr>
            <a:picLocks noChangeAspect="1"/>
          </p:cNvPicPr>
          <p:nvPr/>
        </p:nvPicPr>
        <p:blipFill>
          <a:blip r:embed="rId5"/>
          <a:stretch>
            <a:fillRect/>
          </a:stretch>
        </p:blipFill>
        <p:spPr>
          <a:xfrm>
            <a:off x="5177782" y="5796195"/>
            <a:ext cx="1282699" cy="229301"/>
          </a:xfrm>
          <a:prstGeom prst="rect">
            <a:avLst/>
          </a:prstGeom>
        </p:spPr>
      </p:pic>
      <p:pic>
        <p:nvPicPr>
          <p:cNvPr id="22" name="图片 21">
            <a:extLst>
              <a:ext uri="{FF2B5EF4-FFF2-40B4-BE49-F238E27FC236}">
                <a16:creationId xmlns:a16="http://schemas.microsoft.com/office/drawing/2014/main" id="{3DD945A2-F6E4-4242-9771-0C4C4E1E2D28}"/>
              </a:ext>
            </a:extLst>
          </p:cNvPr>
          <p:cNvPicPr>
            <a:picLocks noChangeAspect="1"/>
          </p:cNvPicPr>
          <p:nvPr/>
        </p:nvPicPr>
        <p:blipFill>
          <a:blip r:embed="rId6"/>
          <a:stretch>
            <a:fillRect/>
          </a:stretch>
        </p:blipFill>
        <p:spPr>
          <a:xfrm>
            <a:off x="6592559" y="5807244"/>
            <a:ext cx="1202100" cy="200566"/>
          </a:xfrm>
          <a:prstGeom prst="rect">
            <a:avLst/>
          </a:prstGeom>
        </p:spPr>
      </p:pic>
      <p:sp>
        <p:nvSpPr>
          <p:cNvPr id="23" name="文本框 22">
            <a:extLst>
              <a:ext uri="{FF2B5EF4-FFF2-40B4-BE49-F238E27FC236}">
                <a16:creationId xmlns:a16="http://schemas.microsoft.com/office/drawing/2014/main" id="{875C6F2C-CF1D-4BF3-B98A-C9077F8DCA87}"/>
              </a:ext>
            </a:extLst>
          </p:cNvPr>
          <p:cNvSpPr txBox="1"/>
          <p:nvPr/>
        </p:nvSpPr>
        <p:spPr>
          <a:xfrm>
            <a:off x="4778499" y="6145100"/>
            <a:ext cx="4083105" cy="369332"/>
          </a:xfrm>
          <a:prstGeom prst="rect">
            <a:avLst/>
          </a:prstGeom>
          <a:noFill/>
        </p:spPr>
        <p:txBody>
          <a:bodyPr wrap="none" rtlCol="0">
            <a:spAutoFit/>
          </a:bodyPr>
          <a:lstStyle/>
          <a:p>
            <a:r>
              <a:rPr lang="en-US" dirty="0"/>
              <a:t>K. Ran et</a:t>
            </a:r>
            <a:r>
              <a:rPr lang="zh-CN" altLang="en-US" dirty="0"/>
              <a:t> </a:t>
            </a:r>
            <a:r>
              <a:rPr lang="en-US" altLang="zh-CN" dirty="0"/>
              <a:t>al.,</a:t>
            </a:r>
            <a:r>
              <a:rPr lang="zh-CN" altLang="en-US" dirty="0"/>
              <a:t> </a:t>
            </a:r>
            <a:r>
              <a:rPr lang="en-US" altLang="zh-CN" dirty="0"/>
              <a:t>PRL</a:t>
            </a:r>
            <a:r>
              <a:rPr lang="zh-CN" altLang="en-US" dirty="0"/>
              <a:t> </a:t>
            </a:r>
            <a:r>
              <a:rPr lang="en-US" altLang="zh-CN" dirty="0"/>
              <a:t>118,</a:t>
            </a:r>
            <a:r>
              <a:rPr lang="zh-CN" altLang="en-US" dirty="0"/>
              <a:t> </a:t>
            </a:r>
            <a:r>
              <a:rPr lang="en-US" altLang="zh-CN" dirty="0"/>
              <a:t>107203</a:t>
            </a:r>
            <a:r>
              <a:rPr lang="zh-CN" altLang="en-US" dirty="0"/>
              <a:t> </a:t>
            </a:r>
            <a:r>
              <a:rPr lang="en-US" altLang="zh-CN" dirty="0"/>
              <a:t>(2017)</a:t>
            </a:r>
            <a:endParaRPr lang="en-US" dirty="0"/>
          </a:p>
        </p:txBody>
      </p:sp>
    </p:spTree>
    <p:extLst>
      <p:ext uri="{BB962C8B-B14F-4D97-AF65-F5344CB8AC3E}">
        <p14:creationId xmlns:p14="http://schemas.microsoft.com/office/powerpoint/2010/main" val="16525170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762902" y="1248815"/>
          <a:ext cx="7824165" cy="4153266"/>
        </p:xfrm>
        <a:graphic>
          <a:graphicData uri="http://schemas.openxmlformats.org/presentationml/2006/ole">
            <mc:AlternateContent xmlns:mc="http://schemas.openxmlformats.org/markup-compatibility/2006">
              <mc:Choice xmlns:v="urn:schemas-microsoft-com:vml" Requires="v">
                <p:oleObj spid="_x0000_s25619" name="Graph" r:id="rId3" imgW="11811000" imgH="5181600" progId="Origin50.Graph">
                  <p:embed/>
                </p:oleObj>
              </mc:Choice>
              <mc:Fallback>
                <p:oleObj name="Graph" r:id="rId3" imgW="11811000" imgH="5181600" progId="Origin50.Graph">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902" y="1248815"/>
                        <a:ext cx="7824165" cy="4153266"/>
                      </a:xfrm>
                      <a:prstGeom prst="rect">
                        <a:avLst/>
                      </a:prstGeom>
                      <a:solidFill>
                        <a:schemeClr val="lt1"/>
                      </a:solidFill>
                    </p:spPr>
                  </p:pic>
                </p:oleObj>
              </mc:Fallback>
            </mc:AlternateContent>
          </a:graphicData>
        </a:graphic>
      </p:graphicFrame>
      <p:sp>
        <p:nvSpPr>
          <p:cNvPr id="2" name="文本框 1"/>
          <p:cNvSpPr txBox="1"/>
          <p:nvPr/>
        </p:nvSpPr>
        <p:spPr>
          <a:xfrm>
            <a:off x="267184" y="500308"/>
            <a:ext cx="9167729" cy="490134"/>
          </a:xfrm>
          <a:prstGeom prst="rect">
            <a:avLst/>
          </a:prstGeom>
          <a:noFill/>
        </p:spPr>
        <p:txBody>
          <a:bodyPr wrap="square" rtlCol="0">
            <a:spAutoFit/>
          </a:bodyPr>
          <a:lstStyle/>
          <a:p>
            <a:r>
              <a:rPr lang="en-US" altLang="zh-CN" sz="2585" dirty="0">
                <a:solidFill>
                  <a:srgbClr val="0000FF"/>
                </a:solidFill>
                <a:latin typeface="Times New Roman" panose="02020603050405020304" pitchFamily="18" charset="0"/>
                <a:cs typeface="Times New Roman" panose="02020603050405020304" pitchFamily="18" charset="0"/>
              </a:rPr>
              <a:t>field suppression of the AFM order</a:t>
            </a:r>
            <a:endParaRPr lang="zh-CN" altLang="en-US" sz="2585" dirty="0">
              <a:solidFill>
                <a:srgbClr val="0000FF"/>
              </a:solidFill>
              <a:latin typeface="Times New Roman" panose="02020603050405020304" pitchFamily="18" charset="0"/>
              <a:cs typeface="Times New Roman" panose="02020603050405020304" pitchFamily="18" charset="0"/>
            </a:endParaRPr>
          </a:p>
        </p:txBody>
      </p:sp>
      <p:sp>
        <p:nvSpPr>
          <p:cNvPr id="3" name="矩形 2"/>
          <p:cNvSpPr/>
          <p:nvPr/>
        </p:nvSpPr>
        <p:spPr>
          <a:xfrm>
            <a:off x="755576" y="5640935"/>
            <a:ext cx="7564462" cy="802656"/>
          </a:xfrm>
          <a:prstGeom prst="rect">
            <a:avLst/>
          </a:prstGeom>
        </p:spPr>
        <p:txBody>
          <a:bodyPr wrap="square">
            <a:spAutoFit/>
          </a:bodyPr>
          <a:lstStyle/>
          <a:p>
            <a:pPr marL="474796" indent="-474796">
              <a:buAutoNum type="romanLcParenR"/>
            </a:pPr>
            <a:r>
              <a:rPr lang="en-US" sz="2308" dirty="0" err="1">
                <a:latin typeface="Times New Roman" panose="02020603050405020304" pitchFamily="18" charset="0"/>
                <a:cs typeface="Times New Roman" panose="02020603050405020304" pitchFamily="18" charset="0"/>
              </a:rPr>
              <a:t>H</a:t>
            </a:r>
            <a:r>
              <a:rPr lang="en-US" sz="2308" baseline="-25000" dirty="0" err="1">
                <a:latin typeface="Times New Roman" panose="02020603050405020304" pitchFamily="18" charset="0"/>
                <a:cs typeface="Times New Roman" panose="02020603050405020304" pitchFamily="18" charset="0"/>
              </a:rPr>
              <a:t>c</a:t>
            </a:r>
            <a:r>
              <a:rPr lang="en-US" sz="2308" dirty="0">
                <a:latin typeface="Times New Roman" panose="02020603050405020304" pitchFamily="18" charset="0"/>
                <a:cs typeface="Times New Roman" panose="02020603050405020304" pitchFamily="18" charset="0"/>
              </a:rPr>
              <a:t> ~7.5 T;   </a:t>
            </a:r>
          </a:p>
          <a:p>
            <a:pPr marL="474796" indent="-474796">
              <a:buAutoNum type="romanLcParenR"/>
            </a:pPr>
            <a:r>
              <a:rPr lang="en-US" sz="2308" dirty="0">
                <a:latin typeface="Times New Roman" panose="02020603050405020304" pitchFamily="18" charset="0"/>
                <a:cs typeface="Times New Roman" panose="02020603050405020304" pitchFamily="18" charset="0"/>
              </a:rPr>
              <a:t>a very sharp 2</a:t>
            </a:r>
            <a:r>
              <a:rPr lang="en-US" sz="2308" baseline="30000" dirty="0">
                <a:latin typeface="Times New Roman" panose="02020603050405020304" pitchFamily="18" charset="0"/>
                <a:cs typeface="Times New Roman" panose="02020603050405020304" pitchFamily="18" charset="0"/>
              </a:rPr>
              <a:t>nd</a:t>
            </a:r>
            <a:r>
              <a:rPr lang="en-US" sz="2308" dirty="0">
                <a:latin typeface="Times New Roman" panose="02020603050405020304" pitchFamily="18" charset="0"/>
                <a:cs typeface="Times New Roman" panose="02020603050405020304" pitchFamily="18" charset="0"/>
              </a:rPr>
              <a:t>  or a  1</a:t>
            </a:r>
            <a:r>
              <a:rPr lang="en-US" sz="2308" baseline="30000" dirty="0">
                <a:latin typeface="Times New Roman" panose="02020603050405020304" pitchFamily="18" charset="0"/>
                <a:cs typeface="Times New Roman" panose="02020603050405020304" pitchFamily="18" charset="0"/>
              </a:rPr>
              <a:t>st</a:t>
            </a:r>
            <a:r>
              <a:rPr lang="en-US" sz="2308" dirty="0">
                <a:latin typeface="Times New Roman" panose="02020603050405020304" pitchFamily="18" charset="0"/>
                <a:cs typeface="Times New Roman" panose="02020603050405020304" pitchFamily="18" charset="0"/>
              </a:rPr>
              <a:t> order transition</a:t>
            </a:r>
            <a:endParaRPr lang="en-US" sz="2308" dirty="0"/>
          </a:p>
        </p:txBody>
      </p:sp>
      <p:sp>
        <p:nvSpPr>
          <p:cNvPr id="4" name="文本框 3"/>
          <p:cNvSpPr txBox="1"/>
          <p:nvPr/>
        </p:nvSpPr>
        <p:spPr>
          <a:xfrm>
            <a:off x="5887870" y="5439256"/>
            <a:ext cx="954107" cy="646331"/>
          </a:xfrm>
          <a:prstGeom prst="rect">
            <a:avLst/>
          </a:prstGeom>
          <a:noFill/>
        </p:spPr>
        <p:txBody>
          <a:bodyPr wrap="none" rtlCol="0">
            <a:spAutoFit/>
          </a:bodyPr>
          <a:lstStyle/>
          <a:p>
            <a:pPr algn="ctr"/>
            <a:r>
              <a:rPr lang="en-US" dirty="0">
                <a:solidFill>
                  <a:srgbClr val="0000FF"/>
                </a:solidFill>
                <a:latin typeface="Times New Roman" panose="02020603050405020304" pitchFamily="18" charset="0"/>
                <a:cs typeface="Times New Roman" panose="02020603050405020304" pitchFamily="18" charset="0"/>
              </a:rPr>
              <a:t>AB</a:t>
            </a:r>
          </a:p>
          <a:p>
            <a:pPr algn="ctr"/>
            <a:r>
              <a:rPr lang="en-US" dirty="0">
                <a:solidFill>
                  <a:srgbClr val="0000FF"/>
                </a:solidFill>
                <a:latin typeface="Times New Roman" panose="02020603050405020304" pitchFamily="18" charset="0"/>
                <a:cs typeface="Times New Roman" panose="02020603050405020304" pitchFamily="18" charset="0"/>
              </a:rPr>
              <a:t>stacking</a:t>
            </a:r>
          </a:p>
        </p:txBody>
      </p:sp>
      <p:sp>
        <p:nvSpPr>
          <p:cNvPr id="9" name="文本框 8"/>
          <p:cNvSpPr txBox="1"/>
          <p:nvPr/>
        </p:nvSpPr>
        <p:spPr>
          <a:xfrm>
            <a:off x="4933763" y="5433803"/>
            <a:ext cx="954107" cy="646331"/>
          </a:xfrm>
          <a:prstGeom prst="rect">
            <a:avLst/>
          </a:prstGeom>
          <a:noFill/>
        </p:spPr>
        <p:txBody>
          <a:bodyPr wrap="none" rtlCol="0">
            <a:spAutoFit/>
          </a:bodyPr>
          <a:lstStyle/>
          <a:p>
            <a:pPr algn="ctr"/>
            <a:r>
              <a:rPr lang="en-US" dirty="0">
                <a:solidFill>
                  <a:srgbClr val="C00000"/>
                </a:solidFill>
                <a:latin typeface="Times New Roman" panose="02020603050405020304" pitchFamily="18" charset="0"/>
                <a:cs typeface="Times New Roman" panose="02020603050405020304" pitchFamily="18" charset="0"/>
              </a:rPr>
              <a:t>ABC</a:t>
            </a:r>
          </a:p>
          <a:p>
            <a:pPr algn="ctr"/>
            <a:r>
              <a:rPr lang="en-US" dirty="0">
                <a:solidFill>
                  <a:srgbClr val="C00000"/>
                </a:solidFill>
                <a:latin typeface="Times New Roman" panose="02020603050405020304" pitchFamily="18" charset="0"/>
                <a:cs typeface="Times New Roman" panose="02020603050405020304" pitchFamily="18" charset="0"/>
              </a:rPr>
              <a:t>stacking</a:t>
            </a:r>
          </a:p>
        </p:txBody>
      </p:sp>
      <p:cxnSp>
        <p:nvCxnSpPr>
          <p:cNvPr id="11" name="直接箭头连接符 10"/>
          <p:cNvCxnSpPr/>
          <p:nvPr/>
        </p:nvCxnSpPr>
        <p:spPr>
          <a:xfrm flipH="1" flipV="1">
            <a:off x="4747848" y="4605817"/>
            <a:ext cx="535653" cy="9089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5405241" y="4362337"/>
            <a:ext cx="822943" cy="1124714"/>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0" name="TextBox 6"/>
          <p:cNvSpPr txBox="1"/>
          <p:nvPr/>
        </p:nvSpPr>
        <p:spPr>
          <a:xfrm>
            <a:off x="755576" y="6474822"/>
            <a:ext cx="4486344" cy="338554"/>
          </a:xfrm>
          <a:prstGeom prst="rect">
            <a:avLst/>
          </a:prstGeom>
          <a:noFill/>
        </p:spPr>
        <p:txBody>
          <a:bodyPr wrap="square" rtlCol="0">
            <a:spAutoFit/>
          </a:bodyPr>
          <a:lstStyle/>
          <a:p>
            <a:r>
              <a:rPr lang="en-US" altLang="zh-CN" sz="1600" i="1" dirty="0">
                <a:latin typeface="Times New Roman" pitchFamily="18" charset="0"/>
                <a:cs typeface="Times New Roman" pitchFamily="18" charset="0"/>
              </a:rPr>
              <a:t>JZ WQY et al. PRL 119, 227208 (2017)</a:t>
            </a:r>
            <a:endParaRPr lang="zh-CN" altLang="en-US" sz="1600" i="1" dirty="0">
              <a:latin typeface="Times New Roman" pitchFamily="18" charset="0"/>
              <a:cs typeface="Times New Roman" pitchFamily="18" charset="0"/>
            </a:endParaRPr>
          </a:p>
        </p:txBody>
      </p:sp>
    </p:spTree>
    <p:extLst>
      <p:ext uri="{BB962C8B-B14F-4D97-AF65-F5344CB8AC3E}">
        <p14:creationId xmlns:p14="http://schemas.microsoft.com/office/powerpoint/2010/main" val="35352541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7016" y="518877"/>
            <a:ext cx="9284677" cy="492443"/>
          </a:xfrm>
          <a:prstGeom prst="rect">
            <a:avLst/>
          </a:prstGeom>
          <a:noFill/>
        </p:spPr>
        <p:txBody>
          <a:bodyPr wrap="square" rtlCol="0">
            <a:spAutoFit/>
          </a:bodyPr>
          <a:lstStyle/>
          <a:p>
            <a:r>
              <a:rPr lang="en-US" sz="2600" baseline="30000" dirty="0">
                <a:solidFill>
                  <a:srgbClr val="0000FF"/>
                </a:solidFill>
                <a:latin typeface="Times New Roman" panose="02020603050405020304" pitchFamily="18" charset="0"/>
                <a:cs typeface="Times New Roman" panose="02020603050405020304" pitchFamily="18" charset="0"/>
              </a:rPr>
              <a:t>35</a:t>
            </a:r>
            <a:r>
              <a:rPr lang="en-US" sz="2600" dirty="0">
                <a:solidFill>
                  <a:srgbClr val="0000FF"/>
                </a:solidFill>
                <a:latin typeface="Times New Roman" panose="02020603050405020304" pitchFamily="18" charset="0"/>
                <a:cs typeface="Times New Roman" panose="02020603050405020304" pitchFamily="18" charset="0"/>
              </a:rPr>
              <a:t>Cl NMR: 3 sites * (1 center + 2 satellites)* PM/AFM=9/18 lines </a:t>
            </a:r>
            <a:endParaRPr lang="zh-CN" altLang="en-US" sz="2600" dirty="0">
              <a:solidFill>
                <a:srgbClr val="0000FF"/>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1642001" y="4672399"/>
            <a:ext cx="31651" cy="284052"/>
          </a:xfrm>
          <a:prstGeom prst="rect">
            <a:avLst/>
          </a:prstGeom>
          <a:noFill/>
        </p:spPr>
        <p:txBody>
          <a:bodyPr wrap="square" rtlCol="0">
            <a:spAutoFit/>
          </a:bodyPr>
          <a:lstStyle/>
          <a:p>
            <a:endParaRPr lang="zh-CN" altLang="en-US" sz="1246" dirty="0"/>
          </a:p>
        </p:txBody>
      </p:sp>
      <p:sp>
        <p:nvSpPr>
          <p:cNvPr id="4" name="文本框 3"/>
          <p:cNvSpPr txBox="1"/>
          <p:nvPr/>
        </p:nvSpPr>
        <p:spPr>
          <a:xfrm>
            <a:off x="1673652" y="5424891"/>
            <a:ext cx="4629794" cy="802656"/>
          </a:xfrm>
          <a:prstGeom prst="rect">
            <a:avLst/>
          </a:prstGeom>
          <a:noFill/>
        </p:spPr>
        <p:txBody>
          <a:bodyPr wrap="none" rtlCol="0">
            <a:spAutoFit/>
          </a:bodyPr>
          <a:lstStyle/>
          <a:p>
            <a:r>
              <a:rPr lang="en-US" sz="2308" dirty="0">
                <a:solidFill>
                  <a:srgbClr val="C00000"/>
                </a:solidFill>
              </a:rPr>
              <a:t>Large Knight shift</a:t>
            </a:r>
          </a:p>
          <a:p>
            <a:r>
              <a:rPr lang="en-US" sz="2308" dirty="0">
                <a:solidFill>
                  <a:srgbClr val="C00000"/>
                </a:solidFill>
              </a:rPr>
              <a:t>Narrow Center spectra ~ 100 </a:t>
            </a:r>
            <a:r>
              <a:rPr lang="en-US" sz="2308" dirty="0" err="1">
                <a:solidFill>
                  <a:srgbClr val="C00000"/>
                </a:solidFill>
              </a:rPr>
              <a:t>KHz</a:t>
            </a:r>
            <a:endParaRPr lang="en-US" sz="2308" dirty="0">
              <a:solidFill>
                <a:srgbClr val="C00000"/>
              </a:solidFill>
            </a:endParaRPr>
          </a:p>
        </p:txBody>
      </p:sp>
      <p:pic>
        <p:nvPicPr>
          <p:cNvPr id="5176" name="Picture 56"/>
          <p:cNvPicPr>
            <a:picLocks noChangeAspect="1" noChangeArrowheads="1"/>
          </p:cNvPicPr>
          <p:nvPr/>
        </p:nvPicPr>
        <p:blipFill>
          <a:blip r:embed="rId2" cstate="print"/>
          <a:srcRect/>
          <a:stretch>
            <a:fillRect/>
          </a:stretch>
        </p:blipFill>
        <p:spPr bwMode="auto">
          <a:xfrm>
            <a:off x="1801746" y="1270490"/>
            <a:ext cx="6137707" cy="3934222"/>
          </a:xfrm>
          <a:prstGeom prst="rect">
            <a:avLst/>
          </a:prstGeom>
          <a:noFill/>
          <a:ln w="9525">
            <a:noFill/>
            <a:miter lim="800000"/>
            <a:headEnd/>
            <a:tailEnd/>
          </a:ln>
        </p:spPr>
      </p:pic>
      <p:sp>
        <p:nvSpPr>
          <p:cNvPr id="8" name="TextBox 6">
            <a:extLst>
              <a:ext uri="{FF2B5EF4-FFF2-40B4-BE49-F238E27FC236}">
                <a16:creationId xmlns:a16="http://schemas.microsoft.com/office/drawing/2014/main" id="{7618584F-12E3-49BB-97F8-637A2AC0B36D}"/>
              </a:ext>
            </a:extLst>
          </p:cNvPr>
          <p:cNvSpPr txBox="1"/>
          <p:nvPr/>
        </p:nvSpPr>
        <p:spPr>
          <a:xfrm>
            <a:off x="755576" y="6453336"/>
            <a:ext cx="4486344" cy="338554"/>
          </a:xfrm>
          <a:prstGeom prst="rect">
            <a:avLst/>
          </a:prstGeom>
          <a:noFill/>
        </p:spPr>
        <p:txBody>
          <a:bodyPr wrap="square" rtlCol="0">
            <a:spAutoFit/>
          </a:bodyPr>
          <a:lstStyle/>
          <a:p>
            <a:r>
              <a:rPr lang="en-US" altLang="zh-CN" sz="1600" i="1" dirty="0">
                <a:latin typeface="Times New Roman" pitchFamily="18" charset="0"/>
                <a:cs typeface="Times New Roman" pitchFamily="18" charset="0"/>
              </a:rPr>
              <a:t>JZ WQY et al. PRL 119, 227208 (2017)</a:t>
            </a:r>
            <a:endParaRPr lang="zh-CN" altLang="en-US" sz="1600" i="1" dirty="0">
              <a:latin typeface="Times New Roman" pitchFamily="18" charset="0"/>
              <a:cs typeface="Times New Roman" pitchFamily="18" charset="0"/>
            </a:endParaRPr>
          </a:p>
        </p:txBody>
      </p:sp>
    </p:spTree>
    <p:extLst>
      <p:ext uri="{BB962C8B-B14F-4D97-AF65-F5344CB8AC3E}">
        <p14:creationId xmlns:p14="http://schemas.microsoft.com/office/powerpoint/2010/main" val="257018338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文本框 10"/>
          <p:cNvSpPr txBox="1"/>
          <p:nvPr/>
        </p:nvSpPr>
        <p:spPr>
          <a:xfrm>
            <a:off x="788988" y="477047"/>
            <a:ext cx="7158563" cy="518475"/>
          </a:xfrm>
          <a:prstGeom prst="rect">
            <a:avLst/>
          </a:prstGeom>
          <a:noFill/>
        </p:spPr>
        <p:txBody>
          <a:bodyPr wrap="none" rtlCol="0">
            <a:spAutoFit/>
          </a:bodyPr>
          <a:lstStyle/>
          <a:p>
            <a:r>
              <a:rPr lang="en-US" altLang="zh-CN" sz="2769" dirty="0">
                <a:solidFill>
                  <a:srgbClr val="0000FF"/>
                </a:solidFill>
                <a:latin typeface="Times New Roman" pitchFamily="18" charset="0"/>
                <a:cs typeface="Times New Roman" pitchFamily="18" charset="0"/>
              </a:rPr>
              <a:t>Field-suppressed Magnetic ordering: A 2D QSL?</a:t>
            </a:r>
            <a:endParaRPr lang="zh-CN" altLang="en-US" sz="2769" dirty="0">
              <a:solidFill>
                <a:srgbClr val="0000FF"/>
              </a:solidFill>
              <a:latin typeface="Times New Roman" pitchFamily="18" charset="0"/>
              <a:cs typeface="Times New Roman" pitchFamily="18" charset="0"/>
            </a:endParaRPr>
          </a:p>
        </p:txBody>
      </p:sp>
      <p:graphicFrame>
        <p:nvGraphicFramePr>
          <p:cNvPr id="66562" name="Object 2"/>
          <p:cNvGraphicFramePr>
            <a:graphicFrameLocks noChangeAspect="1"/>
          </p:cNvGraphicFramePr>
          <p:nvPr/>
        </p:nvGraphicFramePr>
        <p:xfrm>
          <a:off x="214171" y="1400007"/>
          <a:ext cx="4432360" cy="3340062"/>
        </p:xfrm>
        <a:graphic>
          <a:graphicData uri="http://schemas.openxmlformats.org/presentationml/2006/ole">
            <mc:AlternateContent xmlns:mc="http://schemas.openxmlformats.org/markup-compatibility/2006">
              <mc:Choice xmlns:v="urn:schemas-microsoft-com:vml" Requires="v">
                <p:oleObj spid="_x0000_s26643" name="Graph" r:id="rId3" imgW="4025900" imgH="2959100" progId="Origin50.Graph">
                  <p:embed/>
                </p:oleObj>
              </mc:Choice>
              <mc:Fallback>
                <p:oleObj name="Graph" r:id="rId3" imgW="4025900" imgH="2959100" progId="Origin50.Graph">
                  <p:embed/>
                  <p:pic>
                    <p:nvPicPr>
                      <p:cNvPr id="665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1" y="1400007"/>
                        <a:ext cx="4432360" cy="3340062"/>
                      </a:xfrm>
                      <a:prstGeom prst="rect">
                        <a:avLst/>
                      </a:prstGeom>
                      <a:solidFill>
                        <a:schemeClr val="bg1"/>
                      </a:solidFill>
                    </p:spPr>
                  </p:pic>
                </p:oleObj>
              </mc:Fallback>
            </mc:AlternateContent>
          </a:graphicData>
        </a:graphic>
      </p:graphicFrame>
      <p:sp>
        <p:nvSpPr>
          <p:cNvPr id="15" name="TextBox 14"/>
          <p:cNvSpPr txBox="1"/>
          <p:nvPr/>
        </p:nvSpPr>
        <p:spPr>
          <a:xfrm>
            <a:off x="1259632" y="4927708"/>
            <a:ext cx="2533514" cy="1200329"/>
          </a:xfrm>
          <a:prstGeom prst="rect">
            <a:avLst/>
          </a:prstGeom>
          <a:noFill/>
        </p:spPr>
        <p:txBody>
          <a:bodyPr wrap="none" rtlCol="0">
            <a:spAutoFit/>
          </a:bodyPr>
          <a:lstStyle/>
          <a:p>
            <a:r>
              <a:rPr lang="en-US" altLang="zh-CN" dirty="0">
                <a:latin typeface="Times New Roman" pitchFamily="18" charset="0"/>
                <a:cs typeface="Times New Roman" pitchFamily="18" charset="0"/>
              </a:rPr>
              <a:t>ABC stacking</a:t>
            </a:r>
          </a:p>
          <a:p>
            <a:endParaRPr lang="en-US" altLang="zh-CN" dirty="0">
              <a:latin typeface="Times New Roman" pitchFamily="18" charset="0"/>
              <a:cs typeface="Times New Roman" pitchFamily="18" charset="0"/>
            </a:endParaRPr>
          </a:p>
          <a:p>
            <a:r>
              <a:rPr lang="da-DK" altLang="zh-CN" dirty="0">
                <a:latin typeface="Times New Roman" panose="02020603050405020304" pitchFamily="18" charset="0"/>
                <a:cs typeface="Times New Roman" panose="02020603050405020304" pitchFamily="18" charset="0"/>
              </a:rPr>
              <a:t>JZ WQY et al.</a:t>
            </a:r>
          </a:p>
          <a:p>
            <a:r>
              <a:rPr lang="da-DK" altLang="zh-CN" dirty="0">
                <a:latin typeface="Times New Roman" panose="02020603050405020304" pitchFamily="18" charset="0"/>
                <a:cs typeface="Times New Roman" panose="02020603050405020304" pitchFamily="18" charset="0"/>
              </a:rPr>
              <a:t> PRL 119, 227208 (2017)</a:t>
            </a:r>
          </a:p>
        </p:txBody>
      </p:sp>
      <p:sp>
        <p:nvSpPr>
          <p:cNvPr id="16" name="文本框 6"/>
          <p:cNvSpPr txBox="1"/>
          <p:nvPr/>
        </p:nvSpPr>
        <p:spPr>
          <a:xfrm>
            <a:off x="5868144" y="4869160"/>
            <a:ext cx="2381806" cy="1200329"/>
          </a:xfrm>
          <a:prstGeom prst="rect">
            <a:avLst/>
          </a:prstGeom>
          <a:noFill/>
        </p:spPr>
        <p:txBody>
          <a:bodyPr wrap="none" rtlCol="0">
            <a:spAutoFit/>
          </a:bodyPr>
          <a:lstStyle/>
          <a:p>
            <a:r>
              <a:rPr lang="en-US" altLang="zh-CN" dirty="0">
                <a:latin typeface="Times New Roman" pitchFamily="18" charset="0"/>
                <a:cs typeface="Times New Roman" pitchFamily="18" charset="0"/>
              </a:rPr>
              <a:t>AB stacking</a:t>
            </a:r>
          </a:p>
          <a:p>
            <a:endParaRPr lang="en-US" altLang="zh-CN" dirty="0">
              <a:latin typeface="Times New Roman" pitchFamily="18" charset="0"/>
              <a:cs typeface="Times New Roman" pitchFamily="18" charset="0"/>
            </a:endParaRPr>
          </a:p>
          <a:p>
            <a:r>
              <a:rPr lang="en-US" altLang="zh-CN" dirty="0">
                <a:latin typeface="Times New Roman" pitchFamily="18" charset="0"/>
                <a:cs typeface="Times New Roman" pitchFamily="18" charset="0"/>
              </a:rPr>
              <a:t>Johnson et al., </a:t>
            </a:r>
          </a:p>
          <a:p>
            <a:r>
              <a:rPr lang="en-US" altLang="zh-CN" dirty="0">
                <a:latin typeface="Times New Roman" pitchFamily="18" charset="0"/>
                <a:cs typeface="Times New Roman" pitchFamily="18" charset="0"/>
              </a:rPr>
              <a:t>PRB 92, 235119 (2015)</a:t>
            </a:r>
          </a:p>
        </p:txBody>
      </p:sp>
      <p:pic>
        <p:nvPicPr>
          <p:cNvPr id="66563" name="Picture 3"/>
          <p:cNvPicPr>
            <a:picLocks noChangeAspect="1" noChangeArrowheads="1"/>
          </p:cNvPicPr>
          <p:nvPr/>
        </p:nvPicPr>
        <p:blipFill>
          <a:blip r:embed="rId5" cstate="print"/>
          <a:srcRect/>
          <a:stretch>
            <a:fillRect/>
          </a:stretch>
        </p:blipFill>
        <p:spPr bwMode="auto">
          <a:xfrm>
            <a:off x="4729059" y="1400007"/>
            <a:ext cx="4104167" cy="3340062"/>
          </a:xfrm>
          <a:prstGeom prst="rect">
            <a:avLst/>
          </a:prstGeom>
          <a:noFill/>
          <a:ln w="9525">
            <a:noFill/>
            <a:miter lim="800000"/>
            <a:headEnd/>
            <a:tailEnd/>
          </a:ln>
        </p:spPr>
      </p:pic>
      <p:sp>
        <p:nvSpPr>
          <p:cNvPr id="8" name="TextBox 6">
            <a:extLst>
              <a:ext uri="{FF2B5EF4-FFF2-40B4-BE49-F238E27FC236}">
                <a16:creationId xmlns:a16="http://schemas.microsoft.com/office/drawing/2014/main" id="{EB4DE1E6-C46C-4804-8A92-D730CF4692F4}"/>
              </a:ext>
            </a:extLst>
          </p:cNvPr>
          <p:cNvSpPr txBox="1"/>
          <p:nvPr/>
        </p:nvSpPr>
        <p:spPr>
          <a:xfrm>
            <a:off x="755576" y="6474822"/>
            <a:ext cx="4486344" cy="338554"/>
          </a:xfrm>
          <a:prstGeom prst="rect">
            <a:avLst/>
          </a:prstGeom>
          <a:noFill/>
        </p:spPr>
        <p:txBody>
          <a:bodyPr wrap="square" rtlCol="0">
            <a:spAutoFit/>
          </a:bodyPr>
          <a:lstStyle/>
          <a:p>
            <a:r>
              <a:rPr lang="en-US" altLang="zh-CN" sz="1600" i="1" dirty="0">
                <a:latin typeface="Times New Roman" pitchFamily="18" charset="0"/>
                <a:cs typeface="Times New Roman" pitchFamily="18" charset="0"/>
              </a:rPr>
              <a:t>JZ WQY et al. PRL 119, 227208 (2017)</a:t>
            </a:r>
            <a:endParaRPr lang="zh-CN" altLang="en-US" sz="1600" i="1" dirty="0">
              <a:latin typeface="Times New Roman" pitchFamily="18" charset="0"/>
              <a:cs typeface="Times New Roman" pitchFamily="18" charset="0"/>
            </a:endParaRPr>
          </a:p>
        </p:txBody>
      </p:sp>
    </p:spTree>
    <p:extLst>
      <p:ext uri="{BB962C8B-B14F-4D97-AF65-F5344CB8AC3E}">
        <p14:creationId xmlns:p14="http://schemas.microsoft.com/office/powerpoint/2010/main" val="493550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1697" y="448097"/>
            <a:ext cx="8871439" cy="523220"/>
          </a:xfrm>
          <a:prstGeom prst="rect">
            <a:avLst/>
          </a:prstGeom>
          <a:noFill/>
        </p:spPr>
        <p:txBody>
          <a:bodyPr wrap="square" rtlCol="0">
            <a:spAutoFit/>
          </a:bodyPr>
          <a:lstStyle/>
          <a:p>
            <a:r>
              <a:rPr lang="en-US" altLang="zh-CN" sz="2800" dirty="0">
                <a:solidFill>
                  <a:srgbClr val="0000FF"/>
                </a:solidFill>
                <a:latin typeface="Times New Roman" panose="02020603050405020304" pitchFamily="18" charset="0"/>
                <a:cs typeface="Times New Roman" panose="02020603050405020304" pitchFamily="18" charset="0"/>
              </a:rPr>
              <a:t>A field-induced </a:t>
            </a:r>
            <a:r>
              <a:rPr lang="en-US" altLang="zh-CN" sz="2800" i="1" dirty="0">
                <a:solidFill>
                  <a:srgbClr val="C00000"/>
                </a:solidFill>
                <a:latin typeface="Times New Roman" panose="02020603050405020304" pitchFamily="18" charset="0"/>
                <a:cs typeface="Times New Roman" panose="02020603050405020304" pitchFamily="18" charset="0"/>
              </a:rPr>
              <a:t>Gapless quantum disordered phase</a:t>
            </a:r>
            <a:endParaRPr lang="zh-CN" altLang="en-US" sz="2800" baseline="-25000" dirty="0">
              <a:solidFill>
                <a:srgbClr val="0000FF"/>
              </a:solidFill>
              <a:latin typeface="Times New Roman" panose="02020603050405020304" pitchFamily="18" charset="0"/>
              <a:cs typeface="Times New Roman" panose="02020603050405020304" pitchFamily="18" charset="0"/>
            </a:endParaRPr>
          </a:p>
        </p:txBody>
      </p:sp>
      <p:graphicFrame>
        <p:nvGraphicFramePr>
          <p:cNvPr id="5" name="对象 4"/>
          <p:cNvGraphicFramePr>
            <a:graphicFrameLocks noChangeAspect="1"/>
          </p:cNvGraphicFramePr>
          <p:nvPr/>
        </p:nvGraphicFramePr>
        <p:xfrm>
          <a:off x="351697" y="1583353"/>
          <a:ext cx="3809280" cy="3583944"/>
        </p:xfrm>
        <a:graphic>
          <a:graphicData uri="http://schemas.openxmlformats.org/presentationml/2006/ole">
            <mc:AlternateContent xmlns:mc="http://schemas.openxmlformats.org/markup-compatibility/2006">
              <mc:Choice xmlns:v="urn:schemas-microsoft-com:vml" Requires="v">
                <p:oleObj spid="_x0000_s27684" name="Graph" r:id="rId3" imgW="3886200" imgH="3746500" progId="Origin50.Graph">
                  <p:embed/>
                </p:oleObj>
              </mc:Choice>
              <mc:Fallback>
                <p:oleObj name="Graph" r:id="rId3" imgW="3886200" imgH="3746500" progId="Origin50.Graph">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97" y="1583353"/>
                        <a:ext cx="3809280" cy="3583944"/>
                      </a:xfrm>
                      <a:prstGeom prst="rect">
                        <a:avLst/>
                      </a:prstGeom>
                      <a:solidFill>
                        <a:schemeClr val="bg1"/>
                      </a:solidFill>
                    </p:spPr>
                  </p:pic>
                </p:oleObj>
              </mc:Fallback>
            </mc:AlternateContent>
          </a:graphicData>
        </a:graphic>
      </p:graphicFrame>
      <p:graphicFrame>
        <p:nvGraphicFramePr>
          <p:cNvPr id="1257" name="Object 233"/>
          <p:cNvGraphicFramePr>
            <a:graphicFrameLocks noChangeAspect="1"/>
          </p:cNvGraphicFramePr>
          <p:nvPr/>
        </p:nvGraphicFramePr>
        <p:xfrm>
          <a:off x="4568793" y="1583354"/>
          <a:ext cx="4326894" cy="3520142"/>
        </p:xfrm>
        <a:graphic>
          <a:graphicData uri="http://schemas.openxmlformats.org/presentationml/2006/ole">
            <mc:AlternateContent xmlns:mc="http://schemas.openxmlformats.org/markup-compatibility/2006">
              <mc:Choice xmlns:v="urn:schemas-microsoft-com:vml" Requires="v">
                <p:oleObj spid="_x0000_s27685" name="Graph" r:id="rId5" imgW="4025900" imgH="2959100" progId="Origin50.Graph">
                  <p:embed/>
                </p:oleObj>
              </mc:Choice>
              <mc:Fallback>
                <p:oleObj name="Graph" r:id="rId5" imgW="4025900" imgH="2959100" progId="Origin50.Graph">
                  <p:embed/>
                  <p:pic>
                    <p:nvPicPr>
                      <p:cNvPr id="1257" name="Object 2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8793" y="1583354"/>
                        <a:ext cx="4326894" cy="3520142"/>
                      </a:xfrm>
                      <a:prstGeom prst="rect">
                        <a:avLst/>
                      </a:prstGeom>
                      <a:solidFill>
                        <a:schemeClr val="bg1"/>
                      </a:solidFill>
                    </p:spPr>
                  </p:pic>
                </p:oleObj>
              </mc:Fallback>
            </mc:AlternateContent>
          </a:graphicData>
        </a:graphic>
      </p:graphicFrame>
      <p:sp>
        <p:nvSpPr>
          <p:cNvPr id="3" name="文本框 2"/>
          <p:cNvSpPr txBox="1"/>
          <p:nvPr/>
        </p:nvSpPr>
        <p:spPr>
          <a:xfrm>
            <a:off x="1259632" y="5445581"/>
            <a:ext cx="5671553" cy="802656"/>
          </a:xfrm>
          <a:prstGeom prst="rect">
            <a:avLst/>
          </a:prstGeom>
          <a:noFill/>
        </p:spPr>
        <p:txBody>
          <a:bodyPr wrap="none" rtlCol="0">
            <a:spAutoFit/>
          </a:bodyPr>
          <a:lstStyle/>
          <a:p>
            <a:pPr marL="316531" indent="-316531">
              <a:buFont typeface="Arial" panose="020B0604020202020204" pitchFamily="34" charset="0"/>
              <a:buChar char="•"/>
            </a:pPr>
            <a:r>
              <a:rPr lang="en-US" sz="2308" dirty="0">
                <a:latin typeface="Times New Roman" panose="02020603050405020304" pitchFamily="18" charset="0"/>
                <a:cs typeface="Times New Roman" panose="02020603050405020304" pitchFamily="18" charset="0"/>
              </a:rPr>
              <a:t>Nodal-like (gapless) excitations below 16 T</a:t>
            </a:r>
          </a:p>
          <a:p>
            <a:pPr marL="316531" indent="-316531">
              <a:buFont typeface="Arial" panose="020B0604020202020204" pitchFamily="34" charset="0"/>
              <a:buChar char="•"/>
            </a:pPr>
            <a:r>
              <a:rPr lang="en-US" sz="2308" dirty="0">
                <a:latin typeface="Times New Roman" panose="02020603050405020304" pitchFamily="18" charset="0"/>
                <a:cs typeface="Times New Roman" panose="02020603050405020304" pitchFamily="18" charset="0"/>
              </a:rPr>
              <a:t>Gapped at H &gt; 16 T</a:t>
            </a:r>
          </a:p>
        </p:txBody>
      </p:sp>
      <p:sp>
        <p:nvSpPr>
          <p:cNvPr id="9" name="TextBox 6"/>
          <p:cNvSpPr txBox="1"/>
          <p:nvPr/>
        </p:nvSpPr>
        <p:spPr>
          <a:xfrm>
            <a:off x="6732240" y="6129753"/>
            <a:ext cx="2257606" cy="584775"/>
          </a:xfrm>
          <a:prstGeom prst="rect">
            <a:avLst/>
          </a:prstGeom>
          <a:noFill/>
        </p:spPr>
        <p:txBody>
          <a:bodyPr wrap="none" rtlCol="0">
            <a:spAutoFit/>
          </a:bodyPr>
          <a:lstStyle/>
          <a:p>
            <a:r>
              <a:rPr lang="en-US" altLang="zh-CN" sz="1600" i="1" dirty="0">
                <a:latin typeface="Times New Roman" pitchFamily="18" charset="0"/>
                <a:cs typeface="Times New Roman" pitchFamily="18" charset="0"/>
              </a:rPr>
              <a:t>JZ WQY et al.</a:t>
            </a:r>
          </a:p>
          <a:p>
            <a:r>
              <a:rPr lang="en-US" altLang="zh-CN" sz="1600" i="1" dirty="0">
                <a:latin typeface="Times New Roman" pitchFamily="18" charset="0"/>
                <a:cs typeface="Times New Roman" pitchFamily="18" charset="0"/>
              </a:rPr>
              <a:t> PRL 119, 227208 (2017)</a:t>
            </a:r>
            <a:endParaRPr lang="zh-CN" altLang="en-US" sz="1600" i="1" dirty="0">
              <a:latin typeface="Times New Roman" pitchFamily="18" charset="0"/>
              <a:cs typeface="Times New Roman" pitchFamily="18" charset="0"/>
            </a:endParaRPr>
          </a:p>
        </p:txBody>
      </p:sp>
      <p:sp>
        <p:nvSpPr>
          <p:cNvPr id="8" name="TextBox 6">
            <a:extLst>
              <a:ext uri="{FF2B5EF4-FFF2-40B4-BE49-F238E27FC236}">
                <a16:creationId xmlns:a16="http://schemas.microsoft.com/office/drawing/2014/main" id="{8DDE0DF6-2B92-410A-8ABA-11343E712D14}"/>
              </a:ext>
            </a:extLst>
          </p:cNvPr>
          <p:cNvSpPr txBox="1"/>
          <p:nvPr/>
        </p:nvSpPr>
        <p:spPr>
          <a:xfrm>
            <a:off x="755576" y="6474822"/>
            <a:ext cx="4486344" cy="338554"/>
          </a:xfrm>
          <a:prstGeom prst="rect">
            <a:avLst/>
          </a:prstGeom>
          <a:noFill/>
        </p:spPr>
        <p:txBody>
          <a:bodyPr wrap="square" rtlCol="0">
            <a:spAutoFit/>
          </a:bodyPr>
          <a:lstStyle/>
          <a:p>
            <a:r>
              <a:rPr lang="en-US" altLang="zh-CN" sz="1600" i="1" dirty="0">
                <a:latin typeface="Times New Roman" pitchFamily="18" charset="0"/>
                <a:cs typeface="Times New Roman" pitchFamily="18" charset="0"/>
              </a:rPr>
              <a:t>JZ WQY et al. PRL 119, 227208 (2017)</a:t>
            </a:r>
            <a:endParaRPr lang="zh-CN" altLang="en-US" sz="1600" i="1" dirty="0">
              <a:latin typeface="Times New Roman" pitchFamily="18" charset="0"/>
              <a:cs typeface="Times New Roman" pitchFamily="18" charset="0"/>
            </a:endParaRPr>
          </a:p>
        </p:txBody>
      </p:sp>
    </p:spTree>
    <p:extLst>
      <p:ext uri="{BB962C8B-B14F-4D97-AF65-F5344CB8AC3E}">
        <p14:creationId xmlns:p14="http://schemas.microsoft.com/office/powerpoint/2010/main" val="2300787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085" y="1127677"/>
            <a:ext cx="8086386" cy="3501471"/>
          </a:xfrm>
          <a:prstGeom prst="rect">
            <a:avLst/>
          </a:prstGeom>
        </p:spPr>
        <p:txBody>
          <a:bodyPr wrap="square">
            <a:spAutoFit/>
          </a:bodyPr>
          <a:lstStyle/>
          <a:p>
            <a:r>
              <a:rPr lang="en-US" sz="2769" dirty="0">
                <a:solidFill>
                  <a:srgbClr val="0000FF"/>
                </a:solidFill>
                <a:latin typeface="Times New Roman" panose="02020603050405020304" pitchFamily="18" charset="0"/>
                <a:cs typeface="Times New Roman" panose="02020603050405020304" pitchFamily="18" charset="0"/>
              </a:rPr>
              <a:t>(Bosonic) </a:t>
            </a:r>
            <a:r>
              <a:rPr lang="en-US" sz="2769" dirty="0">
                <a:latin typeface="Times New Roman" panose="02020603050405020304" pitchFamily="18" charset="0"/>
                <a:cs typeface="Times New Roman" panose="02020603050405020304" pitchFamily="18" charset="0"/>
              </a:rPr>
              <a:t>  Paramagnetic</a:t>
            </a:r>
          </a:p>
          <a:p>
            <a:endParaRPr lang="en-US" sz="2769" dirty="0">
              <a:latin typeface="Times New Roman" panose="02020603050405020304" pitchFamily="18" charset="0"/>
              <a:cs typeface="Times New Roman" panose="02020603050405020304" pitchFamily="18" charset="0"/>
            </a:endParaRPr>
          </a:p>
          <a:p>
            <a:endParaRPr lang="en-US" sz="2769" dirty="0">
              <a:latin typeface="Times New Roman" panose="02020603050405020304" pitchFamily="18" charset="0"/>
              <a:cs typeface="Times New Roman" panose="02020603050405020304" pitchFamily="18" charset="0"/>
            </a:endParaRPr>
          </a:p>
          <a:p>
            <a:r>
              <a:rPr lang="en-US" sz="2769" dirty="0">
                <a:latin typeface="Times New Roman" panose="02020603050405020304" pitchFamily="18" charset="0"/>
                <a:cs typeface="Times New Roman" panose="02020603050405020304" pitchFamily="18" charset="0"/>
              </a:rPr>
              <a:t>d-wave superconductor</a:t>
            </a:r>
          </a:p>
          <a:p>
            <a:endParaRPr lang="en-US" sz="2769" dirty="0">
              <a:solidFill>
                <a:srgbClr val="FF0000"/>
              </a:solidFill>
              <a:latin typeface="Times New Roman" panose="02020603050405020304" pitchFamily="18" charset="0"/>
              <a:cs typeface="Times New Roman" panose="02020603050405020304" pitchFamily="18" charset="0"/>
            </a:endParaRPr>
          </a:p>
          <a:p>
            <a:endParaRPr lang="en-US" sz="2769" dirty="0">
              <a:solidFill>
                <a:srgbClr val="FF0000"/>
              </a:solidFill>
              <a:latin typeface="Times New Roman" panose="02020603050405020304" pitchFamily="18" charset="0"/>
              <a:cs typeface="Times New Roman" panose="02020603050405020304" pitchFamily="18" charset="0"/>
            </a:endParaRPr>
          </a:p>
          <a:p>
            <a:r>
              <a:rPr lang="en-US" sz="2769" dirty="0">
                <a:solidFill>
                  <a:srgbClr val="0000FF"/>
                </a:solidFill>
                <a:latin typeface="Times New Roman" panose="02020603050405020304" pitchFamily="18" charset="0"/>
                <a:cs typeface="Times New Roman" panose="02020603050405020304" pitchFamily="18" charset="0"/>
              </a:rPr>
              <a:t>(Fermionic) </a:t>
            </a:r>
            <a:r>
              <a:rPr lang="en-US" sz="2769" dirty="0">
                <a:solidFill>
                  <a:schemeClr val="accent6">
                    <a:lumMod val="75000"/>
                  </a:schemeClr>
                </a:solidFill>
                <a:latin typeface="Times New Roman" panose="02020603050405020304" pitchFamily="18" charset="0"/>
                <a:cs typeface="Times New Roman" panose="02020603050405020304" pitchFamily="18" charset="0"/>
              </a:rPr>
              <a:t>Nodal/Dirac-cone  like excitations</a:t>
            </a:r>
          </a:p>
          <a:p>
            <a:r>
              <a:rPr lang="en-US" sz="2769" dirty="0">
                <a:latin typeface="Times New Roman" panose="02020603050405020304" pitchFamily="18" charset="0"/>
                <a:cs typeface="Times New Roman" panose="02020603050405020304" pitchFamily="18" charset="0"/>
                <a:sym typeface="Wingdings" panose="05000000000000000000" pitchFamily="2" charset="2"/>
              </a:rPr>
              <a:t> spin liquid?</a:t>
            </a:r>
            <a:endParaRPr lang="en-US" sz="2769" dirty="0">
              <a:latin typeface="Times New Roman" panose="02020603050405020304" pitchFamily="18" charset="0"/>
              <a:cs typeface="Times New Roman" panose="02020603050405020304" pitchFamily="18" charset="0"/>
            </a:endParaRPr>
          </a:p>
        </p:txBody>
      </p:sp>
      <p:graphicFrame>
        <p:nvGraphicFramePr>
          <p:cNvPr id="3" name="对象 2"/>
          <p:cNvGraphicFramePr>
            <a:graphicFrameLocks noChangeAspect="1"/>
          </p:cNvGraphicFramePr>
          <p:nvPr/>
        </p:nvGraphicFramePr>
        <p:xfrm>
          <a:off x="1463763" y="3114707"/>
          <a:ext cx="4820620" cy="576378"/>
        </p:xfrm>
        <a:graphic>
          <a:graphicData uri="http://schemas.openxmlformats.org/presentationml/2006/ole">
            <mc:AlternateContent xmlns:mc="http://schemas.openxmlformats.org/markup-compatibility/2006">
              <mc:Choice xmlns:v="urn:schemas-microsoft-com:vml" Requires="v">
                <p:oleObj spid="_x0000_s28708" name="公式" r:id="rId3" imgW="2336760" imgH="279360" progId="Equation.3">
                  <p:embed/>
                </p:oleObj>
              </mc:Choice>
              <mc:Fallback>
                <p:oleObj name="公式" r:id="rId3" imgW="2336760" imgH="279360" progId="Equation.3">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763" y="3114707"/>
                        <a:ext cx="4820620" cy="576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5" name="对象 4"/>
              <p:cNvSpPr txBox="1"/>
              <p:nvPr/>
            </p:nvSpPr>
            <p:spPr bwMode="auto">
              <a:xfrm>
                <a:off x="2676525" y="1776412"/>
                <a:ext cx="2903587" cy="576377"/>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1/</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1</m:t>
                          </m:r>
                        </m:sub>
                      </m:sSub>
                      <m:r>
                        <a:rPr lang="en-US" altLang="zh-CN" sz="2400" b="0" i="1" smtClean="0">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𝑇</m:t>
                      </m:r>
                      <m:r>
                        <a:rPr lang="en-US" altLang="zh-CN" sz="2400" b="0" i="1" smtClean="0">
                          <a:solidFill>
                            <a:srgbClr val="000000"/>
                          </a:solidFill>
                          <a:latin typeface="Cambria Math" panose="02040503050406030204" pitchFamily="18" charset="0"/>
                        </a:rPr>
                        <m:t>−</m:t>
                      </m:r>
                      <m:r>
                        <m:rPr>
                          <m:sty m:val="p"/>
                        </m:rPr>
                        <a:rPr lang="el-GR" altLang="zh-CN" sz="2400" i="1" smtClean="0">
                          <a:solidFill>
                            <a:srgbClr val="000000"/>
                          </a:solidFill>
                          <a:latin typeface="Cambria Math" panose="02040503050406030204" pitchFamily="18" charset="0"/>
                          <a:ea typeface="Cambria Math" panose="02040503050406030204" pitchFamily="18" charset="0"/>
                        </a:rPr>
                        <m:t>Θ</m:t>
                      </m:r>
                      <m:r>
                        <a:rPr lang="zh-CN" altLang="en-US" sz="2400" i="1">
                          <a:solidFill>
                            <a:srgbClr val="000000"/>
                          </a:solidFill>
                          <a:latin typeface="Cambria Math" panose="02040503050406030204" pitchFamily="18" charset="0"/>
                        </a:rPr>
                        <m:t>)</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5" name="对象 4"/>
              <p:cNvSpPr txBox="1">
                <a:spLocks noRot="1" noChangeAspect="1" noMove="1" noResize="1" noEditPoints="1" noAdjustHandles="1" noChangeArrowheads="1" noChangeShapeType="1" noTextEdit="1"/>
              </p:cNvSpPr>
              <p:nvPr/>
            </p:nvSpPr>
            <p:spPr bwMode="auto">
              <a:xfrm>
                <a:off x="2676525" y="1776412"/>
                <a:ext cx="2903587" cy="576377"/>
              </a:xfrm>
              <a:prstGeom prst="rect">
                <a:avLst/>
              </a:prstGeom>
              <a:blipFill>
                <a:blip r:embed="rId5"/>
                <a:stretch>
                  <a:fillRect l="-420"/>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8FC661A1-CE74-4941-8D2D-FCCCB4AD3BF1}"/>
              </a:ext>
            </a:extLst>
          </p:cNvPr>
          <p:cNvGraphicFramePr>
            <a:graphicFrameLocks noChangeAspect="1"/>
          </p:cNvGraphicFramePr>
          <p:nvPr/>
        </p:nvGraphicFramePr>
        <p:xfrm>
          <a:off x="1702688" y="4565360"/>
          <a:ext cx="4820620" cy="576378"/>
        </p:xfrm>
        <a:graphic>
          <a:graphicData uri="http://schemas.openxmlformats.org/presentationml/2006/ole">
            <mc:AlternateContent xmlns:mc="http://schemas.openxmlformats.org/markup-compatibility/2006">
              <mc:Choice xmlns:v="urn:schemas-microsoft-com:vml" Requires="v">
                <p:oleObj spid="_x0000_s28709" name="公式" r:id="rId6" imgW="2336760" imgH="279360" progId="Equation.3">
                  <p:embed/>
                </p:oleObj>
              </mc:Choice>
              <mc:Fallback>
                <p:oleObj name="公式" r:id="rId6" imgW="2336760" imgH="279360" progId="Equation.3">
                  <p:embed/>
                  <p:pic>
                    <p:nvPicPr>
                      <p:cNvPr id="6" name="对象 5">
                        <a:extLst>
                          <a:ext uri="{FF2B5EF4-FFF2-40B4-BE49-F238E27FC236}">
                            <a16:creationId xmlns:a16="http://schemas.microsoft.com/office/drawing/2014/main" id="{8FC661A1-CE74-4941-8D2D-FCCCB4AD3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688" y="4565360"/>
                        <a:ext cx="4820620" cy="576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a:extLst>
              <a:ext uri="{FF2B5EF4-FFF2-40B4-BE49-F238E27FC236}">
                <a16:creationId xmlns:a16="http://schemas.microsoft.com/office/drawing/2014/main" id="{441D1BC5-D09E-4F25-8B6B-B7E614B2DB0B}"/>
              </a:ext>
            </a:extLst>
          </p:cNvPr>
          <p:cNvSpPr/>
          <p:nvPr/>
        </p:nvSpPr>
        <p:spPr>
          <a:xfrm>
            <a:off x="629585" y="5077950"/>
            <a:ext cx="6534704" cy="859466"/>
          </a:xfrm>
          <a:prstGeom prst="rect">
            <a:avLst/>
          </a:prstGeom>
        </p:spPr>
        <p:txBody>
          <a:bodyPr wrap="square">
            <a:spAutoFit/>
          </a:bodyPr>
          <a:lstStyle/>
          <a:p>
            <a:r>
              <a:rPr lang="en-US" sz="2770" dirty="0">
                <a:latin typeface="Times New Roman" panose="02020603050405020304" pitchFamily="18" charset="0"/>
                <a:cs typeface="Times New Roman" panose="02020603050405020304" pitchFamily="18" charset="0"/>
                <a:sym typeface="Wingdings" panose="05000000000000000000" pitchFamily="2" charset="2"/>
              </a:rPr>
              <a:t></a:t>
            </a:r>
            <a:r>
              <a:rPr lang="en-US" sz="2215" dirty="0">
                <a:latin typeface="Times New Roman" panose="02020603050405020304" pitchFamily="18" charset="0"/>
                <a:cs typeface="Times New Roman" panose="02020603050405020304" pitchFamily="18" charset="0"/>
                <a:sym typeface="Wingdings" panose="05000000000000000000" pitchFamily="2" charset="2"/>
              </a:rPr>
              <a:t> Dirac cones at specific angles by  K, </a:t>
            </a:r>
            <a:r>
              <a:rPr lang="en-US" altLang="zh-CN" sz="2215" dirty="0">
                <a:latin typeface="Times New Roman" panose="02020603050405020304" pitchFamily="18" charset="0"/>
                <a:cs typeface="Times New Roman" panose="02020603050405020304" pitchFamily="18" charset="0"/>
                <a:sym typeface="Symbol" panose="05050102010706020507" pitchFamily="18" charset="2"/>
              </a:rPr>
              <a:t> model?</a:t>
            </a:r>
            <a:endParaRPr lang="en-US" sz="2215" dirty="0">
              <a:solidFill>
                <a:srgbClr val="FF0000"/>
              </a:solidFill>
              <a:latin typeface="Times New Roman" panose="02020603050405020304" pitchFamily="18" charset="0"/>
              <a:cs typeface="Times New Roman" panose="02020603050405020304" pitchFamily="18" charset="0"/>
              <a:sym typeface="Wingdings" pitchFamily="2" charset="2"/>
            </a:endParaRPr>
          </a:p>
          <a:p>
            <a:pPr marL="422041" indent="-422041"/>
            <a:r>
              <a:rPr lang="en-US" altLang="zh-CN" sz="2215" dirty="0">
                <a:solidFill>
                  <a:schemeClr val="accent6">
                    <a:lumMod val="75000"/>
                  </a:schemeClr>
                </a:solidFill>
                <a:latin typeface="Times New Roman" panose="02020603050405020304" pitchFamily="18" charset="0"/>
                <a:cs typeface="Times New Roman" panose="02020603050405020304" pitchFamily="18" charset="0"/>
                <a:sym typeface="Wingdings" pitchFamily="2" charset="2"/>
              </a:rPr>
              <a:t>Z. Liu &amp; Bruce Normand, PRL 120, 187201 (2018)</a:t>
            </a:r>
            <a:endParaRPr lang="en-US" sz="2215"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E30D614-884F-4D5E-B3D9-992439B0B015}"/>
              </a:ext>
            </a:extLst>
          </p:cNvPr>
          <p:cNvSpPr txBox="1"/>
          <p:nvPr/>
        </p:nvSpPr>
        <p:spPr>
          <a:xfrm>
            <a:off x="351697" y="448097"/>
            <a:ext cx="8871439" cy="589520"/>
          </a:xfrm>
          <a:prstGeom prst="rect">
            <a:avLst/>
          </a:prstGeom>
          <a:noFill/>
        </p:spPr>
        <p:txBody>
          <a:bodyPr wrap="square" rtlCol="0">
            <a:spAutoFit/>
          </a:bodyPr>
          <a:lstStyle/>
          <a:p>
            <a:r>
              <a:rPr lang="en-US" altLang="zh-CN" sz="3231" dirty="0">
                <a:solidFill>
                  <a:srgbClr val="0000FF"/>
                </a:solidFill>
                <a:latin typeface="Times New Roman" panose="02020603050405020304" pitchFamily="18" charset="0"/>
                <a:cs typeface="Times New Roman" panose="02020603050405020304" pitchFamily="18" charset="0"/>
              </a:rPr>
              <a:t>A novel quantum spin liquid?</a:t>
            </a:r>
            <a:endParaRPr lang="zh-CN" altLang="en-US" sz="3231" baseline="-25000" dirty="0">
              <a:solidFill>
                <a:srgbClr val="0000FF"/>
              </a:solidFill>
              <a:latin typeface="Times New Roman" panose="02020603050405020304" pitchFamily="18" charset="0"/>
              <a:cs typeface="Times New Roman" panose="02020603050405020304" pitchFamily="18" charset="0"/>
            </a:endParaRPr>
          </a:p>
        </p:txBody>
      </p:sp>
      <p:sp>
        <p:nvSpPr>
          <p:cNvPr id="9" name="TextBox 6">
            <a:extLst>
              <a:ext uri="{FF2B5EF4-FFF2-40B4-BE49-F238E27FC236}">
                <a16:creationId xmlns:a16="http://schemas.microsoft.com/office/drawing/2014/main" id="{7F0D93E9-6A1C-4025-A75B-2252BFBFE619}"/>
              </a:ext>
            </a:extLst>
          </p:cNvPr>
          <p:cNvSpPr txBox="1"/>
          <p:nvPr/>
        </p:nvSpPr>
        <p:spPr>
          <a:xfrm>
            <a:off x="755576" y="6474822"/>
            <a:ext cx="4486344" cy="338554"/>
          </a:xfrm>
          <a:prstGeom prst="rect">
            <a:avLst/>
          </a:prstGeom>
          <a:noFill/>
        </p:spPr>
        <p:txBody>
          <a:bodyPr wrap="square" rtlCol="0">
            <a:spAutoFit/>
          </a:bodyPr>
          <a:lstStyle/>
          <a:p>
            <a:r>
              <a:rPr lang="en-US" altLang="zh-CN" sz="1600" i="1" dirty="0">
                <a:latin typeface="Times New Roman" pitchFamily="18" charset="0"/>
                <a:cs typeface="Times New Roman" pitchFamily="18" charset="0"/>
              </a:rPr>
              <a:t>JZ WQY et al. PRL 119, 227208 (2017)</a:t>
            </a:r>
            <a:endParaRPr lang="zh-CN" altLang="en-US" sz="1600" i="1" dirty="0">
              <a:latin typeface="Times New Roman" pitchFamily="18" charset="0"/>
              <a:cs typeface="Times New Roman" pitchFamily="18" charset="0"/>
            </a:endParaRPr>
          </a:p>
        </p:txBody>
      </p:sp>
    </p:spTree>
    <p:extLst>
      <p:ext uri="{BB962C8B-B14F-4D97-AF65-F5344CB8AC3E}">
        <p14:creationId xmlns:p14="http://schemas.microsoft.com/office/powerpoint/2010/main" val="175692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3"/>
          <p:cNvSpPr txBox="1"/>
          <p:nvPr/>
        </p:nvSpPr>
        <p:spPr>
          <a:xfrm>
            <a:off x="712264" y="714701"/>
            <a:ext cx="7234673" cy="4155112"/>
          </a:xfrm>
          <a:prstGeom prst="rect">
            <a:avLst/>
          </a:prstGeom>
          <a:noFill/>
        </p:spPr>
        <p:txBody>
          <a:bodyPr wrap="none" rtlCol="0">
            <a:spAutoFit/>
          </a:bodyPr>
          <a:lstStyle/>
          <a:p>
            <a:pPr marL="316531" indent="-316531"/>
            <a:r>
              <a:rPr lang="en-US" sz="2031" dirty="0">
                <a:latin typeface="Times New Roman" panose="02020603050405020304" pitchFamily="18" charset="0"/>
                <a:cs typeface="Times New Roman" panose="02020603050405020304" pitchFamily="18" charset="0"/>
              </a:rPr>
              <a:t>  Candidate mechanisms below 16 T</a:t>
            </a:r>
          </a:p>
          <a:p>
            <a:pPr marL="316531" indent="-316531"/>
            <a:endParaRPr lang="en-US" sz="2031" dirty="0">
              <a:latin typeface="Times New Roman" panose="02020603050405020304" pitchFamily="18" charset="0"/>
              <a:cs typeface="Times New Roman" panose="02020603050405020304" pitchFamily="18" charset="0"/>
            </a:endParaRPr>
          </a:p>
          <a:p>
            <a:pPr marL="316531" indent="-316531">
              <a:buAutoNum type="arabicPeriod"/>
            </a:pPr>
            <a:r>
              <a:rPr lang="en-US" sz="2031" dirty="0">
                <a:latin typeface="Times New Roman" panose="02020603050405020304" pitchFamily="18" charset="0"/>
                <a:cs typeface="Times New Roman" panose="02020603050405020304" pitchFamily="18" charset="0"/>
              </a:rPr>
              <a:t>Spin excitations in ideal </a:t>
            </a:r>
            <a:r>
              <a:rPr lang="en-US" sz="2031" dirty="0" err="1">
                <a:latin typeface="Times New Roman" panose="02020603050405020304" pitchFamily="18" charset="0"/>
                <a:cs typeface="Times New Roman" panose="02020603050405020304" pitchFamily="18" charset="0"/>
              </a:rPr>
              <a:t>Kitaev</a:t>
            </a:r>
            <a:r>
              <a:rPr lang="en-US" sz="2031" dirty="0">
                <a:latin typeface="Times New Roman" panose="02020603050405020304" pitchFamily="18" charset="0"/>
                <a:cs typeface="Times New Roman" panose="02020603050405020304" pitchFamily="18" charset="0"/>
              </a:rPr>
              <a:t> spin liquid:  </a:t>
            </a:r>
          </a:p>
          <a:p>
            <a:r>
              <a:rPr lang="en-US" sz="2031" dirty="0">
                <a:solidFill>
                  <a:srgbClr val="FF0000"/>
                </a:solidFill>
                <a:latin typeface="Times New Roman" panose="02020603050405020304" pitchFamily="18" charset="0"/>
                <a:cs typeface="Times New Roman" panose="02020603050405020304" pitchFamily="18" charset="0"/>
              </a:rPr>
              <a:t>          </a:t>
            </a:r>
            <a:r>
              <a:rPr lang="en-US" sz="2031" dirty="0">
                <a:solidFill>
                  <a:schemeClr val="accent6">
                    <a:lumMod val="75000"/>
                  </a:schemeClr>
                </a:solidFill>
                <a:latin typeface="Times New Roman" panose="02020603050405020304" pitchFamily="18" charset="0"/>
                <a:cs typeface="Times New Roman" panose="02020603050405020304" pitchFamily="18" charset="0"/>
              </a:rPr>
              <a:t>two Dirac </a:t>
            </a:r>
            <a:r>
              <a:rPr lang="en-US" sz="2031" dirty="0" err="1">
                <a:solidFill>
                  <a:schemeClr val="accent6">
                    <a:lumMod val="75000"/>
                  </a:schemeClr>
                </a:solidFill>
                <a:latin typeface="Times New Roman" panose="02020603050405020304" pitchFamily="18" charset="0"/>
                <a:cs typeface="Times New Roman" panose="02020603050405020304" pitchFamily="18" charset="0"/>
              </a:rPr>
              <a:t>Majorana</a:t>
            </a:r>
            <a:r>
              <a:rPr lang="en-US" sz="2031" dirty="0">
                <a:solidFill>
                  <a:schemeClr val="accent6">
                    <a:lumMod val="75000"/>
                  </a:schemeClr>
                </a:solidFill>
                <a:latin typeface="Times New Roman" panose="02020603050405020304" pitchFamily="18" charset="0"/>
                <a:cs typeface="Times New Roman" panose="02020603050405020304" pitchFamily="18" charset="0"/>
              </a:rPr>
              <a:t> </a:t>
            </a:r>
            <a:r>
              <a:rPr lang="en-US" sz="2031" dirty="0" err="1">
                <a:solidFill>
                  <a:schemeClr val="accent6">
                    <a:lumMod val="75000"/>
                  </a:schemeClr>
                </a:solidFill>
                <a:latin typeface="Times New Roman" panose="02020603050405020304" pitchFamily="18" charset="0"/>
                <a:cs typeface="Times New Roman" panose="02020603050405020304" pitchFamily="18" charset="0"/>
              </a:rPr>
              <a:t>Ferminons</a:t>
            </a:r>
            <a:r>
              <a:rPr lang="en-US" sz="2031" dirty="0">
                <a:solidFill>
                  <a:schemeClr val="accent6">
                    <a:lumMod val="75000"/>
                  </a:schemeClr>
                </a:solidFill>
                <a:latin typeface="Times New Roman" panose="02020603050405020304" pitchFamily="18" charset="0"/>
                <a:cs typeface="Times New Roman" panose="02020603050405020304" pitchFamily="18" charset="0"/>
              </a:rPr>
              <a:t> + a gapped flux </a:t>
            </a:r>
            <a:r>
              <a:rPr lang="en-US" sz="2031" dirty="0">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gapped</a:t>
            </a:r>
            <a:r>
              <a:rPr lang="en-US" sz="2031" dirty="0">
                <a:solidFill>
                  <a:schemeClr val="accent6">
                    <a:lumMod val="75000"/>
                  </a:schemeClr>
                </a:solidFill>
                <a:latin typeface="Times New Roman" panose="02020603050405020304" pitchFamily="18" charset="0"/>
                <a:cs typeface="Times New Roman" panose="02020603050405020304" pitchFamily="18" charset="0"/>
              </a:rPr>
              <a:t>   </a:t>
            </a:r>
          </a:p>
          <a:p>
            <a:r>
              <a:rPr lang="en-US" sz="2031" dirty="0">
                <a:solidFill>
                  <a:srgbClr val="002060"/>
                </a:solidFill>
                <a:latin typeface="Times New Roman" panose="02020603050405020304" pitchFamily="18" charset="0"/>
                <a:cs typeface="Times New Roman" panose="02020603050405020304" pitchFamily="18" charset="0"/>
              </a:rPr>
              <a:t>(G. Baskaran, S. Mandal, and R. Shankar, PRL 98, 247201 (2007).</a:t>
            </a:r>
          </a:p>
          <a:p>
            <a:endParaRPr lang="en-US" sz="2031" dirty="0">
              <a:solidFill>
                <a:srgbClr val="FF0000"/>
              </a:solidFill>
              <a:latin typeface="Times New Roman" panose="02020603050405020304" pitchFamily="18" charset="0"/>
              <a:cs typeface="Times New Roman" panose="02020603050405020304" pitchFamily="18" charset="0"/>
            </a:endParaRPr>
          </a:p>
          <a:p>
            <a:pPr marL="316531" indent="-316531">
              <a:buAutoNum type="arabicPeriod" startAt="2"/>
            </a:pPr>
            <a:r>
              <a:rPr lang="en-US" sz="2031" dirty="0">
                <a:latin typeface="Times New Roman" panose="02020603050405020304" pitchFamily="18" charset="0"/>
                <a:cs typeface="Times New Roman" panose="02020603050405020304" pitchFamily="18" charset="0"/>
              </a:rPr>
              <a:t>Spin excitations in  </a:t>
            </a:r>
            <a:r>
              <a:rPr lang="en-US" sz="2031" dirty="0" err="1">
                <a:latin typeface="Times New Roman" panose="02020603050405020304" pitchFamily="18" charset="0"/>
                <a:cs typeface="Times New Roman" panose="02020603050405020304" pitchFamily="18" charset="0"/>
              </a:rPr>
              <a:t>Kitaev</a:t>
            </a:r>
            <a:r>
              <a:rPr lang="en-US" sz="2031" dirty="0">
                <a:latin typeface="Times New Roman" panose="02020603050405020304" pitchFamily="18" charset="0"/>
                <a:cs typeface="Times New Roman" panose="02020603050405020304" pitchFamily="18" charset="0"/>
              </a:rPr>
              <a:t> spin liquids under field</a:t>
            </a:r>
          </a:p>
          <a:p>
            <a:r>
              <a:rPr lang="en-US" sz="2031" dirty="0">
                <a:solidFill>
                  <a:srgbClr val="FF0000"/>
                </a:solidFill>
                <a:latin typeface="Times New Roman" panose="02020603050405020304" pitchFamily="18" charset="0"/>
                <a:cs typeface="Times New Roman" panose="02020603050405020304" pitchFamily="18" charset="0"/>
              </a:rPr>
              <a:t>          </a:t>
            </a:r>
            <a:r>
              <a:rPr lang="en-US" sz="2031" dirty="0">
                <a:solidFill>
                  <a:schemeClr val="accent6">
                    <a:lumMod val="75000"/>
                  </a:schemeClr>
                </a:solidFill>
                <a:latin typeface="Times New Roman" panose="02020603050405020304" pitchFamily="18" charset="0"/>
                <a:cs typeface="Times New Roman" panose="02020603050405020304" pitchFamily="18" charset="0"/>
              </a:rPr>
              <a:t>gapped </a:t>
            </a:r>
            <a:r>
              <a:rPr lang="en-US" sz="2031" dirty="0" err="1">
                <a:solidFill>
                  <a:schemeClr val="accent6">
                    <a:lumMod val="75000"/>
                  </a:schemeClr>
                </a:solidFill>
                <a:latin typeface="Times New Roman" panose="02020603050405020304" pitchFamily="18" charset="0"/>
                <a:cs typeface="Times New Roman" panose="02020603050405020304" pitchFamily="18" charset="0"/>
              </a:rPr>
              <a:t>Majorana</a:t>
            </a:r>
            <a:r>
              <a:rPr lang="en-US" sz="2031" dirty="0">
                <a:solidFill>
                  <a:schemeClr val="accent6">
                    <a:lumMod val="75000"/>
                  </a:schemeClr>
                </a:solidFill>
                <a:latin typeface="Times New Roman" panose="02020603050405020304" pitchFamily="18" charset="0"/>
                <a:cs typeface="Times New Roman" panose="02020603050405020304" pitchFamily="18" charset="0"/>
              </a:rPr>
              <a:t> Fermions +flux </a:t>
            </a:r>
            <a:r>
              <a:rPr lang="en-US" sz="2031" dirty="0">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gapped</a:t>
            </a:r>
          </a:p>
          <a:p>
            <a:endParaRPr lang="en-US" sz="2031" dirty="0">
              <a:solidFill>
                <a:srgbClr val="FF0000"/>
              </a:solidFill>
              <a:latin typeface="Times New Roman" panose="02020603050405020304" pitchFamily="18" charset="0"/>
              <a:cs typeface="Times New Roman" panose="02020603050405020304" pitchFamily="18" charset="0"/>
            </a:endParaRPr>
          </a:p>
          <a:p>
            <a:r>
              <a:rPr lang="en-US" sz="2031" dirty="0">
                <a:latin typeface="Times New Roman" panose="02020603050405020304" pitchFamily="18" charset="0"/>
                <a:cs typeface="Times New Roman" panose="02020603050405020304" pitchFamily="18" charset="0"/>
              </a:rPr>
              <a:t>3.  Spin excitations in 2D Heisenberg under field</a:t>
            </a:r>
          </a:p>
          <a:p>
            <a:r>
              <a:rPr lang="en-US" sz="2031" dirty="0">
                <a:solidFill>
                  <a:srgbClr val="FF0000"/>
                </a:solidFill>
                <a:latin typeface="Times New Roman" panose="02020603050405020304" pitchFamily="18" charset="0"/>
                <a:cs typeface="Times New Roman" panose="02020603050405020304" pitchFamily="18" charset="0"/>
              </a:rPr>
              <a:t>          </a:t>
            </a:r>
            <a:r>
              <a:rPr lang="en-US" sz="2031" dirty="0">
                <a:solidFill>
                  <a:schemeClr val="accent6">
                    <a:lumMod val="75000"/>
                  </a:schemeClr>
                </a:solidFill>
                <a:latin typeface="Times New Roman" panose="02020603050405020304" pitchFamily="18" charset="0"/>
                <a:cs typeface="Times New Roman" panose="02020603050405020304" pitchFamily="18" charset="0"/>
              </a:rPr>
              <a:t>magnetization plateaus or the fully saturated states </a:t>
            </a:r>
            <a:r>
              <a:rPr lang="en-US" sz="2031" dirty="0">
                <a:solidFill>
                  <a:schemeClr val="accent6">
                    <a:lumMod val="75000"/>
                  </a:schemeClr>
                </a:solidFill>
                <a:latin typeface="Times New Roman" panose="02020603050405020304" pitchFamily="18" charset="0"/>
                <a:cs typeface="Times New Roman" panose="02020603050405020304" pitchFamily="18" charset="0"/>
                <a:sym typeface="Wingdings" panose="05000000000000000000" pitchFamily="2" charset="2"/>
              </a:rPr>
              <a:t> gapped</a:t>
            </a:r>
            <a:endParaRPr lang="en-US" sz="2031" dirty="0">
              <a:solidFill>
                <a:schemeClr val="accent6">
                  <a:lumMod val="75000"/>
                </a:schemeClr>
              </a:solidFill>
              <a:latin typeface="Times New Roman" panose="02020603050405020304" pitchFamily="18" charset="0"/>
              <a:cs typeface="Times New Roman" panose="02020603050405020304" pitchFamily="18" charset="0"/>
            </a:endParaRPr>
          </a:p>
          <a:p>
            <a:r>
              <a:rPr lang="en-US" sz="2031" dirty="0">
                <a:solidFill>
                  <a:srgbClr val="FF0000"/>
                </a:solidFill>
                <a:latin typeface="Times New Roman" panose="02020603050405020304" pitchFamily="18" charset="0"/>
                <a:cs typeface="Times New Roman" panose="02020603050405020304" pitchFamily="18" charset="0"/>
              </a:rPr>
              <a:t>  </a:t>
            </a:r>
          </a:p>
          <a:p>
            <a:endParaRPr lang="en-US" sz="2031" dirty="0">
              <a:solidFill>
                <a:srgbClr val="FF0000"/>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7363983" y="1412390"/>
            <a:ext cx="478238" cy="802656"/>
          </a:xfrm>
          <a:prstGeom prst="rect">
            <a:avLst/>
          </a:prstGeom>
          <a:noFill/>
        </p:spPr>
        <p:txBody>
          <a:bodyPr wrap="square" rtlCol="0">
            <a:spAutoFit/>
          </a:bodyPr>
          <a:lstStyle/>
          <a:p>
            <a:r>
              <a:rPr lang="en-US" sz="4616" dirty="0">
                <a:solidFill>
                  <a:srgbClr val="0000FF"/>
                </a:solidFill>
              </a:rPr>
              <a:t>X</a:t>
            </a:r>
          </a:p>
        </p:txBody>
      </p:sp>
      <p:sp>
        <p:nvSpPr>
          <p:cNvPr id="4" name="文本框 3"/>
          <p:cNvSpPr txBox="1"/>
          <p:nvPr/>
        </p:nvSpPr>
        <p:spPr>
          <a:xfrm>
            <a:off x="6477863" y="2223095"/>
            <a:ext cx="478238" cy="802656"/>
          </a:xfrm>
          <a:prstGeom prst="rect">
            <a:avLst/>
          </a:prstGeom>
          <a:noFill/>
        </p:spPr>
        <p:txBody>
          <a:bodyPr wrap="square" rtlCol="0">
            <a:spAutoFit/>
          </a:bodyPr>
          <a:lstStyle/>
          <a:p>
            <a:r>
              <a:rPr lang="en-US" sz="4616" dirty="0">
                <a:solidFill>
                  <a:srgbClr val="0000FF"/>
                </a:solidFill>
              </a:rPr>
              <a:t>X</a:t>
            </a:r>
          </a:p>
        </p:txBody>
      </p:sp>
      <p:sp>
        <p:nvSpPr>
          <p:cNvPr id="5" name="文本框 4"/>
          <p:cNvSpPr txBox="1"/>
          <p:nvPr/>
        </p:nvSpPr>
        <p:spPr>
          <a:xfrm>
            <a:off x="7704801" y="3302102"/>
            <a:ext cx="478238" cy="802656"/>
          </a:xfrm>
          <a:prstGeom prst="rect">
            <a:avLst/>
          </a:prstGeom>
          <a:noFill/>
        </p:spPr>
        <p:txBody>
          <a:bodyPr wrap="square" rtlCol="0">
            <a:spAutoFit/>
          </a:bodyPr>
          <a:lstStyle/>
          <a:p>
            <a:r>
              <a:rPr lang="en-US" sz="4616" dirty="0">
                <a:solidFill>
                  <a:srgbClr val="0000FF"/>
                </a:solidFill>
              </a:rPr>
              <a:t>X</a:t>
            </a:r>
          </a:p>
        </p:txBody>
      </p:sp>
      <p:sp>
        <p:nvSpPr>
          <p:cNvPr id="8" name="TextBox 6">
            <a:extLst>
              <a:ext uri="{FF2B5EF4-FFF2-40B4-BE49-F238E27FC236}">
                <a16:creationId xmlns:a16="http://schemas.microsoft.com/office/drawing/2014/main" id="{19A5FAEB-A8A8-463D-A1F2-6EF1EB9170E3}"/>
              </a:ext>
            </a:extLst>
          </p:cNvPr>
          <p:cNvSpPr txBox="1"/>
          <p:nvPr/>
        </p:nvSpPr>
        <p:spPr>
          <a:xfrm>
            <a:off x="755576" y="6474822"/>
            <a:ext cx="4486344" cy="338554"/>
          </a:xfrm>
          <a:prstGeom prst="rect">
            <a:avLst/>
          </a:prstGeom>
          <a:noFill/>
        </p:spPr>
        <p:txBody>
          <a:bodyPr wrap="square" rtlCol="0">
            <a:spAutoFit/>
          </a:bodyPr>
          <a:lstStyle/>
          <a:p>
            <a:r>
              <a:rPr lang="en-US" altLang="zh-CN" sz="1600" i="1" dirty="0">
                <a:latin typeface="Times New Roman" pitchFamily="18" charset="0"/>
                <a:cs typeface="Times New Roman" pitchFamily="18" charset="0"/>
              </a:rPr>
              <a:t>JZ WQY et al. PRL 119, 227208 (2017)</a:t>
            </a:r>
            <a:endParaRPr lang="zh-CN" altLang="en-US" sz="1600" i="1" dirty="0">
              <a:latin typeface="Times New Roman" pitchFamily="18" charset="0"/>
              <a:cs typeface="Times New Roman" pitchFamily="18" charset="0"/>
            </a:endParaRPr>
          </a:p>
        </p:txBody>
      </p:sp>
    </p:spTree>
    <p:extLst>
      <p:ext uri="{BB962C8B-B14F-4D97-AF65-F5344CB8AC3E}">
        <p14:creationId xmlns:p14="http://schemas.microsoft.com/office/powerpoint/2010/main" val="415600842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5955" y="580293"/>
            <a:ext cx="3541354" cy="546945"/>
          </a:xfrm>
          <a:prstGeom prst="rect">
            <a:avLst/>
          </a:prstGeom>
          <a:noFill/>
        </p:spPr>
        <p:txBody>
          <a:bodyPr wrap="none" rtlCol="0">
            <a:spAutoFit/>
          </a:bodyPr>
          <a:lstStyle/>
          <a:p>
            <a:r>
              <a:rPr lang="en-US" altLang="zh-CN" sz="2954" dirty="0">
                <a:solidFill>
                  <a:srgbClr val="006600"/>
                </a:solidFill>
                <a:latin typeface="Times New Roman" panose="02020603050405020304" pitchFamily="18" charset="0"/>
                <a:cs typeface="Times New Roman" panose="02020603050405020304" pitchFamily="18" charset="0"/>
              </a:rPr>
              <a:t>Summary on</a:t>
            </a:r>
            <a:r>
              <a:rPr lang="zh-CN" altLang="en-US" sz="2954" dirty="0">
                <a:solidFill>
                  <a:srgbClr val="006600"/>
                </a:solidFill>
                <a:latin typeface="Times New Roman" panose="02020603050405020304" pitchFamily="18" charset="0"/>
                <a:cs typeface="Times New Roman" panose="02020603050405020304" pitchFamily="18" charset="0"/>
              </a:rPr>
              <a:t> α</a:t>
            </a:r>
            <a:r>
              <a:rPr lang="en-US" altLang="zh-CN" sz="2954" dirty="0">
                <a:solidFill>
                  <a:srgbClr val="006600"/>
                </a:solidFill>
                <a:latin typeface="Times New Roman" panose="02020603050405020304" pitchFamily="18" charset="0"/>
                <a:cs typeface="Times New Roman" panose="02020603050405020304" pitchFamily="18" charset="0"/>
              </a:rPr>
              <a:t>-RuCl</a:t>
            </a:r>
            <a:r>
              <a:rPr lang="en-US" altLang="zh-CN" sz="2954" baseline="-25000" dirty="0">
                <a:solidFill>
                  <a:srgbClr val="006600"/>
                </a:solidFill>
                <a:latin typeface="Times New Roman" panose="02020603050405020304" pitchFamily="18" charset="0"/>
                <a:cs typeface="Times New Roman" panose="02020603050405020304" pitchFamily="18" charset="0"/>
              </a:rPr>
              <a:t>3</a:t>
            </a:r>
            <a:endParaRPr lang="zh-CN" altLang="en-US" sz="2954" baseline="-25000" dirty="0">
              <a:solidFill>
                <a:srgbClr val="006600"/>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704834" y="1702405"/>
            <a:ext cx="7318100" cy="3643946"/>
          </a:xfrm>
          <a:prstGeom prst="rect">
            <a:avLst/>
          </a:prstGeom>
          <a:noFill/>
        </p:spPr>
        <p:txBody>
          <a:bodyPr wrap="square" rtlCol="0">
            <a:spAutoFit/>
          </a:bodyPr>
          <a:lstStyle/>
          <a:p>
            <a:r>
              <a:rPr lang="en-US" sz="2308" dirty="0">
                <a:solidFill>
                  <a:srgbClr val="0000FF"/>
                </a:solidFill>
                <a:latin typeface="Times New Roman" panose="02020603050405020304" pitchFamily="18" charset="0"/>
                <a:cs typeface="Times New Roman" panose="02020603050405020304" pitchFamily="18" charset="0"/>
              </a:rPr>
              <a:t>1. A field-induced spin liquid is suggested at H&gt;7.5 T//ab.</a:t>
            </a:r>
          </a:p>
          <a:p>
            <a:endParaRPr lang="en-US" sz="2308" dirty="0">
              <a:solidFill>
                <a:srgbClr val="0000FF"/>
              </a:solidFill>
              <a:latin typeface="Times New Roman" panose="02020603050405020304" pitchFamily="18" charset="0"/>
              <a:cs typeface="Times New Roman" panose="02020603050405020304" pitchFamily="18" charset="0"/>
            </a:endParaRPr>
          </a:p>
          <a:p>
            <a:r>
              <a:rPr lang="en-US" sz="2308" dirty="0">
                <a:solidFill>
                  <a:schemeClr val="accent6">
                    <a:lumMod val="75000"/>
                  </a:schemeClr>
                </a:solidFill>
                <a:latin typeface="Times New Roman" panose="02020603050405020304" pitchFamily="18" charset="0"/>
                <a:cs typeface="Times New Roman" panose="02020603050405020304" pitchFamily="18" charset="0"/>
              </a:rPr>
              <a:t>2. Gapless (partially gapped) excitations are observed above </a:t>
            </a:r>
          </a:p>
          <a:p>
            <a:r>
              <a:rPr lang="en-US" sz="2308" dirty="0">
                <a:solidFill>
                  <a:schemeClr val="accent6">
                    <a:lumMod val="75000"/>
                  </a:schemeClr>
                </a:solidFill>
                <a:latin typeface="Times New Roman" panose="02020603050405020304" pitchFamily="18" charset="0"/>
                <a:cs typeface="Times New Roman" panose="02020603050405020304" pitchFamily="18" charset="0"/>
              </a:rPr>
              <a:t>    the critical field.</a:t>
            </a:r>
          </a:p>
          <a:p>
            <a:endParaRPr lang="en-US" sz="2308" dirty="0">
              <a:solidFill>
                <a:srgbClr val="0000FF"/>
              </a:solidFill>
              <a:latin typeface="Times New Roman" panose="02020603050405020304" pitchFamily="18" charset="0"/>
              <a:cs typeface="Times New Roman" panose="02020603050405020304" pitchFamily="18" charset="0"/>
            </a:endParaRPr>
          </a:p>
          <a:p>
            <a:r>
              <a:rPr lang="en-US" sz="2308" dirty="0">
                <a:solidFill>
                  <a:srgbClr val="0000FF"/>
                </a:solidFill>
                <a:latin typeface="Times New Roman" panose="02020603050405020304" pitchFamily="18" charset="0"/>
                <a:cs typeface="Times New Roman" panose="02020603050405020304" pitchFamily="18" charset="0"/>
              </a:rPr>
              <a:t>3. Nodal-like excitations are suggested, which may be an  </a:t>
            </a:r>
          </a:p>
          <a:p>
            <a:r>
              <a:rPr lang="en-US" sz="2308" dirty="0">
                <a:solidFill>
                  <a:srgbClr val="0000FF"/>
                </a:solidFill>
                <a:latin typeface="Times New Roman" panose="02020603050405020304" pitchFamily="18" charset="0"/>
                <a:cs typeface="Times New Roman" panose="02020603050405020304" pitchFamily="18" charset="0"/>
              </a:rPr>
              <a:t>    evidence of Dirac </a:t>
            </a:r>
            <a:r>
              <a:rPr lang="en-US" sz="2308" dirty="0" err="1">
                <a:solidFill>
                  <a:srgbClr val="0000FF"/>
                </a:solidFill>
                <a:latin typeface="Times New Roman" panose="02020603050405020304" pitchFamily="18" charset="0"/>
                <a:cs typeface="Times New Roman" panose="02020603050405020304" pitchFamily="18" charset="0"/>
              </a:rPr>
              <a:t>spinons</a:t>
            </a:r>
            <a:r>
              <a:rPr lang="en-US" sz="2308" dirty="0">
                <a:solidFill>
                  <a:srgbClr val="0000FF"/>
                </a:solidFill>
                <a:latin typeface="Times New Roman" panose="02020603050405020304" pitchFamily="18" charset="0"/>
                <a:cs typeface="Times New Roman" panose="02020603050405020304" pitchFamily="18" charset="0"/>
              </a:rPr>
              <a:t> for a spin liquid.</a:t>
            </a:r>
          </a:p>
          <a:p>
            <a:endParaRPr lang="en-US" sz="2308" dirty="0">
              <a:solidFill>
                <a:srgbClr val="0000FF"/>
              </a:solidFill>
              <a:latin typeface="Times New Roman" panose="02020603050405020304" pitchFamily="18" charset="0"/>
              <a:cs typeface="Times New Roman" panose="02020603050405020304" pitchFamily="18" charset="0"/>
            </a:endParaRPr>
          </a:p>
          <a:p>
            <a:endParaRPr lang="en-US" sz="2308" dirty="0">
              <a:solidFill>
                <a:srgbClr val="0000FF"/>
              </a:solidFill>
              <a:latin typeface="Times New Roman" panose="02020603050405020304" pitchFamily="18" charset="0"/>
              <a:cs typeface="Times New Roman" panose="02020603050405020304" pitchFamily="18" charset="0"/>
            </a:endParaRPr>
          </a:p>
          <a:p>
            <a:r>
              <a:rPr lang="en-US" sz="2308" dirty="0">
                <a:solidFill>
                  <a:srgbClr val="0000FF"/>
                </a:solidFill>
                <a:latin typeface="Times New Roman" panose="02020603050405020304" pitchFamily="18" charset="0"/>
                <a:cs typeface="Times New Roman" panose="02020603050405020304" pitchFamily="18" charset="0"/>
                <a:sym typeface="Wingdings" pitchFamily="2" charset="2"/>
              </a:rPr>
              <a:t> Novel physics toward </a:t>
            </a:r>
            <a:r>
              <a:rPr lang="en-US" sz="2308" dirty="0">
                <a:solidFill>
                  <a:srgbClr val="0000FF"/>
                </a:solidFill>
                <a:latin typeface="Times New Roman" panose="02020603050405020304" pitchFamily="18" charset="0"/>
                <a:cs typeface="Times New Roman" panose="02020603050405020304" pitchFamily="18" charset="0"/>
              </a:rPr>
              <a:t>SOC Mott insulator</a:t>
            </a:r>
          </a:p>
        </p:txBody>
      </p:sp>
    </p:spTree>
    <p:extLst>
      <p:ext uri="{BB962C8B-B14F-4D97-AF65-F5344CB8AC3E}">
        <p14:creationId xmlns:p14="http://schemas.microsoft.com/office/powerpoint/2010/main" val="29366293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73A50A-2316-4DC9-92B0-567F603387E8}"/>
              </a:ext>
            </a:extLst>
          </p:cNvPr>
          <p:cNvSpPr txBox="1"/>
          <p:nvPr/>
        </p:nvSpPr>
        <p:spPr>
          <a:xfrm>
            <a:off x="681643" y="2828425"/>
            <a:ext cx="8005156" cy="1384995"/>
          </a:xfrm>
          <a:prstGeom prst="rect">
            <a:avLst/>
          </a:prstGeom>
          <a:noFill/>
        </p:spPr>
        <p:txBody>
          <a:bodyPr wrap="square" rtlCol="0">
            <a:spAutoFit/>
          </a:bodyPr>
          <a:lstStyle/>
          <a:p>
            <a:pPr>
              <a:lnSpc>
                <a:spcPct val="150000"/>
              </a:lnSpc>
            </a:pPr>
            <a:r>
              <a:rPr lang="en-US" altLang="zh-CN" sz="2800" dirty="0" smtClean="0">
                <a:solidFill>
                  <a:srgbClr val="8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iv. Proximate deconfined quantum critical point in a Shastry-Sutherland material</a:t>
            </a:r>
            <a:endParaRPr lang="en-US" altLang="zh-CN" sz="2800" baseline="-25000" dirty="0">
              <a:solidFill>
                <a:srgbClr val="8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1828800" y="5552593"/>
            <a:ext cx="6151418" cy="507831"/>
          </a:xfrm>
          <a:prstGeom prst="rect">
            <a:avLst/>
          </a:prstGeom>
        </p:spPr>
        <p:txBody>
          <a:bodyPr wrap="square">
            <a:spAutoFit/>
          </a:bodyPr>
          <a:lstStyle/>
          <a:p>
            <a:pPr>
              <a:lnSpc>
                <a:spcPct val="150000"/>
              </a:lnSpc>
            </a:pPr>
            <a:r>
              <a:rPr lang="en-US" altLang="zh-CN"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Y. Cui et al., arXiv:2204.08133 (to appear in Science)</a:t>
            </a:r>
          </a:p>
        </p:txBody>
      </p:sp>
    </p:spTree>
    <p:extLst>
      <p:ext uri="{BB962C8B-B14F-4D97-AF65-F5344CB8AC3E}">
        <p14:creationId xmlns:p14="http://schemas.microsoft.com/office/powerpoint/2010/main" val="30107558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19" y="295028"/>
            <a:ext cx="8234947" cy="646331"/>
          </a:xfrm>
          <a:prstGeom prst="rect">
            <a:avLst/>
          </a:prstGeom>
        </p:spPr>
        <p:txBody>
          <a:bodyPr wrap="none">
            <a:spAutoFit/>
          </a:bodyPr>
          <a:lstStyle/>
          <a:p>
            <a:r>
              <a:rPr lang="zh-CN" altLang="en-US" sz="36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量子临界点：</a:t>
            </a:r>
            <a:r>
              <a:rPr lang="zh-CN" altLang="en-US" sz="3600"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零</a:t>
            </a:r>
            <a:r>
              <a:rPr lang="zh-CN" altLang="en-US" sz="36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温的有序</a:t>
            </a:r>
            <a:r>
              <a:rPr lang="en-US" altLang="zh-CN" sz="36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6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无序二级相变</a:t>
            </a:r>
            <a:endParaRPr lang="en-US" altLang="zh-CN" sz="36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Picture 3"/>
          <p:cNvPicPr>
            <a:picLocks noChangeAspect="1" noChangeArrowheads="1"/>
          </p:cNvPicPr>
          <p:nvPr/>
        </p:nvPicPr>
        <p:blipFill>
          <a:blip r:embed="rId2" cstate="print"/>
          <a:srcRect/>
          <a:stretch>
            <a:fillRect/>
          </a:stretch>
        </p:blipFill>
        <p:spPr bwMode="auto">
          <a:xfrm>
            <a:off x="-3174" y="1064781"/>
            <a:ext cx="9148763" cy="133350"/>
          </a:xfrm>
          <a:prstGeom prst="rect">
            <a:avLst/>
          </a:prstGeom>
          <a:noFill/>
          <a:ln w="38100">
            <a:noFill/>
            <a:miter lim="800000"/>
            <a:headEnd/>
            <a:tailEnd/>
          </a:ln>
        </p:spPr>
      </p:pic>
      <p:pic>
        <p:nvPicPr>
          <p:cNvPr id="9" name="图片 8"/>
          <p:cNvPicPr>
            <a:picLocks noChangeAspect="1"/>
          </p:cNvPicPr>
          <p:nvPr/>
        </p:nvPicPr>
        <p:blipFill>
          <a:blip r:embed="rId3"/>
          <a:stretch>
            <a:fillRect/>
          </a:stretch>
        </p:blipFill>
        <p:spPr>
          <a:xfrm>
            <a:off x="3630995" y="1580062"/>
            <a:ext cx="4759472" cy="3632018"/>
          </a:xfrm>
          <a:prstGeom prst="rect">
            <a:avLst/>
          </a:prstGeom>
        </p:spPr>
      </p:pic>
      <p:sp>
        <p:nvSpPr>
          <p:cNvPr id="11" name="文本框 10"/>
          <p:cNvSpPr txBox="1"/>
          <p:nvPr/>
        </p:nvSpPr>
        <p:spPr>
          <a:xfrm>
            <a:off x="4478264" y="6364833"/>
            <a:ext cx="4319580" cy="400110"/>
          </a:xfrm>
          <a:prstGeom prst="rect">
            <a:avLst/>
          </a:prstGeom>
          <a:noFill/>
        </p:spPr>
        <p:txBody>
          <a:bodyPr wrap="none" rtlCol="0">
            <a:spAutoFit/>
          </a:bodyPr>
          <a:lstStyle/>
          <a:p>
            <a:r>
              <a:rPr lang="en-US" altLang="zh-CN" sz="2000" dirty="0" smtClean="0">
                <a:latin typeface="Times New Roman" panose="02020603050405020304" pitchFamily="18" charset="0"/>
                <a:cs typeface="Times New Roman" panose="02020603050405020304" pitchFamily="18" charset="0"/>
              </a:rPr>
              <a:t>Quantum Phase Transitions, by </a:t>
            </a:r>
            <a:r>
              <a:rPr lang="en-US" altLang="zh-CN" sz="2000" dirty="0" err="1" smtClean="0">
                <a:latin typeface="Times New Roman" panose="02020603050405020304" pitchFamily="18" charset="0"/>
                <a:cs typeface="Times New Roman" panose="02020603050405020304" pitchFamily="18" charset="0"/>
              </a:rPr>
              <a:t>Sachdev</a:t>
            </a:r>
            <a:endParaRPr lang="zh-CN" altLang="en-US" sz="2000" dirty="0">
              <a:latin typeface="Times New Roman" panose="02020603050405020304" pitchFamily="18" charset="0"/>
              <a:cs typeface="Times New Roman" panose="02020603050405020304" pitchFamily="18" charset="0"/>
            </a:endParaRPr>
          </a:p>
        </p:txBody>
      </p:sp>
      <p:cxnSp>
        <p:nvCxnSpPr>
          <p:cNvPr id="10" name="直接箭头连接符 9"/>
          <p:cNvCxnSpPr/>
          <p:nvPr/>
        </p:nvCxnSpPr>
        <p:spPr>
          <a:xfrm>
            <a:off x="4240877" y="2376671"/>
            <a:ext cx="0" cy="1857895"/>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001857" y="1739840"/>
            <a:ext cx="2969083" cy="477054"/>
          </a:xfrm>
          <a:prstGeom prst="rect">
            <a:avLst/>
          </a:prstGeom>
          <a:noFill/>
        </p:spPr>
        <p:txBody>
          <a:bodyPr wrap="none" rtlCol="0">
            <a:spAutoFit/>
          </a:bodyPr>
          <a:lstStyle/>
          <a:p>
            <a:r>
              <a:rPr lang="zh-CN" altLang="en-US" sz="2500" b="1" dirty="0" smtClean="0">
                <a:solidFill>
                  <a:srgbClr val="0070C0"/>
                </a:solidFill>
                <a:latin typeface="Times New Roman" panose="02020603050405020304" pitchFamily="18" charset="0"/>
                <a:cs typeface="Times New Roman" panose="02020603050405020304" pitchFamily="18" charset="0"/>
              </a:rPr>
              <a:t>“经典”相变 </a:t>
            </a:r>
            <a:r>
              <a:rPr lang="en-US" altLang="zh-CN" sz="2500" b="1" dirty="0" smtClean="0">
                <a:solidFill>
                  <a:srgbClr val="0070C0"/>
                </a:solidFill>
                <a:latin typeface="Times New Roman" panose="02020603050405020304" pitchFamily="18" charset="0"/>
                <a:cs typeface="Times New Roman" panose="02020603050405020304" pitchFamily="18" charset="0"/>
              </a:rPr>
              <a:t>(T&gt;0)</a:t>
            </a:r>
            <a:endParaRPr lang="zh-CN" altLang="en-US" sz="2500" b="1" dirty="0" smtClean="0">
              <a:solidFill>
                <a:srgbClr val="0070C0"/>
              </a:solidFill>
              <a:latin typeface="Times New Roman" panose="02020603050405020304" pitchFamily="18" charset="0"/>
              <a:cs typeface="Times New Roman" panose="02020603050405020304" pitchFamily="18" charset="0"/>
            </a:endParaRPr>
          </a:p>
        </p:txBody>
      </p:sp>
      <p:cxnSp>
        <p:nvCxnSpPr>
          <p:cNvPr id="17" name="直接箭头连接符 16"/>
          <p:cNvCxnSpPr/>
          <p:nvPr/>
        </p:nvCxnSpPr>
        <p:spPr>
          <a:xfrm>
            <a:off x="5559129" y="4729480"/>
            <a:ext cx="1479666" cy="0"/>
          </a:xfrm>
          <a:prstGeom prst="straightConnector1">
            <a:avLst/>
          </a:prstGeom>
          <a:ln w="762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885587" y="5456195"/>
            <a:ext cx="3063339" cy="477054"/>
          </a:xfrm>
          <a:prstGeom prst="rect">
            <a:avLst/>
          </a:prstGeom>
          <a:noFill/>
        </p:spPr>
        <p:txBody>
          <a:bodyPr wrap="none" rtlCol="0">
            <a:spAutoFit/>
          </a:bodyPr>
          <a:lstStyle/>
          <a:p>
            <a:r>
              <a:rPr lang="zh-CN" altLang="en-US" sz="2500" b="1" dirty="0" smtClean="0">
                <a:solidFill>
                  <a:srgbClr val="C00000"/>
                </a:solidFill>
                <a:latin typeface="Times New Roman" panose="02020603050405020304" pitchFamily="18" charset="0"/>
                <a:cs typeface="Times New Roman" panose="02020603050405020304" pitchFamily="18" charset="0"/>
              </a:rPr>
              <a:t>量子相变 （</a:t>
            </a:r>
            <a:r>
              <a:rPr lang="en-US" altLang="zh-CN" sz="2500" b="1" dirty="0">
                <a:solidFill>
                  <a:srgbClr val="C00000"/>
                </a:solidFill>
                <a:latin typeface="Times New Roman" panose="02020603050405020304" pitchFamily="18" charset="0"/>
                <a:cs typeface="Times New Roman" panose="02020603050405020304" pitchFamily="18" charset="0"/>
              </a:rPr>
              <a:t> T = 0 </a:t>
            </a:r>
            <a:r>
              <a:rPr lang="zh-CN" altLang="en-US" sz="2500" b="1" dirty="0" smtClean="0">
                <a:solidFill>
                  <a:srgbClr val="C00000"/>
                </a:solidFill>
                <a:latin typeface="Times New Roman" panose="02020603050405020304" pitchFamily="18" charset="0"/>
                <a:cs typeface="Times New Roman" panose="02020603050405020304" pitchFamily="18" charset="0"/>
              </a:rPr>
              <a:t>）</a:t>
            </a:r>
          </a:p>
        </p:txBody>
      </p:sp>
      <p:sp>
        <p:nvSpPr>
          <p:cNvPr id="22" name="文本框 21"/>
          <p:cNvSpPr txBox="1"/>
          <p:nvPr/>
        </p:nvSpPr>
        <p:spPr>
          <a:xfrm>
            <a:off x="399573" y="5373069"/>
            <a:ext cx="2762296" cy="861774"/>
          </a:xfrm>
          <a:prstGeom prst="rect">
            <a:avLst/>
          </a:prstGeom>
          <a:noFill/>
        </p:spPr>
        <p:txBody>
          <a:bodyPr wrap="none" rtlCol="0">
            <a:spAutoFit/>
          </a:bodyPr>
          <a:lstStyle/>
          <a:p>
            <a:pPr algn="ctr"/>
            <a:r>
              <a:rPr lang="zh-CN" altLang="en-US" sz="2500" b="1" dirty="0" smtClean="0">
                <a:solidFill>
                  <a:srgbClr val="0070C0"/>
                </a:solidFill>
                <a:latin typeface="Times New Roman" panose="02020603050405020304" pitchFamily="18" charset="0"/>
                <a:cs typeface="Times New Roman" panose="02020603050405020304" pitchFamily="18" charset="0"/>
              </a:rPr>
              <a:t>铁磁体二级相变</a:t>
            </a:r>
            <a:endParaRPr lang="en-US" altLang="zh-CN" sz="2500" b="1" dirty="0" smtClean="0">
              <a:solidFill>
                <a:srgbClr val="0070C0"/>
              </a:solidFill>
              <a:latin typeface="Times New Roman" panose="02020603050405020304" pitchFamily="18" charset="0"/>
              <a:cs typeface="Times New Roman" panose="02020603050405020304" pitchFamily="18" charset="0"/>
            </a:endParaRPr>
          </a:p>
          <a:p>
            <a:pPr algn="ctr"/>
            <a:r>
              <a:rPr lang="zh-CN" altLang="en-US" sz="2500" b="1" dirty="0">
                <a:solidFill>
                  <a:srgbClr val="0070C0"/>
                </a:solidFill>
                <a:latin typeface="Times New Roman" panose="02020603050405020304" pitchFamily="18" charset="0"/>
                <a:cs typeface="Times New Roman" panose="02020603050405020304" pitchFamily="18" charset="0"/>
              </a:rPr>
              <a:t>经典</a:t>
            </a:r>
            <a:r>
              <a:rPr lang="zh-CN" altLang="en-US" sz="2500" b="1" dirty="0" smtClean="0">
                <a:solidFill>
                  <a:srgbClr val="0070C0"/>
                </a:solidFill>
                <a:latin typeface="Times New Roman" panose="02020603050405020304" pitchFamily="18" charset="0"/>
                <a:cs typeface="Times New Roman" panose="02020603050405020304" pitchFamily="18" charset="0"/>
              </a:rPr>
              <a:t>朗道相变理论</a:t>
            </a:r>
          </a:p>
        </p:txBody>
      </p:sp>
      <p:sp>
        <p:nvSpPr>
          <p:cNvPr id="23" name="文本框 22"/>
          <p:cNvSpPr txBox="1"/>
          <p:nvPr/>
        </p:nvSpPr>
        <p:spPr>
          <a:xfrm>
            <a:off x="4271832" y="5933249"/>
            <a:ext cx="4692310" cy="477054"/>
          </a:xfrm>
          <a:prstGeom prst="rect">
            <a:avLst/>
          </a:prstGeom>
          <a:noFill/>
        </p:spPr>
        <p:txBody>
          <a:bodyPr wrap="none" rtlCol="0">
            <a:spAutoFit/>
          </a:bodyPr>
          <a:lstStyle/>
          <a:p>
            <a:r>
              <a:rPr lang="zh-CN" altLang="en-US" sz="2500" b="1" dirty="0" smtClean="0">
                <a:solidFill>
                  <a:srgbClr val="003300"/>
                </a:solidFill>
                <a:latin typeface="Times New Roman" panose="02020603050405020304" pitchFamily="18" charset="0"/>
                <a:cs typeface="Times New Roman" panose="02020603050405020304" pitchFamily="18" charset="0"/>
              </a:rPr>
              <a:t>量子临界区域：非费米液体</a:t>
            </a:r>
            <a:r>
              <a:rPr lang="en-US" altLang="zh-CN" sz="2500" b="1" dirty="0" smtClean="0">
                <a:solidFill>
                  <a:srgbClr val="003300"/>
                </a:solidFill>
                <a:latin typeface="Times New Roman" panose="02020603050405020304" pitchFamily="18" charset="0"/>
                <a:cs typeface="Times New Roman" panose="02020603050405020304" pitchFamily="18" charset="0"/>
              </a:rPr>
              <a:t>……</a:t>
            </a:r>
            <a:endParaRPr lang="zh-CN" altLang="en-US" sz="2500" b="1" dirty="0" smtClean="0">
              <a:solidFill>
                <a:srgbClr val="003300"/>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a:stretch>
            <a:fillRect/>
          </a:stretch>
        </p:blipFill>
        <p:spPr>
          <a:xfrm>
            <a:off x="290332" y="1580062"/>
            <a:ext cx="3069429" cy="3069429"/>
          </a:xfrm>
          <a:prstGeom prst="rect">
            <a:avLst/>
          </a:prstGeom>
        </p:spPr>
      </p:pic>
      <p:sp>
        <p:nvSpPr>
          <p:cNvPr id="13" name="文本框 12"/>
          <p:cNvSpPr txBox="1"/>
          <p:nvPr/>
        </p:nvSpPr>
        <p:spPr>
          <a:xfrm>
            <a:off x="4571207" y="4976325"/>
            <a:ext cx="3110147" cy="477054"/>
          </a:xfrm>
          <a:prstGeom prst="rect">
            <a:avLst/>
          </a:prstGeom>
          <a:noFill/>
        </p:spPr>
        <p:txBody>
          <a:bodyPr wrap="none" rtlCol="0">
            <a:spAutoFit/>
          </a:bodyPr>
          <a:lstStyle/>
          <a:p>
            <a:r>
              <a:rPr lang="en-US" altLang="zh-CN" sz="2500" b="1" dirty="0" smtClean="0">
                <a:solidFill>
                  <a:srgbClr val="507E32"/>
                </a:solidFill>
                <a:latin typeface="Times New Roman" panose="02020603050405020304" pitchFamily="18" charset="0"/>
                <a:cs typeface="Times New Roman" panose="02020603050405020304" pitchFamily="18" charset="0"/>
              </a:rPr>
              <a:t>g: </a:t>
            </a:r>
            <a:r>
              <a:rPr lang="zh-CN" altLang="en-US" sz="2500" b="1" dirty="0" smtClean="0">
                <a:solidFill>
                  <a:srgbClr val="507E32"/>
                </a:solidFill>
                <a:latin typeface="Times New Roman" panose="02020603050405020304" pitchFamily="18" charset="0"/>
                <a:cs typeface="Times New Roman" panose="02020603050405020304" pitchFamily="18" charset="0"/>
              </a:rPr>
              <a:t>压强、磁场、掺杂</a:t>
            </a:r>
          </a:p>
        </p:txBody>
      </p:sp>
    </p:spTree>
    <p:extLst>
      <p:ext uri="{BB962C8B-B14F-4D97-AF65-F5344CB8AC3E}">
        <p14:creationId xmlns:p14="http://schemas.microsoft.com/office/powerpoint/2010/main" val="29121812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5902" y="189580"/>
            <a:ext cx="8739687" cy="646331"/>
          </a:xfrm>
          <a:prstGeom prst="rect">
            <a:avLst/>
          </a:prstGeom>
          <a:noFill/>
        </p:spPr>
        <p:txBody>
          <a:bodyPr wrap="square" rtlCol="0">
            <a:spAutoFit/>
          </a:bodyPr>
          <a:lstStyle/>
          <a:p>
            <a:r>
              <a:rPr lang="en-US" altLang="zh-CN" sz="3600" b="1" dirty="0" smtClean="0">
                <a:solidFill>
                  <a:srgbClr val="006600"/>
                </a:solidFill>
                <a:latin typeface="Times New Roman" panose="02020603050405020304" pitchFamily="18" charset="0"/>
                <a:ea typeface="华文楷体" panose="02010600040101010101" pitchFamily="2" charset="-122"/>
                <a:cs typeface="Times New Roman" panose="02020603050405020304" pitchFamily="18" charset="0"/>
              </a:rPr>
              <a:t>DQCP: Numerical proposals &amp; properties </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29" y="1655870"/>
            <a:ext cx="4265768" cy="3379545"/>
          </a:xfrm>
          <a:prstGeom prst="rect">
            <a:avLst/>
          </a:prstGeom>
        </p:spPr>
      </p:pic>
      <p:sp>
        <p:nvSpPr>
          <p:cNvPr id="7" name="文本框 6"/>
          <p:cNvSpPr txBox="1"/>
          <p:nvPr/>
        </p:nvSpPr>
        <p:spPr>
          <a:xfrm>
            <a:off x="4460838" y="1249306"/>
            <a:ext cx="4604294" cy="3608680"/>
          </a:xfrm>
          <a:prstGeom prst="rect">
            <a:avLst/>
          </a:prstGeom>
          <a:noFill/>
          <a:ln>
            <a:solidFill>
              <a:srgbClr val="507E32"/>
            </a:solidFill>
          </a:ln>
        </p:spPr>
        <p:txBody>
          <a:bodyPr wrap="square" rtlCol="0">
            <a:spAutoFit/>
          </a:bodyPr>
          <a:lstStyle/>
          <a:p>
            <a:pPr marL="342900" indent="-342900">
              <a:spcBef>
                <a:spcPts val="300"/>
              </a:spcBef>
              <a:buFont typeface="Wingdings" panose="05000000000000000000" pitchFamily="2" charset="2"/>
              <a:buChar char="p"/>
            </a:pPr>
            <a:r>
              <a:rPr lang="en-US" altLang="zh-CN" sz="2400" dirty="0" smtClean="0">
                <a:solidFill>
                  <a:srgbClr val="000099"/>
                </a:solidFill>
                <a:latin typeface="Times New Roman" panose="02020603050405020304" pitchFamily="18" charset="0"/>
                <a:cs typeface="Times New Roman" panose="02020603050405020304" pitchFamily="18" charset="0"/>
              </a:rPr>
              <a:t>Continuous QPT </a:t>
            </a:r>
          </a:p>
          <a:p>
            <a:pPr>
              <a:spcBef>
                <a:spcPts val="300"/>
              </a:spcBef>
            </a:pPr>
            <a:r>
              <a:rPr lang="en-US" altLang="zh-CN" sz="2400" kern="100" dirty="0">
                <a:solidFill>
                  <a:srgbClr val="000099"/>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kern="100" dirty="0" smtClean="0">
                <a:solidFill>
                  <a:srgbClr val="000099"/>
                </a:solidFill>
                <a:latin typeface="Times New Roman" panose="02020603050405020304" pitchFamily="18" charset="0"/>
                <a:ea typeface="华文楷体" panose="02010600040101010101" pitchFamily="2" charset="-122"/>
                <a:cs typeface="Times New Roman" panose="02020603050405020304" pitchFamily="18" charset="0"/>
              </a:rPr>
              <a:t>(Beyond the G-L paradigm)</a:t>
            </a:r>
          </a:p>
          <a:p>
            <a:pPr marL="342900" indent="-342900">
              <a:spcBef>
                <a:spcPts val="300"/>
              </a:spcBef>
              <a:buFont typeface="Wingdings" panose="05000000000000000000" pitchFamily="2" charset="2"/>
              <a:buChar char="p"/>
            </a:pPr>
            <a:r>
              <a:rPr lang="en-US" altLang="zh-CN" sz="2400" dirty="0" smtClean="0">
                <a:solidFill>
                  <a:srgbClr val="507E32"/>
                </a:solidFill>
                <a:latin typeface="Times New Roman" panose="02020603050405020304" pitchFamily="18" charset="0"/>
                <a:cs typeface="Times New Roman" panose="02020603050405020304" pitchFamily="18" charset="0"/>
              </a:rPr>
              <a:t>Deconfined </a:t>
            </a:r>
            <a:r>
              <a:rPr lang="en-US" altLang="zh-CN" sz="2400" dirty="0">
                <a:solidFill>
                  <a:srgbClr val="507E32"/>
                </a:solidFill>
                <a:latin typeface="Times New Roman" panose="02020603050405020304" pitchFamily="18" charset="0"/>
                <a:cs typeface="Times New Roman" panose="02020603050405020304" pitchFamily="18" charset="0"/>
              </a:rPr>
              <a:t>fractional </a:t>
            </a:r>
            <a:r>
              <a:rPr lang="en-US" altLang="zh-CN" sz="2400" dirty="0" smtClean="0">
                <a:solidFill>
                  <a:srgbClr val="507E32"/>
                </a:solidFill>
                <a:latin typeface="Times New Roman" panose="02020603050405020304" pitchFamily="18" charset="0"/>
                <a:cs typeface="Times New Roman" panose="02020603050405020304" pitchFamily="18" charset="0"/>
              </a:rPr>
              <a:t>excitations (</a:t>
            </a:r>
            <a:r>
              <a:rPr lang="en-US" altLang="zh-CN" sz="2400" dirty="0" err="1" smtClean="0">
                <a:solidFill>
                  <a:srgbClr val="507E32"/>
                </a:solidFill>
                <a:latin typeface="Times New Roman" panose="02020603050405020304" pitchFamily="18" charset="0"/>
                <a:cs typeface="Times New Roman" panose="02020603050405020304" pitchFamily="18" charset="0"/>
              </a:rPr>
              <a:t>Spinons</a:t>
            </a:r>
            <a:r>
              <a:rPr lang="en-US" altLang="zh-CN" sz="2400" dirty="0" smtClean="0">
                <a:solidFill>
                  <a:srgbClr val="507E32"/>
                </a:solidFill>
                <a:latin typeface="Times New Roman" panose="02020603050405020304" pitchFamily="18" charset="0"/>
                <a:cs typeface="Times New Roman" panose="02020603050405020304" pitchFamily="18" charset="0"/>
              </a:rPr>
              <a:t>) in the Quantum critical regime</a:t>
            </a:r>
          </a:p>
          <a:p>
            <a:pPr marL="342900" indent="-342900">
              <a:spcBef>
                <a:spcPts val="300"/>
              </a:spcBef>
              <a:buFont typeface="Wingdings" panose="05000000000000000000" pitchFamily="2" charset="2"/>
              <a:buChar char="p"/>
            </a:pPr>
            <a:r>
              <a:rPr lang="en-US" altLang="zh-CN" sz="2400" dirty="0">
                <a:solidFill>
                  <a:srgbClr val="000099"/>
                </a:solidFill>
                <a:latin typeface="Times New Roman" panose="02020603050405020304" pitchFamily="18" charset="0"/>
                <a:cs typeface="Times New Roman" panose="02020603050405020304" pitchFamily="18" charset="0"/>
              </a:rPr>
              <a:t>Emergent symmetry: O(2)</a:t>
            </a:r>
            <a:r>
              <a:rPr lang="en-US" altLang="zh-CN" sz="2400" dirty="0">
                <a:solidFill>
                  <a:srgbClr val="00009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400" dirty="0">
                <a:solidFill>
                  <a:srgbClr val="000099"/>
                </a:solidFill>
                <a:latin typeface="Times New Roman" panose="02020603050405020304" pitchFamily="18" charset="0"/>
                <a:cs typeface="Times New Roman" panose="02020603050405020304" pitchFamily="18" charset="0"/>
              </a:rPr>
              <a:t>Z(4)</a:t>
            </a:r>
            <a:r>
              <a:rPr lang="en-US" altLang="zh-CN" sz="2400" dirty="0">
                <a:solidFill>
                  <a:srgbClr val="000099"/>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solidFill>
                  <a:srgbClr val="000099"/>
                </a:solidFill>
                <a:latin typeface="Times New Roman" panose="02020603050405020304" pitchFamily="18" charset="0"/>
                <a:cs typeface="Times New Roman" panose="02020603050405020304" pitchFamily="18" charset="0"/>
              </a:rPr>
              <a:t>O(4)?</a:t>
            </a:r>
          </a:p>
          <a:p>
            <a:pPr marL="342900" indent="-342900">
              <a:spcBef>
                <a:spcPts val="300"/>
              </a:spcBef>
              <a:buFont typeface="Wingdings" panose="05000000000000000000" pitchFamily="2" charset="2"/>
              <a:buChar char="p"/>
            </a:pPr>
            <a:r>
              <a:rPr lang="en-US" altLang="zh-CN" sz="2400" kern="100" dirty="0" smtClean="0">
                <a:solidFill>
                  <a:srgbClr val="507E32"/>
                </a:solidFill>
                <a:latin typeface="Times New Roman" panose="02020603050405020304" pitchFamily="18" charset="0"/>
                <a:ea typeface="华文楷体" panose="02010600040101010101" pitchFamily="2" charset="-122"/>
                <a:cs typeface="Times New Roman" panose="02020603050405020304" pitchFamily="18" charset="0"/>
              </a:rPr>
              <a:t>change </a:t>
            </a:r>
            <a:r>
              <a:rPr lang="en-US" altLang="zh-CN" sz="2400" kern="100" dirty="0">
                <a:solidFill>
                  <a:srgbClr val="507E32"/>
                </a:solidFill>
                <a:latin typeface="Times New Roman" panose="02020603050405020304" pitchFamily="18" charset="0"/>
                <a:ea typeface="华文楷体" panose="02010600040101010101" pitchFamily="2" charset="-122"/>
                <a:cs typeface="Times New Roman" panose="02020603050405020304" pitchFamily="18" charset="0"/>
              </a:rPr>
              <a:t>of the Berry phase</a:t>
            </a:r>
          </a:p>
          <a:p>
            <a:pPr marL="342900" indent="-342900">
              <a:spcBef>
                <a:spcPts val="300"/>
              </a:spcBef>
              <a:buFont typeface="Wingdings" panose="05000000000000000000" pitchFamily="2" charset="2"/>
              <a:buChar char="p"/>
            </a:pPr>
            <a:r>
              <a:rPr lang="en-US" altLang="zh-CN" sz="2400" dirty="0" smtClean="0">
                <a:solidFill>
                  <a:srgbClr val="000099"/>
                </a:solidFill>
                <a:latin typeface="Times New Roman" panose="02020603050405020304" pitchFamily="18" charset="0"/>
                <a:cs typeface="Times New Roman" panose="02020603050405020304" pitchFamily="18" charset="0"/>
              </a:rPr>
              <a:t>High-Tc mechanism (SO(5))?</a:t>
            </a:r>
            <a:endParaRPr lang="en-US" altLang="zh-CN" sz="2400" dirty="0">
              <a:solidFill>
                <a:srgbClr val="000099"/>
              </a:solidFill>
              <a:latin typeface="Times New Roman" panose="02020603050405020304" pitchFamily="18" charset="0"/>
              <a:cs typeface="Times New Roman" panose="02020603050405020304" pitchFamily="18" charset="0"/>
            </a:endParaRPr>
          </a:p>
        </p:txBody>
      </p:sp>
      <p:sp>
        <p:nvSpPr>
          <p:cNvPr id="13" name="矩形 12"/>
          <p:cNvSpPr/>
          <p:nvPr/>
        </p:nvSpPr>
        <p:spPr>
          <a:xfrm>
            <a:off x="5028408" y="5297451"/>
            <a:ext cx="3849585" cy="1323439"/>
          </a:xfrm>
          <a:prstGeom prst="rect">
            <a:avLst/>
          </a:prstGeom>
        </p:spPr>
        <p:txBody>
          <a:bodyPr wrap="square">
            <a:spAutoFit/>
          </a:bodyPr>
          <a:lstStyle/>
          <a:p>
            <a:r>
              <a:rPr lang="en-US" altLang="zh-CN" sz="1600" dirty="0" smtClean="0">
                <a:solidFill>
                  <a:srgbClr val="444444"/>
                </a:solidFill>
                <a:latin typeface="Times New Roman" panose="02020603050405020304" pitchFamily="18" charset="0"/>
                <a:cs typeface="Times New Roman" panose="02020603050405020304" pitchFamily="18" charset="0"/>
              </a:rPr>
              <a:t>T. </a:t>
            </a:r>
            <a:r>
              <a:rPr lang="en-US" altLang="zh-CN" sz="1600" dirty="0" err="1" smtClean="0">
                <a:solidFill>
                  <a:srgbClr val="444444"/>
                </a:solidFill>
                <a:latin typeface="Times New Roman" panose="02020603050405020304" pitchFamily="18" charset="0"/>
                <a:cs typeface="Times New Roman" panose="02020603050405020304" pitchFamily="18" charset="0"/>
              </a:rPr>
              <a:t>Senthil</a:t>
            </a:r>
            <a:r>
              <a:rPr lang="en-US" altLang="zh-CN" sz="1600" dirty="0" smtClean="0">
                <a:solidFill>
                  <a:srgbClr val="444444"/>
                </a:solidFill>
                <a:latin typeface="Times New Roman" panose="02020603050405020304" pitchFamily="18" charset="0"/>
                <a:cs typeface="Times New Roman" panose="02020603050405020304" pitchFamily="18" charset="0"/>
              </a:rPr>
              <a:t> et al., Science 303, 1490 (2004);</a:t>
            </a:r>
            <a:r>
              <a:rPr lang="en-US" altLang="zh-CN" sz="1600" dirty="0">
                <a:solidFill>
                  <a:srgbClr val="444444"/>
                </a:solidFill>
                <a:latin typeface="Times New Roman" panose="02020603050405020304" pitchFamily="18" charset="0"/>
                <a:cs typeface="Times New Roman" panose="02020603050405020304" pitchFamily="18" charset="0"/>
              </a:rPr>
              <a:t> </a:t>
            </a:r>
            <a:endParaRPr lang="en-US" altLang="zh-CN" sz="1600" dirty="0" smtClean="0">
              <a:solidFill>
                <a:srgbClr val="444444"/>
              </a:solidFill>
              <a:latin typeface="Times New Roman" panose="02020603050405020304" pitchFamily="18" charset="0"/>
              <a:cs typeface="Times New Roman" panose="02020603050405020304" pitchFamily="18" charset="0"/>
            </a:endParaRPr>
          </a:p>
          <a:p>
            <a:r>
              <a:rPr lang="en-US" altLang="zh-CN" sz="1600" dirty="0" smtClean="0">
                <a:solidFill>
                  <a:srgbClr val="444444"/>
                </a:solidFill>
                <a:latin typeface="Times New Roman" panose="02020603050405020304" pitchFamily="18" charset="0"/>
                <a:cs typeface="Times New Roman" panose="02020603050405020304" pitchFamily="18" charset="0"/>
              </a:rPr>
              <a:t>R. R. P. Singh</a:t>
            </a:r>
            <a:r>
              <a:rPr lang="en-US" altLang="zh-CN" sz="1600" dirty="0">
                <a:solidFill>
                  <a:srgbClr val="444444"/>
                </a:solidFill>
                <a:latin typeface="Times New Roman" panose="02020603050405020304" pitchFamily="18" charset="0"/>
                <a:cs typeface="Times New Roman" panose="02020603050405020304" pitchFamily="18" charset="0"/>
              </a:rPr>
              <a:t>, </a:t>
            </a:r>
            <a:r>
              <a:rPr lang="en-US" altLang="zh-CN" sz="1600" dirty="0" smtClean="0">
                <a:solidFill>
                  <a:srgbClr val="444444"/>
                </a:solidFill>
                <a:latin typeface="Times New Roman" panose="02020603050405020304" pitchFamily="18" charset="0"/>
                <a:cs typeface="Times New Roman" panose="02020603050405020304" pitchFamily="18" charset="0"/>
              </a:rPr>
              <a:t>Physics 3, </a:t>
            </a:r>
            <a:r>
              <a:rPr lang="en-US" altLang="zh-CN" sz="1600" dirty="0">
                <a:solidFill>
                  <a:srgbClr val="444444"/>
                </a:solidFill>
                <a:latin typeface="Times New Roman" panose="02020603050405020304" pitchFamily="18" charset="0"/>
                <a:cs typeface="Times New Roman" panose="02020603050405020304" pitchFamily="18" charset="0"/>
              </a:rPr>
              <a:t>35 (</a:t>
            </a:r>
            <a:r>
              <a:rPr lang="en-US" altLang="zh-CN" sz="1600" dirty="0" smtClean="0">
                <a:solidFill>
                  <a:srgbClr val="444444"/>
                </a:solidFill>
                <a:latin typeface="Times New Roman" panose="02020603050405020304" pitchFamily="18" charset="0"/>
                <a:cs typeface="Times New Roman" panose="02020603050405020304" pitchFamily="18" charset="0"/>
              </a:rPr>
              <a:t>2010);</a:t>
            </a:r>
          </a:p>
          <a:p>
            <a:pPr marL="342900" indent="-342900">
              <a:buAutoNum type="alphaUcPeriod"/>
            </a:pPr>
            <a:r>
              <a:rPr lang="en-US" altLang="zh-CN" sz="1600" dirty="0" err="1" smtClean="0">
                <a:solidFill>
                  <a:srgbClr val="444444"/>
                </a:solidFill>
                <a:latin typeface="Times New Roman" panose="02020603050405020304" pitchFamily="18" charset="0"/>
                <a:cs typeface="Times New Roman" panose="02020603050405020304" pitchFamily="18" charset="0"/>
              </a:rPr>
              <a:t>Sandvik</a:t>
            </a:r>
            <a:r>
              <a:rPr lang="en-US" altLang="zh-CN" sz="1600" dirty="0" smtClean="0">
                <a:solidFill>
                  <a:srgbClr val="444444"/>
                </a:solidFill>
                <a:latin typeface="Times New Roman" panose="02020603050405020304" pitchFamily="18" charset="0"/>
                <a:cs typeface="Times New Roman" panose="02020603050405020304" pitchFamily="18" charset="0"/>
              </a:rPr>
              <a:t>, PRL 104, 177201 (2010);</a:t>
            </a:r>
          </a:p>
          <a:p>
            <a:r>
              <a:rPr lang="fr-FR" altLang="zh-CN" sz="1600" dirty="0">
                <a:solidFill>
                  <a:srgbClr val="444444"/>
                </a:solidFill>
                <a:latin typeface="Times New Roman" panose="02020603050405020304" pitchFamily="18" charset="0"/>
                <a:cs typeface="Times New Roman" panose="02020603050405020304" pitchFamily="18" charset="0"/>
              </a:rPr>
              <a:t>H. Shao et al., Science, 352, 213 (2016</a:t>
            </a:r>
            <a:r>
              <a:rPr lang="fr-FR" altLang="zh-CN" sz="1600" dirty="0" smtClean="0">
                <a:solidFill>
                  <a:srgbClr val="444444"/>
                </a:solidFill>
                <a:latin typeface="Times New Roman" panose="02020603050405020304" pitchFamily="18" charset="0"/>
                <a:cs typeface="Times New Roman" panose="02020603050405020304" pitchFamily="18" charset="0"/>
              </a:rPr>
              <a:t>)</a:t>
            </a:r>
            <a:r>
              <a:rPr lang="en-US" altLang="zh-CN" sz="1600" dirty="0">
                <a:solidFill>
                  <a:srgbClr val="444444"/>
                </a:solidFill>
                <a:latin typeface="Times New Roman" panose="02020603050405020304" pitchFamily="18" charset="0"/>
                <a:cs typeface="Times New Roman" panose="02020603050405020304" pitchFamily="18" charset="0"/>
              </a:rPr>
              <a:t>.</a:t>
            </a:r>
            <a:endParaRPr lang="en-US" altLang="zh-CN" sz="1600" dirty="0" smtClean="0">
              <a:solidFill>
                <a:srgbClr val="444444"/>
              </a:solidFill>
              <a:latin typeface="Times New Roman" panose="02020603050405020304" pitchFamily="18" charset="0"/>
              <a:cs typeface="Times New Roman" panose="02020603050405020304" pitchFamily="18" charset="0"/>
            </a:endParaRPr>
          </a:p>
          <a:p>
            <a:r>
              <a:rPr lang="en-US" altLang="zh-CN"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18" name="矩形 17"/>
          <p:cNvSpPr/>
          <p:nvPr/>
        </p:nvSpPr>
        <p:spPr>
          <a:xfrm>
            <a:off x="1348044" y="1257187"/>
            <a:ext cx="2134989" cy="477054"/>
          </a:xfrm>
          <a:prstGeom prst="rect">
            <a:avLst/>
          </a:prstGeom>
        </p:spPr>
        <p:txBody>
          <a:bodyPr wrap="square">
            <a:spAutoFit/>
          </a:bodyPr>
          <a:lstStyle/>
          <a:p>
            <a:r>
              <a:rPr lang="en-US" altLang="zh-CN" sz="2500" b="1" kern="100" dirty="0" smtClean="0">
                <a:solidFill>
                  <a:srgbClr val="000099"/>
                </a:solidFill>
                <a:latin typeface="Times New Roman" panose="02020603050405020304" pitchFamily="18" charset="0"/>
                <a:ea typeface="华文楷体" panose="02010600040101010101" pitchFamily="2" charset="-122"/>
                <a:cs typeface="Times New Roman" panose="02020603050405020304" pitchFamily="18" charset="0"/>
              </a:rPr>
              <a:t>CBJQ model</a:t>
            </a:r>
          </a:p>
        </p:txBody>
      </p:sp>
      <mc:AlternateContent xmlns:mc="http://schemas.openxmlformats.org/markup-compatibility/2006" xmlns:a14="http://schemas.microsoft.com/office/drawing/2010/main">
        <mc:Choice Requires="a14">
          <p:sp>
            <p:nvSpPr>
              <p:cNvPr id="3" name="文本框 2"/>
              <p:cNvSpPr txBox="1"/>
              <p:nvPr/>
            </p:nvSpPr>
            <p:spPr>
              <a:xfrm>
                <a:off x="230694" y="5178829"/>
                <a:ext cx="4072203" cy="1442061"/>
              </a:xfrm>
              <a:prstGeom prst="rect">
                <a:avLst/>
              </a:prstGeom>
              <a:noFill/>
              <a:ln>
                <a:solidFill>
                  <a:srgbClr val="507E32"/>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𝐽</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&lt;</m:t>
                          </m:r>
                          <m:r>
                            <a:rPr lang="en-US" altLang="zh-CN" b="0" i="1" smtClean="0">
                              <a:latin typeface="Cambria Math" panose="02040503050406030204" pitchFamily="18" charset="0"/>
                            </a:rPr>
                            <m:t>𝑖𝑗</m:t>
                          </m:r>
                          <m:r>
                            <a:rPr lang="en-US" altLang="zh-CN" b="0" i="1" smtClean="0">
                              <a:latin typeface="Cambria Math" panose="02040503050406030204" pitchFamily="18" charset="0"/>
                            </a:rPr>
                            <m:t>&gt;</m:t>
                          </m:r>
                        </m:sub>
                        <m:sup/>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sub>
                                  <m:r>
                                    <a:rPr lang="en-US" altLang="zh-CN" b="0" i="1" smtClean="0">
                                      <a:latin typeface="Cambria Math" panose="02040503050406030204" pitchFamily="18" charset="0"/>
                                    </a:rPr>
                                    <m:t>𝑗</m:t>
                                  </m:r>
                                </m:sub>
                              </m:sSub>
                            </m:e>
                          </m:d>
                        </m:e>
                      </m:nary>
                    </m:oMath>
                  </m:oMathPara>
                </a14:m>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𝑄</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&lt;</m:t>
                          </m:r>
                          <m:r>
                            <a:rPr lang="en-US" altLang="zh-CN" i="1">
                              <a:latin typeface="Cambria Math" panose="02040503050406030204" pitchFamily="18" charset="0"/>
                            </a:rPr>
                            <m:t>𝑖𝑗</m:t>
                          </m:r>
                          <m:r>
                            <a:rPr lang="en-US" altLang="zh-CN" b="0" i="1" smtClean="0">
                              <a:latin typeface="Cambria Math" panose="02040503050406030204" pitchFamily="18" charset="0"/>
                            </a:rPr>
                            <m:t>𝑘𝑙</m:t>
                          </m:r>
                          <m:r>
                            <a:rPr lang="en-US" altLang="zh-CN" i="1">
                              <a:latin typeface="Cambria Math" panose="02040503050406030204" pitchFamily="18" charset="0"/>
                            </a:rPr>
                            <m:t>&gt;</m:t>
                          </m:r>
                        </m:sub>
                        <m:sup/>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4</m:t>
                                  </m:r>
                                </m:den>
                              </m:f>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sub>
                                  <m:r>
                                    <a:rPr lang="en-US" altLang="zh-CN" i="1">
                                      <a:latin typeface="Cambria Math" panose="02040503050406030204" pitchFamily="18" charset="0"/>
                                    </a:rPr>
                                    <m:t>𝑗</m:t>
                                  </m:r>
                                </m:sub>
                              </m:sSub>
                            </m:e>
                          </m:d>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4</m:t>
                                  </m:r>
                                </m:den>
                              </m:f>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sub>
                                  <m:r>
                                    <a:rPr lang="en-US" altLang="zh-CN" b="0" i="1" smtClean="0">
                                      <a:latin typeface="Cambria Math" panose="02040503050406030204" pitchFamily="18" charset="0"/>
                                    </a:rPr>
                                    <m:t>𝑘</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𝑆</m:t>
                                      </m:r>
                                    </m:e>
                                  </m:acc>
                                </m:e>
                                <m:sub>
                                  <m:r>
                                    <a:rPr lang="en-US" altLang="zh-CN" b="0" i="1" smtClean="0">
                                      <a:latin typeface="Cambria Math" panose="02040503050406030204" pitchFamily="18" charset="0"/>
                                    </a:rPr>
                                    <m:t>𝑙</m:t>
                                  </m:r>
                                </m:sub>
                              </m:sSub>
                            </m:e>
                          </m:d>
                        </m:e>
                      </m:nary>
                      <m:r>
                        <a:rPr lang="en-US" altLang="zh-CN" b="0" i="1" smtClean="0">
                          <a:latin typeface="Cambria Math" panose="02040503050406030204" pitchFamily="18" charset="0"/>
                        </a:rPr>
                        <m:t> </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230694" y="5178829"/>
                <a:ext cx="4072203" cy="1442061"/>
              </a:xfrm>
              <a:prstGeom prst="rect">
                <a:avLst/>
              </a:prstGeom>
              <a:blipFill>
                <a:blip r:embed="rId4"/>
                <a:stretch>
                  <a:fillRect/>
                </a:stretch>
              </a:blipFill>
              <a:ln>
                <a:solidFill>
                  <a:srgbClr val="507E32"/>
                </a:solidFill>
              </a:ln>
            </p:spPr>
            <p:txBody>
              <a:bodyPr/>
              <a:lstStyle/>
              <a:p>
                <a:r>
                  <a:rPr lang="zh-CN" altLang="en-US">
                    <a:noFill/>
                  </a:rPr>
                  <a:t> </a:t>
                </a:r>
              </a:p>
            </p:txBody>
          </p:sp>
        </mc:Fallback>
      </mc:AlternateContent>
      <p:pic>
        <p:nvPicPr>
          <p:cNvPr id="9" name="Picture 3"/>
          <p:cNvPicPr>
            <a:picLocks noChangeAspect="1" noChangeArrowheads="1"/>
          </p:cNvPicPr>
          <p:nvPr/>
        </p:nvPicPr>
        <p:blipFill>
          <a:blip r:embed="rId5" cstate="print"/>
          <a:srcRect/>
          <a:stretch>
            <a:fillRect/>
          </a:stretch>
        </p:blipFill>
        <p:spPr bwMode="auto">
          <a:xfrm>
            <a:off x="-3174" y="1064781"/>
            <a:ext cx="9148763" cy="133350"/>
          </a:xfrm>
          <a:prstGeom prst="rect">
            <a:avLst/>
          </a:prstGeom>
          <a:noFill/>
          <a:ln w="38100">
            <a:noFill/>
            <a:miter lim="800000"/>
            <a:headEnd/>
            <a:tailEnd/>
          </a:ln>
        </p:spPr>
      </p:pic>
    </p:spTree>
    <p:extLst>
      <p:ext uri="{BB962C8B-B14F-4D97-AF65-F5344CB8AC3E}">
        <p14:creationId xmlns:p14="http://schemas.microsoft.com/office/powerpoint/2010/main" val="3948627597"/>
      </p:ext>
    </p:extLst>
  </p:cSld>
  <p:clrMapOvr>
    <a:masterClrMapping/>
  </p:clrMapOvr>
  <mc:AlternateContent xmlns:mc="http://schemas.openxmlformats.org/markup-compatibility/2006" xmlns:p14="http://schemas.microsoft.com/office/powerpoint/2010/main">
    <mc:Choice Requires="p14">
      <p:transition spd="slow" p14:dur="2000" advTm="150464"/>
    </mc:Choice>
    <mc:Fallback xmlns="">
      <p:transition spd="slow" advTm="150464"/>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2565" y="3551300"/>
            <a:ext cx="8277225" cy="1362075"/>
          </a:xfrm>
          <a:prstGeom prst="rect">
            <a:avLst/>
          </a:prstGeom>
        </p:spPr>
      </p:pic>
      <p:sp>
        <p:nvSpPr>
          <p:cNvPr id="3" name="文本框 2"/>
          <p:cNvSpPr txBox="1"/>
          <p:nvPr/>
        </p:nvSpPr>
        <p:spPr>
          <a:xfrm>
            <a:off x="1017564" y="285135"/>
            <a:ext cx="5743880" cy="646331"/>
          </a:xfrm>
          <a:prstGeom prst="rect">
            <a:avLst/>
          </a:prstGeom>
          <a:noFill/>
        </p:spPr>
        <p:txBody>
          <a:bodyPr wrap="none" rtlCol="0">
            <a:spAutoFit/>
          </a:bodyPr>
          <a:lstStyle/>
          <a:p>
            <a:r>
              <a:rPr lang="zh-CN" altLang="en-US" sz="3600" b="1" dirty="0" smtClean="0">
                <a:solidFill>
                  <a:srgbClr val="003300"/>
                </a:solidFill>
                <a:latin typeface="微软雅黑" panose="020B0503020204020204" pitchFamily="34" charset="-122"/>
                <a:ea typeface="微软雅黑" panose="020B0503020204020204" pitchFamily="34" charset="-122"/>
              </a:rPr>
              <a:t>禁闭：磁有序和自旋波理论</a:t>
            </a:r>
            <a:endParaRPr lang="zh-CN" altLang="en-US" sz="3600" b="1" dirty="0">
              <a:solidFill>
                <a:srgbClr val="003300"/>
              </a:solidFill>
              <a:latin typeface="微软雅黑" panose="020B0503020204020204" pitchFamily="34" charset="-122"/>
              <a:ea typeface="微软雅黑" panose="020B0503020204020204" pitchFamily="34" charset="-122"/>
            </a:endParaRPr>
          </a:p>
        </p:txBody>
      </p:sp>
      <p:pic>
        <p:nvPicPr>
          <p:cNvPr id="4" name="Picture 3"/>
          <p:cNvPicPr>
            <a:picLocks noChangeAspect="1" noChangeArrowheads="1"/>
          </p:cNvPicPr>
          <p:nvPr/>
        </p:nvPicPr>
        <p:blipFill>
          <a:blip r:embed="rId3" cstate="print"/>
          <a:srcRect/>
          <a:stretch>
            <a:fillRect/>
          </a:stretch>
        </p:blipFill>
        <p:spPr bwMode="auto">
          <a:xfrm>
            <a:off x="-3174" y="1064781"/>
            <a:ext cx="9148763" cy="133350"/>
          </a:xfrm>
          <a:prstGeom prst="rect">
            <a:avLst/>
          </a:prstGeom>
          <a:noFill/>
          <a:ln w="38100">
            <a:noFill/>
            <a:miter lim="800000"/>
            <a:headEnd/>
            <a:tailEnd/>
          </a:ln>
        </p:spPr>
      </p:pic>
      <p:pic>
        <p:nvPicPr>
          <p:cNvPr id="5" name="图片 4"/>
          <p:cNvPicPr>
            <a:picLocks noChangeAspect="1"/>
          </p:cNvPicPr>
          <p:nvPr/>
        </p:nvPicPr>
        <p:blipFill rotWithShape="1">
          <a:blip r:embed="rId4"/>
          <a:srcRect t="1" r="13203" b="-7275"/>
          <a:stretch/>
        </p:blipFill>
        <p:spPr>
          <a:xfrm>
            <a:off x="498764" y="2111093"/>
            <a:ext cx="7705085" cy="787935"/>
          </a:xfrm>
          <a:prstGeom prst="rect">
            <a:avLst/>
          </a:prstGeom>
        </p:spPr>
      </p:pic>
      <p:grpSp>
        <p:nvGrpSpPr>
          <p:cNvPr id="16" name="组合 15"/>
          <p:cNvGrpSpPr/>
          <p:nvPr/>
        </p:nvGrpSpPr>
        <p:grpSpPr>
          <a:xfrm>
            <a:off x="382705" y="5617219"/>
            <a:ext cx="2072641" cy="687524"/>
            <a:chOff x="382705" y="5617219"/>
            <a:chExt cx="2072641" cy="687524"/>
          </a:xfrm>
        </p:grpSpPr>
        <p:pic>
          <p:nvPicPr>
            <p:cNvPr id="9" name="图片 8"/>
            <p:cNvPicPr>
              <a:picLocks noChangeAspect="1"/>
            </p:cNvPicPr>
            <p:nvPr/>
          </p:nvPicPr>
          <p:blipFill rotWithShape="1">
            <a:blip r:embed="rId4"/>
            <a:srcRect l="43305" r="49391" b="6395"/>
            <a:stretch/>
          </p:blipFill>
          <p:spPr>
            <a:xfrm>
              <a:off x="382705" y="5617219"/>
              <a:ext cx="648394" cy="687524"/>
            </a:xfrm>
            <a:prstGeom prst="rect">
              <a:avLst/>
            </a:prstGeom>
          </p:spPr>
        </p:pic>
        <p:pic>
          <p:nvPicPr>
            <p:cNvPr id="10" name="图片 9"/>
            <p:cNvPicPr>
              <a:picLocks noChangeAspect="1"/>
            </p:cNvPicPr>
            <p:nvPr/>
          </p:nvPicPr>
          <p:blipFill rotWithShape="1">
            <a:blip r:embed="rId4"/>
            <a:srcRect l="43305" r="49391" b="6395"/>
            <a:stretch/>
          </p:blipFill>
          <p:spPr>
            <a:xfrm>
              <a:off x="1806952" y="5617219"/>
              <a:ext cx="648394" cy="687524"/>
            </a:xfrm>
            <a:prstGeom prst="rect">
              <a:avLst/>
            </a:prstGeom>
            <a:scene3d>
              <a:camera prst="orthographicFront">
                <a:rot lat="0" lon="0" rev="10800000"/>
              </a:camera>
              <a:lightRig rig="threePt" dir="t"/>
            </a:scene3d>
          </p:spPr>
        </p:pic>
        <p:cxnSp>
          <p:nvCxnSpPr>
            <p:cNvPr id="12" name="直接箭头连接符 11"/>
            <p:cNvCxnSpPr/>
            <p:nvPr/>
          </p:nvCxnSpPr>
          <p:spPr>
            <a:xfrm>
              <a:off x="1175185" y="5966354"/>
              <a:ext cx="55695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文本框 12"/>
              <p:cNvSpPr txBox="1"/>
              <p:nvPr/>
            </p:nvSpPr>
            <p:spPr>
              <a:xfrm>
                <a:off x="2779089" y="5475372"/>
                <a:ext cx="2462213"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solidFill>
                            <a:srgbClr val="C00000"/>
                          </a:solidFill>
                          <a:latin typeface="Cambria Math" panose="02040503050406030204" pitchFamily="18" charset="0"/>
                        </a:rPr>
                        <m:t>∆</m:t>
                      </m:r>
                      <m:r>
                        <a:rPr lang="en-US" altLang="zh-CN" sz="3200" b="0" i="1" smtClean="0">
                          <a:solidFill>
                            <a:srgbClr val="C00000"/>
                          </a:solidFill>
                          <a:latin typeface="Cambria Math" panose="02040503050406030204" pitchFamily="18" charset="0"/>
                        </a:rPr>
                        <m:t>𝑆</m:t>
                      </m:r>
                      <m:r>
                        <a:rPr lang="en-US" altLang="zh-CN" sz="3200" b="0" i="1" smtClean="0">
                          <a:solidFill>
                            <a:srgbClr val="C00000"/>
                          </a:solidFill>
                          <a:latin typeface="Cambria Math" panose="02040503050406030204" pitchFamily="18" charset="0"/>
                        </a:rPr>
                        <m:t>=1</m:t>
                      </m:r>
                    </m:oMath>
                  </m:oMathPara>
                </a14:m>
                <a:endParaRPr lang="en-US" altLang="zh-CN" sz="3200" b="0" dirty="0" smtClean="0">
                  <a:solidFill>
                    <a:srgbClr val="C00000"/>
                  </a:solidFill>
                </a:endParaRPr>
              </a:p>
              <a:p>
                <a:r>
                  <a:rPr lang="zh-CN" altLang="en-US" sz="3200" dirty="0" smtClean="0">
                    <a:solidFill>
                      <a:srgbClr val="C00000"/>
                    </a:solidFill>
                  </a:rPr>
                  <a:t>玻色型元激发</a:t>
                </a:r>
                <a:endParaRPr lang="zh-CN" altLang="en-US" sz="3200" dirty="0">
                  <a:solidFill>
                    <a:srgbClr val="C0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779089" y="5475372"/>
                <a:ext cx="2462213" cy="984885"/>
              </a:xfrm>
              <a:prstGeom prst="rect">
                <a:avLst/>
              </a:prstGeom>
              <a:blipFill>
                <a:blip r:embed="rId5"/>
                <a:stretch>
                  <a:fillRect l="-10149" r="-9406" b="-20988"/>
                </a:stretch>
              </a:blipFill>
            </p:spPr>
            <p:txBody>
              <a:bodyPr/>
              <a:lstStyle/>
              <a:p>
                <a:r>
                  <a:rPr lang="zh-CN" altLang="en-US">
                    <a:noFill/>
                  </a:rPr>
                  <a:t> </a:t>
                </a:r>
              </a:p>
            </p:txBody>
          </p:sp>
        </mc:Fallback>
      </mc:AlternateContent>
      <p:sp>
        <p:nvSpPr>
          <p:cNvPr id="14" name="文本框 13"/>
          <p:cNvSpPr txBox="1"/>
          <p:nvPr/>
        </p:nvSpPr>
        <p:spPr>
          <a:xfrm>
            <a:off x="226964" y="1352849"/>
            <a:ext cx="6308137" cy="584775"/>
          </a:xfrm>
          <a:prstGeom prst="rect">
            <a:avLst/>
          </a:prstGeom>
          <a:noFill/>
        </p:spPr>
        <p:txBody>
          <a:bodyPr wrap="none" rtlCol="0">
            <a:spAutoFit/>
          </a:bodyPr>
          <a:lstStyle/>
          <a:p>
            <a:r>
              <a:rPr lang="en-US" altLang="zh-CN" sz="3200" b="1" dirty="0" smtClean="0">
                <a:solidFill>
                  <a:srgbClr val="0033CC"/>
                </a:solidFill>
                <a:latin typeface="Times New Roman" panose="02020603050405020304" pitchFamily="18" charset="0"/>
                <a:cs typeface="Times New Roman" panose="02020603050405020304" pitchFamily="18" charset="0"/>
              </a:rPr>
              <a:t>S = ½  </a:t>
            </a:r>
            <a:r>
              <a:rPr lang="zh-CN" altLang="en-US" sz="3200" b="1" dirty="0" smtClean="0">
                <a:solidFill>
                  <a:srgbClr val="0033CC"/>
                </a:solidFill>
                <a:latin typeface="Times New Roman" panose="02020603050405020304" pitchFamily="18" charset="0"/>
                <a:cs typeface="Times New Roman" panose="02020603050405020304" pitchFamily="18" charset="0"/>
              </a:rPr>
              <a:t>三维铁磁体零温时的磁构型</a:t>
            </a:r>
            <a:endParaRPr lang="zh-CN" altLang="en-US" sz="3200" b="1" dirty="0">
              <a:solidFill>
                <a:srgbClr val="0033CC"/>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92565" y="2989303"/>
            <a:ext cx="6054863" cy="584775"/>
          </a:xfrm>
          <a:prstGeom prst="rect">
            <a:avLst/>
          </a:prstGeom>
          <a:noFill/>
        </p:spPr>
        <p:txBody>
          <a:bodyPr wrap="none" rtlCol="0">
            <a:spAutoFit/>
          </a:bodyPr>
          <a:lstStyle/>
          <a:p>
            <a:r>
              <a:rPr lang="zh-CN" altLang="en-US" sz="3200" b="1" dirty="0" smtClean="0">
                <a:solidFill>
                  <a:srgbClr val="0033CC"/>
                </a:solidFill>
                <a:latin typeface="Times New Roman" panose="02020603050405020304" pitchFamily="18" charset="0"/>
                <a:cs typeface="Times New Roman" panose="02020603050405020304" pitchFamily="18" charset="0"/>
              </a:rPr>
              <a:t>非零温时的自旋波涨落 ：磁振子</a:t>
            </a:r>
            <a:endParaRPr lang="zh-CN" altLang="en-US" sz="3200" b="1" dirty="0">
              <a:solidFill>
                <a:srgbClr val="0033CC"/>
              </a:solidFill>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6"/>
          <a:stretch>
            <a:fillRect/>
          </a:stretch>
        </p:blipFill>
        <p:spPr>
          <a:xfrm>
            <a:off x="5434443" y="5076985"/>
            <a:ext cx="1941196" cy="1714448"/>
          </a:xfrm>
          <a:prstGeom prst="rect">
            <a:avLst/>
          </a:prstGeom>
        </p:spPr>
      </p:pic>
      <p:sp>
        <p:nvSpPr>
          <p:cNvPr id="18" name="文本框 17"/>
          <p:cNvSpPr txBox="1"/>
          <p:nvPr/>
        </p:nvSpPr>
        <p:spPr>
          <a:xfrm>
            <a:off x="7419975" y="5252197"/>
            <a:ext cx="1724025" cy="1077218"/>
          </a:xfrm>
          <a:prstGeom prst="rect">
            <a:avLst/>
          </a:prstGeom>
          <a:noFill/>
        </p:spPr>
        <p:txBody>
          <a:bodyPr wrap="square" rtlCol="0">
            <a:spAutoFit/>
          </a:bodyPr>
          <a:lstStyle/>
          <a:p>
            <a:r>
              <a:rPr lang="zh-CN" altLang="en-US" sz="3200" b="1" dirty="0" smtClean="0">
                <a:solidFill>
                  <a:srgbClr val="0033CC"/>
                </a:solidFill>
                <a:latin typeface="Times New Roman" panose="02020603050405020304" pitchFamily="18" charset="0"/>
                <a:cs typeface="Times New Roman" panose="02020603050405020304" pitchFamily="18" charset="0"/>
              </a:rPr>
              <a:t>单一色散关系</a:t>
            </a:r>
            <a:endParaRPr lang="zh-CN" altLang="en-US" sz="3200" b="1" dirty="0">
              <a:solidFill>
                <a:srgbClr val="0033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879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63542" y="1064781"/>
            <a:ext cx="7994192" cy="4654375"/>
          </a:xfrm>
          <a:prstGeom prst="rect">
            <a:avLst/>
          </a:prstGeom>
        </p:spPr>
      </p:pic>
      <p:sp>
        <p:nvSpPr>
          <p:cNvPr id="4" name="矩形 3"/>
          <p:cNvSpPr/>
          <p:nvPr/>
        </p:nvSpPr>
        <p:spPr>
          <a:xfrm>
            <a:off x="122508" y="257751"/>
            <a:ext cx="8897397" cy="584775"/>
          </a:xfrm>
          <a:prstGeom prst="rect">
            <a:avLst/>
          </a:prstGeom>
        </p:spPr>
        <p:txBody>
          <a:bodyPr wrap="square">
            <a:spAutoFit/>
          </a:bodyPr>
          <a:lstStyle/>
          <a:p>
            <a:r>
              <a:rPr lang="en-US" altLang="zh-CN" sz="3200" b="1" dirty="0" smtClean="0">
                <a:solidFill>
                  <a:srgbClr val="003300"/>
                </a:solidFill>
                <a:latin typeface="Times New Roman" panose="02020603050405020304" pitchFamily="18" charset="0"/>
                <a:cs typeface="Times New Roman" panose="02020603050405020304" pitchFamily="18" charset="0"/>
              </a:rPr>
              <a:t>2)</a:t>
            </a:r>
            <a:r>
              <a:rPr lang="zh-CN" altLang="en-US" sz="3200" b="1" dirty="0" smtClean="0">
                <a:solidFill>
                  <a:srgbClr val="003300"/>
                </a:solidFill>
                <a:latin typeface="Times New Roman" panose="02020603050405020304" pitchFamily="18" charset="0"/>
                <a:cs typeface="Times New Roman" panose="02020603050405020304" pitchFamily="18" charset="0"/>
              </a:rPr>
              <a:t>解禁闭途径一：反铁磁海森堡自旋链（</a:t>
            </a:r>
            <a:r>
              <a:rPr lang="en-US" altLang="zh-CN" sz="3200" b="1" dirty="0" smtClean="0">
                <a:solidFill>
                  <a:srgbClr val="003300"/>
                </a:solidFill>
                <a:latin typeface="Times New Roman" panose="02020603050405020304" pitchFamily="18" charset="0"/>
                <a:cs typeface="Times New Roman" panose="02020603050405020304" pitchFamily="18" charset="0"/>
              </a:rPr>
              <a:t>S = </a:t>
            </a:r>
            <a:r>
              <a:rPr lang="en-US" altLang="zh-CN" sz="3200" b="1" dirty="0">
                <a:solidFill>
                  <a:srgbClr val="003300"/>
                </a:solidFill>
                <a:latin typeface="Times New Roman" panose="02020603050405020304" pitchFamily="18" charset="0"/>
                <a:cs typeface="Times New Roman" panose="02020603050405020304" pitchFamily="18" charset="0"/>
              </a:rPr>
              <a:t>½</a:t>
            </a:r>
            <a:r>
              <a:rPr lang="zh-CN" altLang="en-US" sz="3200" b="1" dirty="0" smtClean="0">
                <a:solidFill>
                  <a:srgbClr val="003300"/>
                </a:solidFill>
                <a:latin typeface="Times New Roman" panose="02020603050405020304" pitchFamily="18" charset="0"/>
                <a:cs typeface="Times New Roman" panose="02020603050405020304" pitchFamily="18" charset="0"/>
              </a:rPr>
              <a:t>）</a:t>
            </a:r>
            <a:endParaRPr lang="zh-CN" altLang="en-US" sz="3200" b="1" dirty="0">
              <a:solidFill>
                <a:srgbClr val="003300"/>
              </a:solidFill>
              <a:latin typeface="Times New Roman" panose="02020603050405020304" pitchFamily="18" charset="0"/>
              <a:cs typeface="Times New Roman" panose="02020603050405020304" pitchFamily="18" charset="0"/>
            </a:endParaRPr>
          </a:p>
        </p:txBody>
      </p:sp>
      <p:pic>
        <p:nvPicPr>
          <p:cNvPr id="5" name="Picture 3"/>
          <p:cNvPicPr>
            <a:picLocks noChangeAspect="1" noChangeArrowheads="1"/>
          </p:cNvPicPr>
          <p:nvPr/>
        </p:nvPicPr>
        <p:blipFill>
          <a:blip r:embed="rId3" cstate="print"/>
          <a:srcRect/>
          <a:stretch>
            <a:fillRect/>
          </a:stretch>
        </p:blipFill>
        <p:spPr bwMode="auto">
          <a:xfrm>
            <a:off x="-3174" y="1064781"/>
            <a:ext cx="9148763" cy="133350"/>
          </a:xfrm>
          <a:prstGeom prst="rect">
            <a:avLst/>
          </a:prstGeom>
          <a:noFill/>
          <a:ln w="38100">
            <a:noFill/>
            <a:miter lim="800000"/>
            <a:headEnd/>
            <a:tailEnd/>
          </a:ln>
        </p:spPr>
      </p:pic>
      <p:sp>
        <p:nvSpPr>
          <p:cNvPr id="6" name="矩形 5"/>
          <p:cNvSpPr/>
          <p:nvPr/>
        </p:nvSpPr>
        <p:spPr>
          <a:xfrm>
            <a:off x="2096712" y="5941411"/>
            <a:ext cx="4572000" cy="707886"/>
          </a:xfrm>
          <a:prstGeom prst="rect">
            <a:avLst/>
          </a:prstGeom>
        </p:spPr>
        <p:txBody>
          <a:bodyPr>
            <a:spAutoFit/>
          </a:bodyPr>
          <a:lstStyle/>
          <a:p>
            <a:r>
              <a:rPr lang="zh-CN" altLang="en-US" sz="2000" dirty="0">
                <a:latin typeface="Times New Roman" panose="02020603050405020304" pitchFamily="18" charset="0"/>
                <a:cs typeface="Times New Roman" panose="02020603050405020304" pitchFamily="18" charset="0"/>
              </a:rPr>
              <a:t>SrCuTe</a:t>
            </a:r>
            <a:r>
              <a:rPr lang="zh-CN" altLang="en-US" sz="2000" baseline="-25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O</a:t>
            </a:r>
            <a:r>
              <a:rPr lang="zh-CN" altLang="en-US" sz="2000" baseline="-25000" dirty="0" smtClean="0">
                <a:latin typeface="Times New Roman" panose="02020603050405020304" pitchFamily="18" charset="0"/>
                <a:cs typeface="Times New Roman" panose="02020603050405020304" pitchFamily="18" charset="0"/>
              </a:rPr>
              <a:t>6</a:t>
            </a:r>
            <a:r>
              <a:rPr lang="zh-CN" altLang="en-US" sz="2000" dirty="0" smtClean="0">
                <a:latin typeface="Times New Roman" panose="02020603050405020304" pitchFamily="18" charset="0"/>
                <a:cs typeface="Times New Roman" panose="02020603050405020304" pitchFamily="18" charset="0"/>
              </a:rPr>
              <a:t>，中子散射连续谱，</a:t>
            </a:r>
            <a:r>
              <a:rPr lang="en-US" altLang="zh-CN" sz="2000" dirty="0" smtClean="0">
                <a:latin typeface="Times New Roman" panose="02020603050405020304" pitchFamily="18" charset="0"/>
                <a:cs typeface="Times New Roman" panose="02020603050405020304" pitchFamily="18" charset="0"/>
              </a:rPr>
              <a:t/>
            </a:r>
            <a:br>
              <a:rPr lang="en-US" altLang="zh-CN" sz="2000" dirty="0" smtClean="0">
                <a:latin typeface="Times New Roman" panose="02020603050405020304" pitchFamily="18" charset="0"/>
                <a:cs typeface="Times New Roman" panose="02020603050405020304" pitchFamily="18" charset="0"/>
              </a:rPr>
            </a:br>
            <a:r>
              <a:rPr lang="zh-CN" altLang="en-US" sz="2000" dirty="0" smtClean="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 Chillal et al., PRB 104, 144402 </a:t>
            </a:r>
            <a:r>
              <a:rPr lang="zh-CN" altLang="en-US"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(2021)</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2722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0209"/>
            <a:ext cx="8922635" cy="1077218"/>
          </a:xfrm>
          <a:prstGeom prst="rect">
            <a:avLst/>
          </a:prstGeom>
        </p:spPr>
        <p:txBody>
          <a:bodyPr wrap="none">
            <a:spAutoFit/>
          </a:bodyPr>
          <a:lstStyle/>
          <a:p>
            <a:r>
              <a:rPr lang="zh-CN" altLang="en-US" sz="32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解禁闭：</a:t>
            </a:r>
            <a:r>
              <a:rPr lang="en-US" altLang="zh-CN" sz="3200" b="1" i="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32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½ </a:t>
            </a:r>
            <a:r>
              <a:rPr lang="zh-CN" altLang="en-US" sz="32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反铁磁海森堡自旋链中的</a:t>
            </a:r>
            <a:r>
              <a:rPr lang="zh-CN" altLang="en-US" sz="32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自旋</a:t>
            </a:r>
            <a:r>
              <a:rPr lang="zh-CN" altLang="en-US" sz="32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子</a:t>
            </a:r>
            <a:endParaRPr lang="en-US" altLang="zh-CN" sz="32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3200" b="1"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解禁闭的分数化元激发（</a:t>
            </a:r>
            <a:r>
              <a:rPr lang="en-US" altLang="zh-CN" sz="3200" b="1"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 ½</a:t>
            </a:r>
            <a:r>
              <a:rPr lang="zh-CN" altLang="en-US" sz="3200" b="1"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，费米型）</a:t>
            </a:r>
            <a:endParaRPr lang="en-US" altLang="zh-CN" sz="3200" b="1"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图片 19"/>
          <p:cNvPicPr>
            <a:picLocks noChangeAspect="1"/>
          </p:cNvPicPr>
          <p:nvPr/>
        </p:nvPicPr>
        <p:blipFill>
          <a:blip r:embed="rId3"/>
          <a:stretch>
            <a:fillRect/>
          </a:stretch>
        </p:blipFill>
        <p:spPr>
          <a:xfrm>
            <a:off x="159428" y="3362133"/>
            <a:ext cx="4125432" cy="3201554"/>
          </a:xfrm>
          <a:prstGeom prst="rect">
            <a:avLst/>
          </a:prstGeom>
        </p:spPr>
      </p:pic>
      <mc:AlternateContent xmlns:mc="http://schemas.openxmlformats.org/markup-compatibility/2006" xmlns:a14="http://schemas.microsoft.com/office/drawing/2010/main">
        <mc:Choice Requires="a14">
          <p:sp>
            <p:nvSpPr>
              <p:cNvPr id="21" name="文本框 20"/>
              <p:cNvSpPr txBox="1"/>
              <p:nvPr/>
            </p:nvSpPr>
            <p:spPr>
              <a:xfrm>
                <a:off x="5015489" y="3485395"/>
                <a:ext cx="2838406" cy="2461571"/>
              </a:xfrm>
              <a:prstGeom prst="rect">
                <a:avLst/>
              </a:prstGeom>
              <a:noFill/>
              <a:ln>
                <a:solidFill>
                  <a:srgbClr val="0033CC"/>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500" i="1" smtClean="0">
                          <a:solidFill>
                            <a:srgbClr val="0000FF"/>
                          </a:solidFill>
                          <a:latin typeface="Cambria Math" panose="02040503050406030204" pitchFamily="18" charset="0"/>
                        </a:rPr>
                        <m:t>𝜀</m:t>
                      </m:r>
                      <m:r>
                        <a:rPr lang="en-US" altLang="zh-CN" sz="2500" i="1">
                          <a:solidFill>
                            <a:srgbClr val="0000FF"/>
                          </a:solidFill>
                          <a:latin typeface="Cambria Math" panose="02040503050406030204" pitchFamily="18" charset="0"/>
                        </a:rPr>
                        <m:t>=</m:t>
                      </m:r>
                      <m:sSub>
                        <m:sSubPr>
                          <m:ctrlPr>
                            <a:rPr lang="en-US" altLang="zh-CN" sz="2500" i="1">
                              <a:solidFill>
                                <a:srgbClr val="0000FF"/>
                              </a:solidFill>
                              <a:latin typeface="Cambria Math" panose="02040503050406030204" pitchFamily="18" charset="0"/>
                            </a:rPr>
                          </m:ctrlPr>
                        </m:sSubPr>
                        <m:e>
                          <m:r>
                            <a:rPr lang="zh-CN" altLang="en-US" sz="2500" i="1">
                              <a:solidFill>
                                <a:srgbClr val="0000FF"/>
                              </a:solidFill>
                              <a:latin typeface="Cambria Math" panose="02040503050406030204" pitchFamily="18" charset="0"/>
                            </a:rPr>
                            <m:t>𝜀</m:t>
                          </m:r>
                        </m:e>
                        <m:sub>
                          <m:r>
                            <a:rPr lang="en-US" altLang="zh-CN" sz="2500" i="1">
                              <a:solidFill>
                                <a:srgbClr val="0000FF"/>
                              </a:solidFill>
                              <a:latin typeface="Cambria Math" panose="02040503050406030204" pitchFamily="18" charset="0"/>
                            </a:rPr>
                            <m:t>1</m:t>
                          </m:r>
                        </m:sub>
                      </m:sSub>
                      <m:r>
                        <a:rPr lang="en-US" altLang="zh-CN" sz="2500" i="1" smtClean="0">
                          <a:solidFill>
                            <a:srgbClr val="0000FF"/>
                          </a:solidFill>
                          <a:latin typeface="Cambria Math" panose="02040503050406030204" pitchFamily="18" charset="0"/>
                        </a:rPr>
                        <m:t>+</m:t>
                      </m:r>
                      <m:sSub>
                        <m:sSubPr>
                          <m:ctrlPr>
                            <a:rPr lang="en-US" altLang="zh-CN" sz="2500" i="1">
                              <a:solidFill>
                                <a:srgbClr val="0000FF"/>
                              </a:solidFill>
                              <a:latin typeface="Cambria Math" panose="02040503050406030204" pitchFamily="18" charset="0"/>
                            </a:rPr>
                          </m:ctrlPr>
                        </m:sSubPr>
                        <m:e>
                          <m:r>
                            <a:rPr lang="zh-CN" altLang="en-US" sz="2500" i="1">
                              <a:solidFill>
                                <a:srgbClr val="0000FF"/>
                              </a:solidFill>
                              <a:latin typeface="Cambria Math" panose="02040503050406030204" pitchFamily="18" charset="0"/>
                            </a:rPr>
                            <m:t>𝜀</m:t>
                          </m:r>
                        </m:e>
                        <m:sub>
                          <m:r>
                            <a:rPr lang="en-US" altLang="zh-CN" sz="2500" b="0" i="1" smtClean="0">
                              <a:solidFill>
                                <a:srgbClr val="0000FF"/>
                              </a:solidFill>
                              <a:latin typeface="Cambria Math" panose="02040503050406030204" pitchFamily="18" charset="0"/>
                            </a:rPr>
                            <m:t>2</m:t>
                          </m:r>
                        </m:sub>
                      </m:sSub>
                    </m:oMath>
                  </m:oMathPara>
                </a14:m>
                <a:endParaRPr lang="en-US" altLang="zh-CN" sz="2500" b="0" i="1" dirty="0" smtClean="0">
                  <a:solidFill>
                    <a:srgbClr val="0000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500" b="0" i="1" smtClean="0">
                          <a:solidFill>
                            <a:srgbClr val="0000FF"/>
                          </a:solidFill>
                          <a:latin typeface="Cambria Math" panose="02040503050406030204" pitchFamily="18" charset="0"/>
                        </a:rPr>
                        <m:t>𝑘</m:t>
                      </m:r>
                      <m:r>
                        <a:rPr lang="en-US" altLang="zh-CN" sz="2500" i="1">
                          <a:solidFill>
                            <a:srgbClr val="0000FF"/>
                          </a:solidFill>
                          <a:latin typeface="Cambria Math" panose="02040503050406030204" pitchFamily="18" charset="0"/>
                        </a:rPr>
                        <m:t>=</m:t>
                      </m:r>
                      <m:sSub>
                        <m:sSubPr>
                          <m:ctrlPr>
                            <a:rPr lang="en-US" altLang="zh-CN" sz="2500" i="1">
                              <a:solidFill>
                                <a:srgbClr val="0000FF"/>
                              </a:solidFill>
                              <a:latin typeface="Cambria Math" panose="02040503050406030204" pitchFamily="18" charset="0"/>
                            </a:rPr>
                          </m:ctrlPr>
                        </m:sSubPr>
                        <m:e>
                          <m:r>
                            <a:rPr lang="en-US" altLang="zh-CN" sz="2500" b="0" i="1" smtClean="0">
                              <a:solidFill>
                                <a:srgbClr val="0000FF"/>
                              </a:solidFill>
                              <a:latin typeface="Cambria Math" panose="02040503050406030204" pitchFamily="18" charset="0"/>
                            </a:rPr>
                            <m:t>𝑘</m:t>
                          </m:r>
                        </m:e>
                        <m:sub>
                          <m:r>
                            <a:rPr lang="en-US" altLang="zh-CN" sz="2500" i="1">
                              <a:solidFill>
                                <a:srgbClr val="0000FF"/>
                              </a:solidFill>
                              <a:latin typeface="Cambria Math" panose="02040503050406030204" pitchFamily="18" charset="0"/>
                            </a:rPr>
                            <m:t>1</m:t>
                          </m:r>
                        </m:sub>
                      </m:sSub>
                      <m:r>
                        <a:rPr lang="en-US" altLang="zh-CN" sz="2500" i="1">
                          <a:solidFill>
                            <a:srgbClr val="0000FF"/>
                          </a:solidFill>
                          <a:latin typeface="Cambria Math" panose="02040503050406030204" pitchFamily="18" charset="0"/>
                        </a:rPr>
                        <m:t>+</m:t>
                      </m:r>
                      <m:sSub>
                        <m:sSubPr>
                          <m:ctrlPr>
                            <a:rPr lang="en-US" altLang="zh-CN" sz="2500" i="1">
                              <a:solidFill>
                                <a:srgbClr val="0000FF"/>
                              </a:solidFill>
                              <a:latin typeface="Cambria Math" panose="02040503050406030204" pitchFamily="18" charset="0"/>
                            </a:rPr>
                          </m:ctrlPr>
                        </m:sSubPr>
                        <m:e>
                          <m:r>
                            <a:rPr lang="en-US" altLang="zh-CN" sz="2500" b="0" i="1" smtClean="0">
                              <a:solidFill>
                                <a:srgbClr val="0000FF"/>
                              </a:solidFill>
                              <a:latin typeface="Cambria Math" panose="02040503050406030204" pitchFamily="18" charset="0"/>
                            </a:rPr>
                            <m:t>𝑘</m:t>
                          </m:r>
                        </m:e>
                        <m:sub>
                          <m:r>
                            <a:rPr lang="en-US" altLang="zh-CN" sz="2500" i="1">
                              <a:solidFill>
                                <a:srgbClr val="0000FF"/>
                              </a:solidFill>
                              <a:latin typeface="Cambria Math" panose="02040503050406030204" pitchFamily="18" charset="0"/>
                            </a:rPr>
                            <m:t>2</m:t>
                          </m:r>
                        </m:sub>
                      </m:sSub>
                    </m:oMath>
                  </m:oMathPara>
                </a14:m>
                <a:endParaRPr lang="en-US" altLang="zh-CN" sz="2500" i="1" dirty="0" smtClean="0">
                  <a:solidFill>
                    <a:srgbClr val="0000FF"/>
                  </a:solidFill>
                  <a:latin typeface="Cambria Math" panose="02040503050406030204" pitchFamily="18" charset="0"/>
                </a:endParaRPr>
              </a:p>
              <a:p>
                <a:endParaRPr lang="en-US" altLang="zh-CN" sz="2500" i="1" dirty="0" smtClean="0">
                  <a:solidFill>
                    <a:srgbClr val="0000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500" i="1">
                              <a:solidFill>
                                <a:srgbClr val="0000FF"/>
                              </a:solidFill>
                              <a:latin typeface="Cambria Math" panose="02040503050406030204" pitchFamily="18" charset="0"/>
                            </a:rPr>
                          </m:ctrlPr>
                        </m:sSubPr>
                        <m:e>
                          <m:r>
                            <a:rPr lang="zh-CN" altLang="en-US" sz="2500" i="1">
                              <a:solidFill>
                                <a:srgbClr val="0000FF"/>
                              </a:solidFill>
                              <a:latin typeface="Cambria Math" panose="02040503050406030204" pitchFamily="18" charset="0"/>
                            </a:rPr>
                            <m:t>𝜀</m:t>
                          </m:r>
                        </m:e>
                        <m:sub>
                          <m:r>
                            <a:rPr lang="en-US" altLang="zh-CN" sz="2500" b="0" i="1" smtClean="0">
                              <a:solidFill>
                                <a:srgbClr val="0000FF"/>
                              </a:solidFill>
                              <a:latin typeface="Cambria Math" panose="02040503050406030204" pitchFamily="18" charset="0"/>
                            </a:rPr>
                            <m:t>1</m:t>
                          </m:r>
                        </m:sub>
                      </m:sSub>
                      <m:d>
                        <m:dPr>
                          <m:ctrlPr>
                            <a:rPr lang="en-US" altLang="zh-CN" sz="2500" i="1">
                              <a:solidFill>
                                <a:srgbClr val="0000FF"/>
                              </a:solidFill>
                              <a:latin typeface="Cambria Math" panose="02040503050406030204" pitchFamily="18" charset="0"/>
                            </a:rPr>
                          </m:ctrlPr>
                        </m:dPr>
                        <m:e>
                          <m:sSub>
                            <m:sSubPr>
                              <m:ctrlPr>
                                <a:rPr lang="en-US" altLang="zh-CN" sz="2500" i="1">
                                  <a:solidFill>
                                    <a:srgbClr val="0000FF"/>
                                  </a:solidFill>
                                  <a:latin typeface="Cambria Math" panose="02040503050406030204" pitchFamily="18" charset="0"/>
                                </a:rPr>
                              </m:ctrlPr>
                            </m:sSubPr>
                            <m:e>
                              <m:r>
                                <a:rPr lang="en-US" altLang="zh-CN" sz="2500" b="0" i="1" smtClean="0">
                                  <a:solidFill>
                                    <a:srgbClr val="0000FF"/>
                                  </a:solidFill>
                                  <a:latin typeface="Cambria Math" panose="02040503050406030204" pitchFamily="18" charset="0"/>
                                </a:rPr>
                                <m:t>𝑘</m:t>
                              </m:r>
                            </m:e>
                            <m:sub>
                              <m:r>
                                <a:rPr lang="en-US" altLang="zh-CN" sz="2500" i="1">
                                  <a:solidFill>
                                    <a:srgbClr val="0000FF"/>
                                  </a:solidFill>
                                  <a:latin typeface="Cambria Math" panose="02040503050406030204" pitchFamily="18" charset="0"/>
                                </a:rPr>
                                <m:t>1</m:t>
                              </m:r>
                            </m:sub>
                          </m:sSub>
                        </m:e>
                      </m:d>
                      <m:r>
                        <a:rPr lang="en-US" altLang="zh-CN" sz="2500" i="1">
                          <a:solidFill>
                            <a:srgbClr val="0000FF"/>
                          </a:solidFill>
                          <a:latin typeface="Cambria Math" panose="02040503050406030204" pitchFamily="18" charset="0"/>
                        </a:rPr>
                        <m:t>=</m:t>
                      </m:r>
                      <m:f>
                        <m:fPr>
                          <m:ctrlPr>
                            <a:rPr lang="en-US" altLang="zh-CN" sz="2500" i="1">
                              <a:solidFill>
                                <a:srgbClr val="0000FF"/>
                              </a:solidFill>
                              <a:latin typeface="Cambria Math" panose="02040503050406030204" pitchFamily="18" charset="0"/>
                            </a:rPr>
                          </m:ctrlPr>
                        </m:fPr>
                        <m:num>
                          <m:r>
                            <a:rPr lang="zh-CN" altLang="en-US" sz="2500" i="1">
                              <a:solidFill>
                                <a:srgbClr val="0000FF"/>
                              </a:solidFill>
                              <a:latin typeface="Cambria Math" panose="02040503050406030204" pitchFamily="18" charset="0"/>
                            </a:rPr>
                            <m:t>𝜋</m:t>
                          </m:r>
                        </m:num>
                        <m:den>
                          <m:r>
                            <a:rPr lang="en-US" altLang="zh-CN" sz="2500" i="1">
                              <a:solidFill>
                                <a:srgbClr val="0000FF"/>
                              </a:solidFill>
                              <a:latin typeface="Cambria Math" panose="02040503050406030204" pitchFamily="18" charset="0"/>
                            </a:rPr>
                            <m:t>2</m:t>
                          </m:r>
                        </m:den>
                      </m:f>
                      <m:r>
                        <a:rPr lang="en-US" altLang="zh-CN" sz="2500" i="1">
                          <a:solidFill>
                            <a:srgbClr val="0000FF"/>
                          </a:solidFill>
                          <a:latin typeface="Cambria Math" panose="02040503050406030204" pitchFamily="18" charset="0"/>
                        </a:rPr>
                        <m:t>𝐽</m:t>
                      </m:r>
                      <m:d>
                        <m:dPr>
                          <m:begChr m:val="|"/>
                          <m:endChr m:val="|"/>
                          <m:ctrlPr>
                            <a:rPr lang="en-US" altLang="zh-CN" sz="2500" i="1">
                              <a:solidFill>
                                <a:srgbClr val="0000FF"/>
                              </a:solidFill>
                              <a:latin typeface="Cambria Math" panose="02040503050406030204" pitchFamily="18" charset="0"/>
                            </a:rPr>
                          </m:ctrlPr>
                        </m:dPr>
                        <m:e>
                          <m:r>
                            <a:rPr lang="en-US" altLang="zh-CN" sz="2500" i="1">
                              <a:solidFill>
                                <a:srgbClr val="0000FF"/>
                              </a:solidFill>
                              <a:latin typeface="Cambria Math" panose="02040503050406030204" pitchFamily="18" charset="0"/>
                            </a:rPr>
                            <m:t>𝑠𝑖𝑛</m:t>
                          </m:r>
                          <m:sSub>
                            <m:sSubPr>
                              <m:ctrlPr>
                                <a:rPr lang="en-US" altLang="zh-CN" sz="2500" i="1">
                                  <a:solidFill>
                                    <a:srgbClr val="0000FF"/>
                                  </a:solidFill>
                                  <a:latin typeface="Cambria Math" panose="02040503050406030204" pitchFamily="18" charset="0"/>
                                </a:rPr>
                              </m:ctrlPr>
                            </m:sSubPr>
                            <m:e>
                              <m:r>
                                <a:rPr lang="en-US" altLang="zh-CN" sz="2500" i="1">
                                  <a:solidFill>
                                    <a:srgbClr val="0000FF"/>
                                  </a:solidFill>
                                  <a:latin typeface="Cambria Math" panose="02040503050406030204" pitchFamily="18" charset="0"/>
                                </a:rPr>
                                <m:t>𝑘</m:t>
                              </m:r>
                            </m:e>
                            <m:sub>
                              <m:r>
                                <a:rPr lang="en-US" altLang="zh-CN" sz="2500" i="1">
                                  <a:solidFill>
                                    <a:srgbClr val="0000FF"/>
                                  </a:solidFill>
                                  <a:latin typeface="Cambria Math" panose="02040503050406030204" pitchFamily="18" charset="0"/>
                                </a:rPr>
                                <m:t>1</m:t>
                              </m:r>
                            </m:sub>
                          </m:sSub>
                        </m:e>
                      </m:d>
                    </m:oMath>
                  </m:oMathPara>
                </a14:m>
                <a:endParaRPr lang="en-US" altLang="zh-CN" sz="2500" i="1" dirty="0" smtClean="0">
                  <a:solidFill>
                    <a:srgbClr val="0000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500" i="1">
                              <a:solidFill>
                                <a:srgbClr val="0000FF"/>
                              </a:solidFill>
                              <a:latin typeface="Cambria Math" panose="02040503050406030204" pitchFamily="18" charset="0"/>
                            </a:rPr>
                          </m:ctrlPr>
                        </m:sSubPr>
                        <m:e>
                          <m:r>
                            <a:rPr lang="zh-CN" altLang="en-US" sz="2500" i="1">
                              <a:solidFill>
                                <a:srgbClr val="0000FF"/>
                              </a:solidFill>
                              <a:latin typeface="Cambria Math" panose="02040503050406030204" pitchFamily="18" charset="0"/>
                            </a:rPr>
                            <m:t>𝜀</m:t>
                          </m:r>
                        </m:e>
                        <m:sub>
                          <m:r>
                            <a:rPr lang="en-US" altLang="zh-CN" sz="2500" b="0" i="1" smtClean="0">
                              <a:solidFill>
                                <a:srgbClr val="0000FF"/>
                              </a:solidFill>
                              <a:latin typeface="Cambria Math" panose="02040503050406030204" pitchFamily="18" charset="0"/>
                            </a:rPr>
                            <m:t>2</m:t>
                          </m:r>
                        </m:sub>
                      </m:sSub>
                      <m:d>
                        <m:dPr>
                          <m:ctrlPr>
                            <a:rPr lang="en-US" altLang="zh-CN" sz="2500" i="1">
                              <a:solidFill>
                                <a:srgbClr val="0000FF"/>
                              </a:solidFill>
                              <a:latin typeface="Cambria Math" panose="02040503050406030204" pitchFamily="18" charset="0"/>
                            </a:rPr>
                          </m:ctrlPr>
                        </m:dPr>
                        <m:e>
                          <m:sSub>
                            <m:sSubPr>
                              <m:ctrlPr>
                                <a:rPr lang="en-US" altLang="zh-CN" sz="2500" i="1">
                                  <a:solidFill>
                                    <a:srgbClr val="0000FF"/>
                                  </a:solidFill>
                                  <a:latin typeface="Cambria Math" panose="02040503050406030204" pitchFamily="18" charset="0"/>
                                </a:rPr>
                              </m:ctrlPr>
                            </m:sSubPr>
                            <m:e>
                              <m:r>
                                <a:rPr lang="en-US" altLang="zh-CN" sz="2500" i="1">
                                  <a:solidFill>
                                    <a:srgbClr val="0000FF"/>
                                  </a:solidFill>
                                  <a:latin typeface="Cambria Math" panose="02040503050406030204" pitchFamily="18" charset="0"/>
                                </a:rPr>
                                <m:t>𝑘</m:t>
                              </m:r>
                            </m:e>
                            <m:sub>
                              <m:r>
                                <a:rPr lang="en-US" altLang="zh-CN" sz="2500" b="0" i="1" smtClean="0">
                                  <a:solidFill>
                                    <a:srgbClr val="0000FF"/>
                                  </a:solidFill>
                                  <a:latin typeface="Cambria Math" panose="02040503050406030204" pitchFamily="18" charset="0"/>
                                </a:rPr>
                                <m:t>2</m:t>
                              </m:r>
                            </m:sub>
                          </m:sSub>
                        </m:e>
                      </m:d>
                      <m:r>
                        <a:rPr lang="en-US" altLang="zh-CN" sz="2500" i="1">
                          <a:solidFill>
                            <a:srgbClr val="0000FF"/>
                          </a:solidFill>
                          <a:latin typeface="Cambria Math" panose="02040503050406030204" pitchFamily="18" charset="0"/>
                        </a:rPr>
                        <m:t>=</m:t>
                      </m:r>
                      <m:f>
                        <m:fPr>
                          <m:ctrlPr>
                            <a:rPr lang="en-US" altLang="zh-CN" sz="2500" i="1">
                              <a:solidFill>
                                <a:srgbClr val="0000FF"/>
                              </a:solidFill>
                              <a:latin typeface="Cambria Math" panose="02040503050406030204" pitchFamily="18" charset="0"/>
                            </a:rPr>
                          </m:ctrlPr>
                        </m:fPr>
                        <m:num>
                          <m:r>
                            <a:rPr lang="zh-CN" altLang="en-US" sz="2500" i="1">
                              <a:solidFill>
                                <a:srgbClr val="0000FF"/>
                              </a:solidFill>
                              <a:latin typeface="Cambria Math" panose="02040503050406030204" pitchFamily="18" charset="0"/>
                            </a:rPr>
                            <m:t>𝜋</m:t>
                          </m:r>
                        </m:num>
                        <m:den>
                          <m:r>
                            <a:rPr lang="en-US" altLang="zh-CN" sz="2500" i="1">
                              <a:solidFill>
                                <a:srgbClr val="0000FF"/>
                              </a:solidFill>
                              <a:latin typeface="Cambria Math" panose="02040503050406030204" pitchFamily="18" charset="0"/>
                            </a:rPr>
                            <m:t>2</m:t>
                          </m:r>
                        </m:den>
                      </m:f>
                      <m:r>
                        <a:rPr lang="en-US" altLang="zh-CN" sz="2500" i="1">
                          <a:solidFill>
                            <a:srgbClr val="0000FF"/>
                          </a:solidFill>
                          <a:latin typeface="Cambria Math" panose="02040503050406030204" pitchFamily="18" charset="0"/>
                        </a:rPr>
                        <m:t>𝐽</m:t>
                      </m:r>
                      <m:d>
                        <m:dPr>
                          <m:begChr m:val="|"/>
                          <m:endChr m:val="|"/>
                          <m:ctrlPr>
                            <a:rPr lang="en-US" altLang="zh-CN" sz="2500" i="1">
                              <a:solidFill>
                                <a:srgbClr val="0000FF"/>
                              </a:solidFill>
                              <a:latin typeface="Cambria Math" panose="02040503050406030204" pitchFamily="18" charset="0"/>
                            </a:rPr>
                          </m:ctrlPr>
                        </m:dPr>
                        <m:e>
                          <m:r>
                            <a:rPr lang="en-US" altLang="zh-CN" sz="2500" i="1">
                              <a:solidFill>
                                <a:srgbClr val="0000FF"/>
                              </a:solidFill>
                              <a:latin typeface="Cambria Math" panose="02040503050406030204" pitchFamily="18" charset="0"/>
                            </a:rPr>
                            <m:t>𝑠𝑖𝑛</m:t>
                          </m:r>
                          <m:sSub>
                            <m:sSubPr>
                              <m:ctrlPr>
                                <a:rPr lang="en-US" altLang="zh-CN" sz="2500" i="1">
                                  <a:solidFill>
                                    <a:srgbClr val="0000FF"/>
                                  </a:solidFill>
                                  <a:latin typeface="Cambria Math" panose="02040503050406030204" pitchFamily="18" charset="0"/>
                                </a:rPr>
                              </m:ctrlPr>
                            </m:sSubPr>
                            <m:e>
                              <m:r>
                                <a:rPr lang="en-US" altLang="zh-CN" sz="2500" i="1">
                                  <a:solidFill>
                                    <a:srgbClr val="0000FF"/>
                                  </a:solidFill>
                                  <a:latin typeface="Cambria Math" panose="02040503050406030204" pitchFamily="18" charset="0"/>
                                </a:rPr>
                                <m:t>𝑘</m:t>
                              </m:r>
                            </m:e>
                            <m:sub>
                              <m:r>
                                <a:rPr lang="en-US" altLang="zh-CN" sz="2500" b="0" i="1" smtClean="0">
                                  <a:solidFill>
                                    <a:srgbClr val="0000FF"/>
                                  </a:solidFill>
                                  <a:latin typeface="Cambria Math" panose="02040503050406030204" pitchFamily="18" charset="0"/>
                                </a:rPr>
                                <m:t>2</m:t>
                              </m:r>
                            </m:sub>
                          </m:sSub>
                        </m:e>
                      </m:d>
                    </m:oMath>
                  </m:oMathPara>
                </a14:m>
                <a:endParaRPr lang="en-US" altLang="zh-CN" sz="2500" dirty="0">
                  <a:solidFill>
                    <a:srgbClr val="0000FF"/>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5015489" y="3485395"/>
                <a:ext cx="2838406" cy="2461571"/>
              </a:xfrm>
              <a:prstGeom prst="rect">
                <a:avLst/>
              </a:prstGeom>
              <a:blipFill>
                <a:blip r:embed="rId4"/>
                <a:stretch>
                  <a:fillRect/>
                </a:stretch>
              </a:blipFill>
              <a:ln>
                <a:solidFill>
                  <a:srgbClr val="0033CC"/>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4865477" y="1444537"/>
                <a:ext cx="2297488" cy="653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500" i="1" smtClean="0">
                          <a:solidFill>
                            <a:srgbClr val="0000FF"/>
                          </a:solidFill>
                          <a:latin typeface="Cambria Math" panose="02040503050406030204" pitchFamily="18" charset="0"/>
                        </a:rPr>
                        <m:t>𝜀</m:t>
                      </m:r>
                      <m:d>
                        <m:dPr>
                          <m:ctrlPr>
                            <a:rPr lang="en-US" altLang="zh-CN" sz="2500" b="0" i="1" smtClean="0">
                              <a:solidFill>
                                <a:srgbClr val="0000FF"/>
                              </a:solidFill>
                              <a:latin typeface="Cambria Math" panose="02040503050406030204" pitchFamily="18" charset="0"/>
                            </a:rPr>
                          </m:ctrlPr>
                        </m:dPr>
                        <m:e>
                          <m:r>
                            <a:rPr lang="en-US" altLang="zh-CN" sz="2500" b="0" i="1" smtClean="0">
                              <a:solidFill>
                                <a:srgbClr val="0000FF"/>
                              </a:solidFill>
                              <a:latin typeface="Cambria Math" panose="02040503050406030204" pitchFamily="18" charset="0"/>
                            </a:rPr>
                            <m:t>𝑘</m:t>
                          </m:r>
                        </m:e>
                      </m:d>
                      <m:r>
                        <a:rPr lang="en-US" altLang="zh-CN" sz="2500" b="0" i="1" smtClean="0">
                          <a:solidFill>
                            <a:srgbClr val="0000FF"/>
                          </a:solidFill>
                          <a:latin typeface="Cambria Math" panose="02040503050406030204" pitchFamily="18" charset="0"/>
                        </a:rPr>
                        <m:t>=</m:t>
                      </m:r>
                      <m:f>
                        <m:fPr>
                          <m:ctrlPr>
                            <a:rPr lang="en-US" altLang="zh-CN" sz="2500" b="0" i="1" smtClean="0">
                              <a:solidFill>
                                <a:srgbClr val="0000FF"/>
                              </a:solidFill>
                              <a:latin typeface="Cambria Math" panose="02040503050406030204" pitchFamily="18" charset="0"/>
                            </a:rPr>
                          </m:ctrlPr>
                        </m:fPr>
                        <m:num>
                          <m:r>
                            <a:rPr lang="zh-CN" altLang="en-US" sz="2500" b="0" i="1" smtClean="0">
                              <a:solidFill>
                                <a:srgbClr val="0000FF"/>
                              </a:solidFill>
                              <a:latin typeface="Cambria Math" panose="02040503050406030204" pitchFamily="18" charset="0"/>
                            </a:rPr>
                            <m:t>𝜋</m:t>
                          </m:r>
                        </m:num>
                        <m:den>
                          <m:r>
                            <a:rPr lang="en-US" altLang="zh-CN" sz="2500" b="0" i="1" smtClean="0">
                              <a:solidFill>
                                <a:srgbClr val="0000FF"/>
                              </a:solidFill>
                              <a:latin typeface="Cambria Math" panose="02040503050406030204" pitchFamily="18" charset="0"/>
                            </a:rPr>
                            <m:t>2</m:t>
                          </m:r>
                        </m:den>
                      </m:f>
                      <m:r>
                        <a:rPr lang="en-US" altLang="zh-CN" sz="2500" b="0" i="1" smtClean="0">
                          <a:solidFill>
                            <a:srgbClr val="0000FF"/>
                          </a:solidFill>
                          <a:latin typeface="Cambria Math" panose="02040503050406030204" pitchFamily="18" charset="0"/>
                        </a:rPr>
                        <m:t>𝐽</m:t>
                      </m:r>
                      <m:d>
                        <m:dPr>
                          <m:begChr m:val="|"/>
                          <m:endChr m:val="|"/>
                          <m:ctrlPr>
                            <a:rPr lang="en-US" altLang="zh-CN" sz="2500" b="0" i="1" smtClean="0">
                              <a:solidFill>
                                <a:srgbClr val="0000FF"/>
                              </a:solidFill>
                              <a:latin typeface="Cambria Math" panose="02040503050406030204" pitchFamily="18" charset="0"/>
                            </a:rPr>
                          </m:ctrlPr>
                        </m:dPr>
                        <m:e>
                          <m:r>
                            <a:rPr lang="en-US" altLang="zh-CN" sz="2500" b="0" i="1" smtClean="0">
                              <a:solidFill>
                                <a:srgbClr val="0000FF"/>
                              </a:solidFill>
                              <a:latin typeface="Cambria Math" panose="02040503050406030204" pitchFamily="18" charset="0"/>
                            </a:rPr>
                            <m:t>𝑠𝑖𝑛𝑘</m:t>
                          </m:r>
                        </m:e>
                      </m:d>
                    </m:oMath>
                  </m:oMathPara>
                </a14:m>
                <a:endParaRPr lang="en-US" altLang="zh-CN" sz="2500" b="0" dirty="0" smtClean="0">
                  <a:solidFill>
                    <a:srgbClr val="0000FF"/>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4865477" y="1444537"/>
                <a:ext cx="2297488" cy="653705"/>
              </a:xfrm>
              <a:prstGeom prst="rect">
                <a:avLst/>
              </a:prstGeom>
              <a:blipFill>
                <a:blip r:embed="rId5"/>
                <a:stretch>
                  <a:fillRect/>
                </a:stretch>
              </a:blipFill>
            </p:spPr>
            <p:txBody>
              <a:bodyPr/>
              <a:lstStyle/>
              <a:p>
                <a:r>
                  <a:rPr lang="zh-CN" altLang="en-US">
                    <a:noFill/>
                  </a:rPr>
                  <a:t> </a:t>
                </a:r>
              </a:p>
            </p:txBody>
          </p:sp>
        </mc:Fallback>
      </mc:AlternateContent>
      <p:pic>
        <p:nvPicPr>
          <p:cNvPr id="23" name="Picture 3"/>
          <p:cNvPicPr>
            <a:picLocks noChangeAspect="1" noChangeArrowheads="1"/>
          </p:cNvPicPr>
          <p:nvPr/>
        </p:nvPicPr>
        <p:blipFill>
          <a:blip r:embed="rId6" cstate="print"/>
          <a:srcRect/>
          <a:stretch>
            <a:fillRect/>
          </a:stretch>
        </p:blipFill>
        <p:spPr bwMode="auto">
          <a:xfrm>
            <a:off x="-3174" y="1064781"/>
            <a:ext cx="9148763" cy="133350"/>
          </a:xfrm>
          <a:prstGeom prst="rect">
            <a:avLst/>
          </a:prstGeom>
          <a:noFill/>
          <a:ln w="38100">
            <a:noFill/>
            <a:miter lim="800000"/>
            <a:headEnd/>
            <a:tailEnd/>
          </a:ln>
        </p:spPr>
      </p:pic>
      <p:grpSp>
        <p:nvGrpSpPr>
          <p:cNvPr id="25" name="组合 24"/>
          <p:cNvGrpSpPr/>
          <p:nvPr/>
        </p:nvGrpSpPr>
        <p:grpSpPr>
          <a:xfrm>
            <a:off x="203082" y="1427110"/>
            <a:ext cx="8894691" cy="1706044"/>
            <a:chOff x="395536" y="2587052"/>
            <a:chExt cx="8894691" cy="1706044"/>
          </a:xfrm>
        </p:grpSpPr>
        <p:grpSp>
          <p:nvGrpSpPr>
            <p:cNvPr id="26" name="组合 25"/>
            <p:cNvGrpSpPr>
              <a:grpSpLocks noChangeAspect="1"/>
            </p:cNvGrpSpPr>
            <p:nvPr/>
          </p:nvGrpSpPr>
          <p:grpSpPr>
            <a:xfrm>
              <a:off x="526697" y="3297127"/>
              <a:ext cx="3723025" cy="697817"/>
              <a:chOff x="1246764" y="4013919"/>
              <a:chExt cx="4065658" cy="762038"/>
            </a:xfrm>
          </p:grpSpPr>
          <p:sp>
            <p:nvSpPr>
              <p:cNvPr id="38" name="椭圆 37"/>
              <p:cNvSpPr/>
              <p:nvPr/>
            </p:nvSpPr>
            <p:spPr>
              <a:xfrm>
                <a:off x="2761008" y="4014629"/>
                <a:ext cx="683569" cy="432062"/>
              </a:xfrm>
              <a:prstGeom prst="ellipse">
                <a:avLst/>
              </a:prstGeom>
              <a:solidFill>
                <a:schemeClr val="accent1">
                  <a:alpha val="5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3012212" y="4051404"/>
                <a:ext cx="215333" cy="366340"/>
                <a:chOff x="2969363" y="4548853"/>
                <a:chExt cx="232650" cy="395800"/>
              </a:xfrm>
            </p:grpSpPr>
            <p:cxnSp>
              <p:nvCxnSpPr>
                <p:cNvPr id="43" name="直接连接符 42"/>
                <p:cNvCxnSpPr/>
                <p:nvPr/>
              </p:nvCxnSpPr>
              <p:spPr>
                <a:xfrm>
                  <a:off x="2969363" y="4548853"/>
                  <a:ext cx="0" cy="39580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202013" y="4548853"/>
                  <a:ext cx="0" cy="39580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1246764" y="4013919"/>
                <a:ext cx="4065658" cy="762038"/>
                <a:chOff x="1045314" y="4508351"/>
                <a:chExt cx="4392612" cy="823319"/>
              </a:xfrm>
            </p:grpSpPr>
            <mc:AlternateContent xmlns:mc="http://schemas.openxmlformats.org/markup-compatibility/2006" xmlns:a14="http://schemas.microsoft.com/office/drawing/2010/main">
              <mc:Choice Requires="a14">
                <p:graphicFrame>
                  <p:nvGraphicFramePr>
                    <p:cNvPr id="41" name="Object 2"/>
                    <p:cNvGraphicFramePr>
                      <a:graphicFrameLocks noChangeAspect="1"/>
                    </p:cNvGraphicFramePr>
                    <p:nvPr>
                      <p:extLst>
                        <p:ext uri="{D42A27DB-BD31-4B8C-83A1-F6EECF244321}">
                          <p14:modId xmlns:p14="http://schemas.microsoft.com/office/powerpoint/2010/main" val="3712633483"/>
                        </p:ext>
                      </p:extLst>
                    </p:nvPr>
                  </p:nvGraphicFramePr>
                  <p:xfrm>
                    <a:off x="1045314" y="4508351"/>
                    <a:ext cx="4392612" cy="504825"/>
                  </p:xfrm>
                  <a:graphic>
                    <a:graphicData uri="http://schemas.openxmlformats.org/presentationml/2006/ole">
                      <mc:AlternateContent>
                        <mc:Choice xmlns:v="urn:schemas-microsoft-com:vml" Requires="v">
                          <p:oleObj spid="_x0000_s14682" name="公式" r:id="rId7" imgW="1803240" imgH="203040" progId="Equation.3">
                            <p:embed/>
                          </p:oleObj>
                        </mc:Choice>
                        <mc:Fallback>
                          <p:oleObj name="公式" r:id="rId7" imgW="1803240" imgH="203040" progId="Equation.3">
                            <p:embed/>
                            <p:pic>
                              <p:nvPicPr>
                                <p:cNvPr id="15" name="Object 2"/>
                                <p:cNvPicPr>
                                  <a:picLocks noChangeAspect="1" noChangeArrowheads="1"/>
                                </p:cNvPicPr>
                                <p:nvPr/>
                              </p:nvPicPr>
                              <p:blipFill>
                                <a:blip r:embed="rId8"/>
                                <a:srcRect/>
                                <a:stretch>
                                  <a:fillRect/>
                                </a:stretch>
                              </p:blipFill>
                              <p:spPr bwMode="auto">
                                <a:xfrm>
                                  <a:off x="1045314" y="4508351"/>
                                  <a:ext cx="4392612" cy="504825"/>
                                </a:xfrm>
                                <a:prstGeom prst="rect">
                                  <a:avLst/>
                                </a:prstGeom>
                                <a:noFill/>
                              </p:spPr>
                            </p:pic>
                          </p:oleObj>
                        </mc:Fallback>
                      </mc:AlternateContent>
                    </a:graphicData>
                  </a:graphic>
                </p:graphicFrame>
              </mc:Choice>
              <mc:Fallback xmlns="">
                <p:graphicFrame>
                  <p:nvGraphicFramePr>
                    <p:cNvPr id="41" name="Object 2"/>
                    <p:cNvGraphicFramePr>
                      <a:graphicFrameLocks noChangeAspect="1"/>
                    </p:cNvGraphicFramePr>
                    <p:nvPr>
                      <p:extLst>
                        <p:ext uri="{D42A27DB-BD31-4B8C-83A1-F6EECF244321}">
                          <p14:modId xmlns:p14="http://schemas.microsoft.com/office/powerpoint/2010/main" val="3712633483"/>
                        </p:ext>
                      </p:extLst>
                    </p:nvPr>
                  </p:nvGraphicFramePr>
                  <p:xfrm>
                    <a:off x="1045314" y="4508351"/>
                    <a:ext cx="4392612" cy="504825"/>
                  </p:xfrm>
                  <a:graphic>
                    <a:graphicData uri="http://schemas.openxmlformats.org/presentationml/2006/ole">
                      <mc:AlternateContent>
                        <mc:Choice xmlns:v="urn:schemas-microsoft-com:vml" Requires="v">
                          <p:oleObj spid="_x0000_s14392" name="公式" r:id="rId9" imgW="1803240" imgH="203040" progId="Equation.3">
                            <p:embed/>
                          </p:oleObj>
                        </mc:Choice>
                        <mc:Fallback>
                          <p:oleObj name="公式" r:id="rId9" imgW="1803240" imgH="203040" progId="Equation.3">
                            <p:embed/>
                            <p:pic>
                              <p:nvPicPr>
                                <p:cNvPr id="15" name="Object 2"/>
                                <p:cNvPicPr>
                                  <a:picLocks noChangeAspect="1" noChangeArrowheads="1"/>
                                </p:cNvPicPr>
                                <p:nvPr/>
                              </p:nvPicPr>
                              <p:blipFill>
                                <a:blip r:embed="rId10"/>
                                <a:srcRect/>
                                <a:stretch>
                                  <a:fillRect/>
                                </a:stretch>
                              </p:blipFill>
                              <p:spPr bwMode="auto">
                                <a:xfrm>
                                  <a:off x="1045314" y="4508351"/>
                                  <a:ext cx="4392612" cy="504825"/>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2" name="文本框 41"/>
                    <p:cNvSpPr txBox="1"/>
                    <p:nvPr/>
                  </p:nvSpPr>
                  <p:spPr>
                    <a:xfrm>
                      <a:off x="2547729" y="5023316"/>
                      <a:ext cx="2056460" cy="308354"/>
                    </a:xfrm>
                    <a:prstGeom prst="rect">
                      <a:avLst/>
                    </a:prstGeom>
                    <a:noFill/>
                    <a:ln w="9525">
                      <a:noFill/>
                    </a:ln>
                  </p:spPr>
                  <p:txBody>
                    <a:bodyPr wrap="none" lIns="0" tIns="0" rIns="0" bIns="0" rtlCol="0" anchor="t">
                      <a:spAutoFit/>
                    </a:bodyPr>
                    <a:lstStyle/>
                    <a:p>
                      <a:pPr>
                        <a:spcBef>
                          <a:spcPts val="1200"/>
                        </a:spcBef>
                      </a:pPr>
                      <a14:m>
                        <m:oMathPara xmlns:m="http://schemas.openxmlformats.org/officeDocument/2006/math">
                          <m:oMathParaPr>
                            <m:jc m:val="centerGroup"/>
                          </m:oMathParaPr>
                          <m:oMath xmlns:m="http://schemas.openxmlformats.org/officeDocument/2006/math">
                            <m:r>
                              <a:rPr lang="zh-CN" altLang="en-US"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𝚫</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𝑺</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𝟏</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b="1" i="1"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𝟐</m:t>
                            </m:r>
                            <m:r>
                              <a:rPr lang="zh-CN" altLang="en-US" sz="2000" b="1" i="1">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个</m:t>
                            </m:r>
                            <m:r>
                              <a:rPr lang="zh-CN" altLang="en-US" sz="2000" b="1" i="1"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畴壁</m:t>
                            </m:r>
                            <m:r>
                              <a:rPr lang="en-US" altLang="zh-CN" sz="2000" b="1" i="1"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sz="2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547729" y="5023316"/>
                      <a:ext cx="2056460" cy="308354"/>
                    </a:xfrm>
                    <a:prstGeom prst="rect">
                      <a:avLst/>
                    </a:prstGeom>
                    <a:blipFill>
                      <a:blip r:embed="rId11"/>
                      <a:stretch>
                        <a:fillRect l="-4895" t="-11628" r="-20280" b="-60465"/>
                      </a:stretch>
                    </a:blipFill>
                    <a:ln w="9525">
                      <a:noFill/>
                    </a:ln>
                  </p:spPr>
                  <p:txBody>
                    <a:bodyPr/>
                    <a:lstStyle/>
                    <a:p>
                      <a:r>
                        <a:rPr lang="zh-CN" altLang="en-US">
                          <a:noFill/>
                        </a:rPr>
                        <a:t> </a:t>
                      </a:r>
                    </a:p>
                  </p:txBody>
                </p:sp>
              </mc:Fallback>
            </mc:AlternateContent>
          </p:grpSp>
        </p:grpSp>
        <p:grpSp>
          <p:nvGrpSpPr>
            <p:cNvPr id="27" name="组合 26"/>
            <p:cNvGrpSpPr/>
            <p:nvPr/>
          </p:nvGrpSpPr>
          <p:grpSpPr>
            <a:xfrm>
              <a:off x="5224569" y="3292387"/>
              <a:ext cx="4065658" cy="722222"/>
              <a:chOff x="1357128" y="4903790"/>
              <a:chExt cx="4065658" cy="810318"/>
            </a:xfrm>
          </p:grpSpPr>
          <p:cxnSp>
            <p:nvCxnSpPr>
              <p:cNvPr id="31" name="直接连接符 30"/>
              <p:cNvCxnSpPr/>
              <p:nvPr/>
            </p:nvCxnSpPr>
            <p:spPr>
              <a:xfrm>
                <a:off x="1953484" y="4971663"/>
                <a:ext cx="0" cy="334234"/>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260407" y="4989546"/>
                <a:ext cx="0" cy="336668"/>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p:cNvSpPr txBox="1"/>
                  <p:nvPr/>
                </p:nvSpPr>
                <p:spPr>
                  <a:xfrm>
                    <a:off x="1444272" y="5410641"/>
                    <a:ext cx="1973126" cy="285166"/>
                  </a:xfrm>
                  <a:prstGeom prst="rect">
                    <a:avLst/>
                  </a:prstGeom>
                  <a:noFill/>
                  <a:ln w="9525">
                    <a:noFill/>
                  </a:ln>
                </p:spPr>
                <p:txBody>
                  <a:bodyPr wrap="none" lIns="0" tIns="0" rIns="0" bIns="0" rtlCol="0" anchor="t">
                    <a:spAutoFit/>
                  </a:bodyPr>
                  <a:lstStyle/>
                  <a:p>
                    <a:pPr>
                      <a:spcBef>
                        <a:spcPts val="1200"/>
                      </a:spcBef>
                    </a:pPr>
                    <a14:m>
                      <m:oMath xmlns:m="http://schemas.openxmlformats.org/officeDocument/2006/math">
                        <m:r>
                          <a:rPr lang="zh-CN" altLang="en-US"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𝚫</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𝑺</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𝟏</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𝟐</m:t>
                        </m:r>
                      </m:oMath>
                    </a14:m>
                    <a:r>
                      <a:rPr lang="en-US" altLang="zh-CN" sz="2000" b="1" dirty="0">
                        <a:solidFill>
                          <a:srgbClr val="0000FF"/>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000" b="1" i="1"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000" b="1" i="1">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自旋子</m:t>
                        </m:r>
                        <m:r>
                          <a:rPr lang="en-US" altLang="zh-CN" sz="2000" b="1" i="1">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oMath>
                    </a14:m>
                    <a:endParaRPr lang="en-US" altLang="zh-CN" sz="2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1444272" y="5410641"/>
                    <a:ext cx="1973126" cy="285166"/>
                  </a:xfrm>
                  <a:prstGeom prst="rect">
                    <a:avLst/>
                  </a:prstGeom>
                  <a:blipFill>
                    <a:blip r:embed="rId12"/>
                    <a:stretch>
                      <a:fillRect l="-4321" t="-14286" r="-12963" b="-64286"/>
                    </a:stretch>
                  </a:blipFill>
                  <a:ln w="952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3855784" y="5429240"/>
                    <a:ext cx="1059175" cy="284868"/>
                  </a:xfrm>
                  <a:prstGeom prst="rect">
                    <a:avLst/>
                  </a:prstGeom>
                  <a:noFill/>
                  <a:ln w="9525">
                    <a:noFill/>
                  </a:ln>
                </p:spPr>
                <p:txBody>
                  <a:bodyPr wrap="none" lIns="0" tIns="0" rIns="0" bIns="0" rtlCol="0" anchor="t">
                    <a:spAutoFit/>
                  </a:bodyPr>
                  <a:lstStyle/>
                  <a:p>
                    <a:pPr>
                      <a:spcBef>
                        <a:spcPts val="1200"/>
                      </a:spcBef>
                    </a:pPr>
                    <a14:m>
                      <m:oMathPara xmlns:m="http://schemas.openxmlformats.org/officeDocument/2006/math">
                        <m:oMathParaPr>
                          <m:jc m:val="centerGroup"/>
                        </m:oMathParaPr>
                        <m:oMath xmlns:m="http://schemas.openxmlformats.org/officeDocument/2006/math">
                          <m:r>
                            <a:rPr lang="zh-CN" altLang="en-US"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𝚫</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𝑺</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𝟏</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𝟐</m:t>
                          </m:r>
                        </m:oMath>
                      </m:oMathPara>
                    </a14:m>
                    <a:endParaRPr lang="en-US" altLang="zh-CN" sz="20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3855784" y="5429240"/>
                    <a:ext cx="1059175" cy="284868"/>
                  </a:xfrm>
                  <a:prstGeom prst="rect">
                    <a:avLst/>
                  </a:prstGeom>
                  <a:blipFill>
                    <a:blip r:embed="rId13"/>
                    <a:stretch>
                      <a:fillRect l="-8621" r="-9195" b="-61905"/>
                    </a:stretch>
                  </a:blipFill>
                  <a:ln w="9525">
                    <a:noFill/>
                  </a:ln>
                </p:spPr>
                <p:txBody>
                  <a:bodyPr/>
                  <a:lstStyle/>
                  <a:p>
                    <a:r>
                      <a:rPr lang="zh-CN" altLang="en-US">
                        <a:noFill/>
                      </a:rPr>
                      <a:t> </a:t>
                    </a:r>
                  </a:p>
                </p:txBody>
              </p:sp>
            </mc:Fallback>
          </mc:AlternateContent>
          <p:sp>
            <p:nvSpPr>
              <p:cNvPr id="35" name="椭圆 34"/>
              <p:cNvSpPr/>
              <p:nvPr/>
            </p:nvSpPr>
            <p:spPr>
              <a:xfrm>
                <a:off x="1735656" y="4903790"/>
                <a:ext cx="466537" cy="495543"/>
              </a:xfrm>
              <a:prstGeom prst="ellipse">
                <a:avLst/>
              </a:prstGeom>
              <a:solidFill>
                <a:srgbClr val="C0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037569" y="4911880"/>
                <a:ext cx="466537" cy="495543"/>
              </a:xfrm>
              <a:prstGeom prst="ellipse">
                <a:avLst/>
              </a:prstGeom>
              <a:solidFill>
                <a:srgbClr val="C0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37" name="Object 2"/>
                  <p:cNvGraphicFramePr>
                    <a:graphicFrameLocks noChangeAspect="1"/>
                  </p:cNvGraphicFramePr>
                  <p:nvPr>
                    <p:extLst>
                      <p:ext uri="{D42A27DB-BD31-4B8C-83A1-F6EECF244321}">
                        <p14:modId xmlns:p14="http://schemas.microsoft.com/office/powerpoint/2010/main" val="3950398868"/>
                      </p:ext>
                    </p:extLst>
                  </p:nvPr>
                </p:nvGraphicFramePr>
                <p:xfrm>
                  <a:off x="1357128" y="4905015"/>
                  <a:ext cx="4065658" cy="467250"/>
                </p:xfrm>
                <a:graphic>
                  <a:graphicData uri="http://schemas.openxmlformats.org/presentationml/2006/ole">
                    <mc:AlternateContent>
                      <mc:Choice xmlns:v="urn:schemas-microsoft-com:vml" Requires="v">
                        <p:oleObj spid="_x0000_s14683" name="公式" r:id="rId14" imgW="1803240" imgH="203040" progId="Equation.3">
                          <p:embed/>
                        </p:oleObj>
                      </mc:Choice>
                      <mc:Fallback>
                        <p:oleObj name="公式" r:id="rId14" imgW="1803240" imgH="203040" progId="Equation.3">
                          <p:embed/>
                          <p:pic>
                            <p:nvPicPr>
                              <p:cNvPr id="31" name="Object 2"/>
                              <p:cNvPicPr>
                                <a:picLocks noChangeAspect="1" noChangeArrowheads="1"/>
                              </p:cNvPicPr>
                              <p:nvPr/>
                            </p:nvPicPr>
                            <p:blipFill>
                              <a:blip r:embed="rId15"/>
                              <a:srcRect/>
                              <a:stretch>
                                <a:fillRect/>
                              </a:stretch>
                            </p:blipFill>
                            <p:spPr bwMode="auto">
                              <a:xfrm>
                                <a:off x="1357128" y="4905015"/>
                                <a:ext cx="4065658" cy="467250"/>
                              </a:xfrm>
                              <a:prstGeom prst="rect">
                                <a:avLst/>
                              </a:prstGeom>
                              <a:noFill/>
                            </p:spPr>
                          </p:pic>
                        </p:oleObj>
                      </mc:Fallback>
                    </mc:AlternateContent>
                  </a:graphicData>
                </a:graphic>
              </p:graphicFrame>
            </mc:Choice>
            <mc:Fallback xmlns="">
              <p:graphicFrame>
                <p:nvGraphicFramePr>
                  <p:cNvPr id="37" name="Object 2"/>
                  <p:cNvGraphicFramePr>
                    <a:graphicFrameLocks noChangeAspect="1"/>
                  </p:cNvGraphicFramePr>
                  <p:nvPr>
                    <p:extLst>
                      <p:ext uri="{D42A27DB-BD31-4B8C-83A1-F6EECF244321}">
                        <p14:modId xmlns:p14="http://schemas.microsoft.com/office/powerpoint/2010/main" val="3950398868"/>
                      </p:ext>
                    </p:extLst>
                  </p:nvPr>
                </p:nvGraphicFramePr>
                <p:xfrm>
                  <a:off x="1357128" y="4905015"/>
                  <a:ext cx="4065658" cy="467250"/>
                </p:xfrm>
                <a:graphic>
                  <a:graphicData uri="http://schemas.openxmlformats.org/presentationml/2006/ole">
                    <mc:AlternateContent>
                      <mc:Choice xmlns:v="urn:schemas-microsoft-com:vml" Requires="v">
                        <p:oleObj spid="_x0000_s14535" name="公式" r:id="rId16" imgW="1803240" imgH="203040" progId="Equation.3">
                          <p:embed/>
                        </p:oleObj>
                      </mc:Choice>
                      <mc:Fallback>
                        <p:oleObj name="公式" r:id="rId16" imgW="1803240" imgH="203040" progId="Equation.3">
                          <p:embed/>
                          <p:pic>
                            <p:nvPicPr>
                              <p:cNvPr id="31" name="Object 2"/>
                              <p:cNvPicPr>
                                <a:picLocks noChangeAspect="1" noChangeArrowheads="1"/>
                              </p:cNvPicPr>
                              <p:nvPr/>
                            </p:nvPicPr>
                            <p:blipFill>
                              <a:blip r:embed="rId17"/>
                              <a:srcRect/>
                              <a:stretch>
                                <a:fillRect/>
                              </a:stretch>
                            </p:blipFill>
                            <p:spPr bwMode="auto">
                              <a:xfrm>
                                <a:off x="1357128" y="4905015"/>
                                <a:ext cx="4065658" cy="467250"/>
                              </a:xfrm>
                              <a:prstGeom prst="rect">
                                <a:avLst/>
                              </a:prstGeom>
                              <a:noFill/>
                            </p:spPr>
                          </p:pic>
                        </p:oleObj>
                      </mc:Fallback>
                    </mc:AlternateContent>
                  </a:graphicData>
                </a:graphic>
              </p:graphicFrame>
            </mc:Fallback>
          </mc:AlternateContent>
        </p:grpSp>
        <p:sp>
          <p:nvSpPr>
            <p:cNvPr id="28" name="文本框 27"/>
            <p:cNvSpPr txBox="1"/>
            <p:nvPr/>
          </p:nvSpPr>
          <p:spPr>
            <a:xfrm>
              <a:off x="551416" y="2761451"/>
              <a:ext cx="2659702" cy="400110"/>
            </a:xfrm>
            <a:prstGeom prst="rect">
              <a:avLst/>
            </a:prstGeom>
            <a:noFill/>
            <a:ln w="9525">
              <a:noFill/>
            </a:ln>
          </p:spPr>
          <p:txBody>
            <a:bodyPr wrap="none" rtlCol="0" anchor="t">
              <a:spAutoFit/>
            </a:bodyPr>
            <a:lstStyle/>
            <a:p>
              <a:pPr>
                <a:spcBef>
                  <a:spcPts val="1200"/>
                </a:spcBef>
              </a:pPr>
              <a:r>
                <a:rPr lang="zh-CN" altLang="en-US" sz="2000" b="1"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一维</a:t>
              </a:r>
              <a:r>
                <a:rPr lang="en-US" altLang="zh-CN" sz="2000" b="1"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S=1/2 </a:t>
              </a:r>
              <a:r>
                <a:rPr lang="zh-CN" altLang="en-US" sz="2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反铁</a:t>
              </a:r>
              <a:r>
                <a:rPr lang="zh-CN" altLang="en-US" sz="2000" b="1"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磁系统</a:t>
              </a:r>
              <a:endParaRPr lang="zh-CN" altLang="en-US" sz="2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文本框 28"/>
            <p:cNvSpPr txBox="1"/>
            <p:nvPr/>
          </p:nvSpPr>
          <p:spPr>
            <a:xfrm>
              <a:off x="4492489" y="3232877"/>
              <a:ext cx="529312" cy="477054"/>
            </a:xfrm>
            <a:prstGeom prst="rect">
              <a:avLst/>
            </a:prstGeom>
            <a:noFill/>
            <a:ln w="9525">
              <a:noFill/>
            </a:ln>
          </p:spPr>
          <p:txBody>
            <a:bodyPr wrap="none" rtlCol="0" anchor="t">
              <a:spAutoFit/>
            </a:bodyPr>
            <a:lstStyle/>
            <a:p>
              <a:pPr>
                <a:spcBef>
                  <a:spcPts val="1200"/>
                </a:spcBef>
              </a:pPr>
              <a:r>
                <a:rPr lang="en-US" altLang="zh-CN" sz="2500" dirty="0">
                  <a:solidFill>
                    <a:srgbClr val="C00000"/>
                  </a:solidFill>
                  <a:latin typeface="Segoe UI Black" panose="020B0A02040204020203" pitchFamily="34" charset="0"/>
                  <a:ea typeface="Segoe UI Black" panose="020B0A02040204020203" pitchFamily="34" charset="0"/>
                  <a:cs typeface="Times New Roman" panose="02020603050405020304" pitchFamily="18" charset="0"/>
                </a:rPr>
                <a:t>vs</a:t>
              </a:r>
              <a:endParaRPr lang="zh-CN" altLang="en-US" sz="2500" dirty="0">
                <a:solidFill>
                  <a:srgbClr val="C00000"/>
                </a:solidFill>
                <a:latin typeface="Segoe UI Black" panose="020B0A02040204020203" pitchFamily="34" charset="0"/>
                <a:ea typeface="微软雅黑" panose="020B0503020204020204" pitchFamily="34" charset="-122"/>
                <a:cs typeface="Times New Roman" panose="02020603050405020304" pitchFamily="18" charset="0"/>
              </a:endParaRPr>
            </a:p>
          </p:txBody>
        </p:sp>
        <p:sp>
          <p:nvSpPr>
            <p:cNvPr id="30" name="矩形 29"/>
            <p:cNvSpPr/>
            <p:nvPr/>
          </p:nvSpPr>
          <p:spPr>
            <a:xfrm>
              <a:off x="395536" y="2587052"/>
              <a:ext cx="8712968" cy="1706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4555885" y="6299207"/>
            <a:ext cx="4588115" cy="400110"/>
          </a:xfrm>
          <a:prstGeom prst="rect">
            <a:avLst/>
          </a:prstGeom>
          <a:noFill/>
        </p:spPr>
        <p:txBody>
          <a:bodyPr wrap="none" rtlCol="0">
            <a:spAutoFit/>
          </a:bodyPr>
          <a:lstStyle/>
          <a:p>
            <a:r>
              <a:rPr lang="en-US" altLang="zh-CN" sz="2000" dirty="0" smtClean="0">
                <a:latin typeface="Times New Roman" panose="02020603050405020304" pitchFamily="18" charset="0"/>
                <a:cs typeface="Times New Roman" panose="02020603050405020304" pitchFamily="18" charset="0"/>
              </a:rPr>
              <a:t>Quantum Magnetism, by </a:t>
            </a:r>
            <a:r>
              <a:rPr lang="en-US" altLang="zh-CN" sz="2000" dirty="0" err="1" smtClean="0">
                <a:latin typeface="Times New Roman" panose="02020603050405020304" pitchFamily="18" charset="0"/>
                <a:cs typeface="Times New Roman" panose="02020603050405020304" pitchFamily="18" charset="0"/>
              </a:rPr>
              <a:t>Schollwöck</a:t>
            </a:r>
            <a:r>
              <a:rPr lang="en-US" altLang="zh-CN" sz="2000" dirty="0" smtClean="0">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et al</a:t>
            </a:r>
            <a:r>
              <a:rPr lang="en-US" altLang="zh-CN"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2" name="矩形 1"/>
          <p:cNvSpPr/>
          <p:nvPr/>
        </p:nvSpPr>
        <p:spPr>
          <a:xfrm>
            <a:off x="1854172" y="4000599"/>
            <a:ext cx="1151277" cy="477054"/>
          </a:xfrm>
          <a:prstGeom prst="rect">
            <a:avLst/>
          </a:prstGeom>
        </p:spPr>
        <p:txBody>
          <a:bodyPr wrap="none">
            <a:spAutoFit/>
          </a:bodyPr>
          <a:lstStyle/>
          <a:p>
            <a:r>
              <a:rPr lang="zh-CN" altLang="en-US" sz="2500" b="1" dirty="0">
                <a:solidFill>
                  <a:srgbClr val="FF0000"/>
                </a:solidFill>
                <a:latin typeface="Times New Roman" panose="02020603050405020304" pitchFamily="18" charset="0"/>
                <a:cs typeface="Times New Roman" panose="02020603050405020304" pitchFamily="18" charset="0"/>
              </a:rPr>
              <a:t>连续谱</a:t>
            </a:r>
          </a:p>
        </p:txBody>
      </p:sp>
    </p:spTree>
    <p:extLst>
      <p:ext uri="{BB962C8B-B14F-4D97-AF65-F5344CB8AC3E}">
        <p14:creationId xmlns:p14="http://schemas.microsoft.com/office/powerpoint/2010/main" val="21441034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a:grpSpLocks/>
          </p:cNvGrpSpPr>
          <p:nvPr/>
        </p:nvGrpSpPr>
        <p:grpSpPr bwMode="auto">
          <a:xfrm>
            <a:off x="319854" y="1215120"/>
            <a:ext cx="1991084" cy="1955601"/>
            <a:chOff x="0" y="124538"/>
            <a:chExt cx="1176213" cy="1234334"/>
          </a:xfrm>
        </p:grpSpPr>
        <p:sp>
          <p:nvSpPr>
            <p:cNvPr id="17" name="椭圆 16"/>
            <p:cNvSpPr/>
            <p:nvPr/>
          </p:nvSpPr>
          <p:spPr>
            <a:xfrm>
              <a:off x="548998" y="167066"/>
              <a:ext cx="149794" cy="16624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18" name="直接连接符 17"/>
            <p:cNvCxnSpPr/>
            <p:nvPr/>
          </p:nvCxnSpPr>
          <p:spPr>
            <a:xfrm flipH="1">
              <a:off x="95189" y="262179"/>
              <a:ext cx="532764" cy="8113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p:cNvSpPr>
              <a:spLocks noChangeArrowheads="1"/>
            </p:cNvSpPr>
            <p:nvPr/>
          </p:nvSpPr>
          <p:spPr bwMode="auto">
            <a:xfrm>
              <a:off x="0" y="1001864"/>
              <a:ext cx="150495" cy="166370"/>
            </a:xfrm>
            <a:prstGeom prst="ellipse">
              <a:avLst/>
            </a:prstGeom>
            <a:solidFill>
              <a:schemeClr val="tx1"/>
            </a:solidFill>
            <a:ln w="25400" algn="ctr">
              <a:noFill/>
              <a:round/>
              <a:headEnd/>
              <a:tailEnd/>
            </a:ln>
          </p:spPr>
          <p:txBody>
            <a:bodyPr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cs typeface="Times New Roman" panose="02020603050405020304" pitchFamily="18" charset="0"/>
              </a:endParaRPr>
            </a:p>
          </p:txBody>
        </p:sp>
        <p:sp>
          <p:nvSpPr>
            <p:cNvPr id="20" name="椭圆 19"/>
            <p:cNvSpPr>
              <a:spLocks noChangeArrowheads="1"/>
            </p:cNvSpPr>
            <p:nvPr/>
          </p:nvSpPr>
          <p:spPr bwMode="auto">
            <a:xfrm>
              <a:off x="1025718" y="1001864"/>
              <a:ext cx="150495" cy="166370"/>
            </a:xfrm>
            <a:prstGeom prst="ellipse">
              <a:avLst/>
            </a:prstGeom>
            <a:solidFill>
              <a:schemeClr val="tx1"/>
            </a:solidFill>
            <a:ln w="25400" algn="ctr">
              <a:noFill/>
              <a:round/>
              <a:headEnd/>
              <a:tailEnd/>
            </a:ln>
          </p:spPr>
          <p:txBody>
            <a:bodyPr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cs typeface="Times New Roman" panose="02020603050405020304" pitchFamily="18" charset="0"/>
              </a:endParaRPr>
            </a:p>
          </p:txBody>
        </p:sp>
        <p:cxnSp>
          <p:nvCxnSpPr>
            <p:cNvPr id="21" name="直接连接符 20"/>
            <p:cNvCxnSpPr>
              <a:cxnSpLocks noChangeShapeType="1"/>
            </p:cNvCxnSpPr>
            <p:nvPr/>
          </p:nvCxnSpPr>
          <p:spPr bwMode="auto">
            <a:xfrm>
              <a:off x="620202" y="262393"/>
              <a:ext cx="461175" cy="810895"/>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2" name="直接连接符 21"/>
            <p:cNvCxnSpPr/>
            <p:nvPr/>
          </p:nvCxnSpPr>
          <p:spPr>
            <a:xfrm>
              <a:off x="103306" y="1081804"/>
              <a:ext cx="9858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8586" y="906329"/>
              <a:ext cx="3689" cy="333309"/>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cxnSpLocks noChangeShapeType="1"/>
            </p:cNvCxnSpPr>
            <p:nvPr/>
          </p:nvCxnSpPr>
          <p:spPr bwMode="auto">
            <a:xfrm flipH="1">
              <a:off x="618359" y="124538"/>
              <a:ext cx="3686" cy="357809"/>
            </a:xfrm>
            <a:prstGeom prst="straightConnector1">
              <a:avLst/>
            </a:prstGeom>
            <a:noFill/>
            <a:ln w="571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5" name="直接箭头连接符 24"/>
            <p:cNvCxnSpPr>
              <a:cxnSpLocks noChangeShapeType="1"/>
            </p:cNvCxnSpPr>
            <p:nvPr/>
          </p:nvCxnSpPr>
          <p:spPr bwMode="auto">
            <a:xfrm flipV="1">
              <a:off x="1097280" y="818984"/>
              <a:ext cx="0" cy="254000"/>
            </a:xfrm>
            <a:prstGeom prst="straightConnector1">
              <a:avLst/>
            </a:prstGeom>
            <a:noFill/>
            <a:ln w="571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6" name="直接箭头连接符 25"/>
            <p:cNvCxnSpPr>
              <a:cxnSpLocks noChangeShapeType="1"/>
            </p:cNvCxnSpPr>
            <p:nvPr/>
          </p:nvCxnSpPr>
          <p:spPr bwMode="auto">
            <a:xfrm flipH="1">
              <a:off x="1089329" y="1081377"/>
              <a:ext cx="8393" cy="277495"/>
            </a:xfrm>
            <a:prstGeom prst="straightConnector1">
              <a:avLst/>
            </a:prstGeom>
            <a:noFill/>
            <a:ln w="57150" algn="ctr">
              <a:solidFill>
                <a:srgbClr val="FF0000"/>
              </a:solidFill>
              <a:round/>
              <a:headEnd/>
              <a:tailEnd type="arrow" w="med" len="med"/>
            </a:ln>
            <a:extLst>
              <a:ext uri="{909E8E84-426E-40DD-AFC4-6F175D3DCCD1}">
                <a14:hiddenFill xmlns:a14="http://schemas.microsoft.com/office/drawing/2010/main">
                  <a:noFill/>
                </a14:hiddenFill>
              </a:ext>
            </a:extLst>
          </p:spPr>
        </p:cxnSp>
      </p:grpSp>
      <p:sp>
        <p:nvSpPr>
          <p:cNvPr id="28" name="矩形 27"/>
          <p:cNvSpPr/>
          <p:nvPr/>
        </p:nvSpPr>
        <p:spPr>
          <a:xfrm>
            <a:off x="200742" y="35025"/>
            <a:ext cx="7188186" cy="584775"/>
          </a:xfrm>
          <a:prstGeom prst="rect">
            <a:avLst/>
          </a:prstGeom>
        </p:spPr>
        <p:txBody>
          <a:bodyPr wrap="none">
            <a:spAutoFit/>
          </a:bodyPr>
          <a:lstStyle/>
          <a:p>
            <a:r>
              <a:rPr lang="zh-CN" altLang="en-US" sz="3200" b="1" dirty="0">
                <a:solidFill>
                  <a:srgbClr val="003300"/>
                </a:solidFill>
                <a:latin typeface="微软雅黑" panose="020B0503020204020204" pitchFamily="34" charset="-122"/>
                <a:ea typeface="微软雅黑" panose="020B0503020204020204" pitchFamily="34" charset="-122"/>
              </a:rPr>
              <a:t>解禁闭：</a:t>
            </a:r>
            <a:r>
              <a:rPr lang="zh-CN" altLang="en-US" sz="32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自旋阻挫体系和量子自旋液体</a:t>
            </a:r>
            <a:endParaRPr lang="en-US" altLang="zh-CN" sz="32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 name="Picture 3"/>
          <p:cNvPicPr>
            <a:picLocks noChangeAspect="1" noChangeArrowheads="1"/>
          </p:cNvPicPr>
          <p:nvPr/>
        </p:nvPicPr>
        <p:blipFill>
          <a:blip r:embed="rId2" cstate="print"/>
          <a:srcRect/>
          <a:stretch>
            <a:fillRect/>
          </a:stretch>
        </p:blipFill>
        <p:spPr bwMode="auto">
          <a:xfrm>
            <a:off x="-3174" y="741511"/>
            <a:ext cx="9148763" cy="133350"/>
          </a:xfrm>
          <a:prstGeom prst="rect">
            <a:avLst/>
          </a:prstGeom>
          <a:noFill/>
          <a:ln w="38100">
            <a:noFill/>
            <a:miter lim="800000"/>
            <a:headEnd/>
            <a:tailEnd/>
          </a:ln>
        </p:spPr>
      </p:pic>
      <p:pic>
        <p:nvPicPr>
          <p:cNvPr id="30" name="Picture 2">
            <a:extLst>
              <a:ext uri="{FF2B5EF4-FFF2-40B4-BE49-F238E27FC236}">
                <a16:creationId xmlns:a16="http://schemas.microsoft.com/office/drawing/2014/main" id="{AECF6121-CF4F-4D2A-961A-0437DB80F4FB}"/>
              </a:ext>
            </a:extLst>
          </p:cNvPr>
          <p:cNvPicPr>
            <a:picLocks noChangeAspect="1" noChangeArrowheads="1"/>
          </p:cNvPicPr>
          <p:nvPr/>
        </p:nvPicPr>
        <p:blipFill>
          <a:blip r:embed="rId3" cstate="print"/>
          <a:srcRect/>
          <a:stretch>
            <a:fillRect/>
          </a:stretch>
        </p:blipFill>
        <p:spPr bwMode="auto">
          <a:xfrm>
            <a:off x="2764905" y="2350362"/>
            <a:ext cx="1675965" cy="1512124"/>
          </a:xfrm>
          <a:prstGeom prst="rect">
            <a:avLst/>
          </a:prstGeom>
          <a:noFill/>
          <a:ln w="9525">
            <a:noFill/>
            <a:miter lim="800000"/>
            <a:headEnd/>
            <a:tailEnd/>
          </a:ln>
        </p:spPr>
      </p:pic>
      <p:pic>
        <p:nvPicPr>
          <p:cNvPr id="31" name="Picture 3">
            <a:extLst>
              <a:ext uri="{FF2B5EF4-FFF2-40B4-BE49-F238E27FC236}">
                <a16:creationId xmlns:a16="http://schemas.microsoft.com/office/drawing/2014/main" id="{BDA50C47-572B-4CE3-8954-F120D7BC7F8E}"/>
              </a:ext>
            </a:extLst>
          </p:cNvPr>
          <p:cNvPicPr>
            <a:picLocks noChangeAspect="1" noChangeArrowheads="1"/>
          </p:cNvPicPr>
          <p:nvPr/>
        </p:nvPicPr>
        <p:blipFill>
          <a:blip r:embed="rId4" cstate="print"/>
          <a:srcRect/>
          <a:stretch>
            <a:fillRect/>
          </a:stretch>
        </p:blipFill>
        <p:spPr bwMode="auto">
          <a:xfrm>
            <a:off x="6009937" y="1042040"/>
            <a:ext cx="1474490" cy="1280808"/>
          </a:xfrm>
          <a:prstGeom prst="rect">
            <a:avLst/>
          </a:prstGeom>
          <a:noFill/>
          <a:ln w="9525">
            <a:noFill/>
            <a:miter lim="800000"/>
            <a:headEnd/>
            <a:tailEnd/>
          </a:ln>
        </p:spPr>
      </p:pic>
      <p:pic>
        <p:nvPicPr>
          <p:cNvPr id="32" name="Picture 4">
            <a:extLst>
              <a:ext uri="{FF2B5EF4-FFF2-40B4-BE49-F238E27FC236}">
                <a16:creationId xmlns:a16="http://schemas.microsoft.com/office/drawing/2014/main" id="{406A5770-5AE0-4D2A-98C9-213B0DE74E38}"/>
              </a:ext>
            </a:extLst>
          </p:cNvPr>
          <p:cNvPicPr>
            <a:picLocks noChangeAspect="1" noChangeArrowheads="1"/>
          </p:cNvPicPr>
          <p:nvPr/>
        </p:nvPicPr>
        <p:blipFill>
          <a:blip r:embed="rId5" cstate="print"/>
          <a:srcRect/>
          <a:stretch>
            <a:fillRect/>
          </a:stretch>
        </p:blipFill>
        <p:spPr bwMode="auto">
          <a:xfrm>
            <a:off x="2884085" y="913244"/>
            <a:ext cx="1359936" cy="1355828"/>
          </a:xfrm>
          <a:prstGeom prst="rect">
            <a:avLst/>
          </a:prstGeom>
          <a:noFill/>
          <a:ln w="9525">
            <a:noFill/>
            <a:miter lim="800000"/>
            <a:headEnd/>
            <a:tailEnd/>
          </a:ln>
        </p:spPr>
      </p:pic>
      <p:pic>
        <p:nvPicPr>
          <p:cNvPr id="33" name="Picture 3">
            <a:extLst>
              <a:ext uri="{FF2B5EF4-FFF2-40B4-BE49-F238E27FC236}">
                <a16:creationId xmlns:a16="http://schemas.microsoft.com/office/drawing/2014/main" id="{2E494560-685E-4772-A1B1-B527C0BDA7E3}"/>
              </a:ext>
            </a:extLst>
          </p:cNvPr>
          <p:cNvPicPr>
            <a:picLocks noChangeAspect="1" noChangeArrowheads="1"/>
          </p:cNvPicPr>
          <p:nvPr/>
        </p:nvPicPr>
        <p:blipFill>
          <a:blip r:embed="rId6" cstate="print"/>
          <a:srcRect/>
          <a:stretch>
            <a:fillRect/>
          </a:stretch>
        </p:blipFill>
        <p:spPr bwMode="auto">
          <a:xfrm>
            <a:off x="5904815" y="2480634"/>
            <a:ext cx="1444434" cy="1407710"/>
          </a:xfrm>
          <a:prstGeom prst="rect">
            <a:avLst/>
          </a:prstGeom>
          <a:noFill/>
          <a:ln w="9525">
            <a:noFill/>
            <a:miter lim="800000"/>
            <a:headEnd/>
            <a:tailEnd/>
          </a:ln>
        </p:spPr>
      </p:pic>
      <p:sp>
        <p:nvSpPr>
          <p:cNvPr id="34" name="矩形 33"/>
          <p:cNvSpPr/>
          <p:nvPr/>
        </p:nvSpPr>
        <p:spPr>
          <a:xfrm>
            <a:off x="310808" y="4076601"/>
            <a:ext cx="5617243" cy="477054"/>
          </a:xfrm>
          <a:prstGeom prst="rect">
            <a:avLst/>
          </a:prstGeom>
        </p:spPr>
        <p:txBody>
          <a:bodyPr wrap="none">
            <a:spAutoFit/>
          </a:bodyPr>
          <a:lstStyle/>
          <a:p>
            <a:r>
              <a:rPr lang="zh-CN" altLang="en-US" sz="2500" b="1" dirty="0" smtClean="0">
                <a:solidFill>
                  <a:srgbClr val="0000FF"/>
                </a:solidFill>
                <a:latin typeface="Times New Roman" panose="02020603050405020304" pitchFamily="18" charset="0"/>
                <a:cs typeface="Times New Roman" panose="02020603050405020304" pitchFamily="18" charset="0"/>
              </a:rPr>
              <a:t>量子自旋液体态 </a:t>
            </a:r>
            <a:r>
              <a:rPr lang="en-US" altLang="zh-CN" sz="2500" b="1" dirty="0" smtClean="0">
                <a:solidFill>
                  <a:srgbClr val="0000FF"/>
                </a:solidFill>
                <a:latin typeface="Times New Roman" panose="02020603050405020304" pitchFamily="18" charset="0"/>
                <a:cs typeface="Times New Roman" panose="02020603050405020304" pitchFamily="18" charset="0"/>
              </a:rPr>
              <a:t>(S=0) &amp; </a:t>
            </a:r>
            <a:r>
              <a:rPr lang="zh-CN" altLang="en-US" sz="2500" b="1" dirty="0" smtClean="0">
                <a:solidFill>
                  <a:srgbClr val="0000FF"/>
                </a:solidFill>
                <a:latin typeface="Times New Roman" panose="02020603050405020304" pitchFamily="18" charset="0"/>
                <a:cs typeface="Times New Roman" panose="02020603050405020304" pitchFamily="18" charset="0"/>
              </a:rPr>
              <a:t>解禁闭自旋子</a:t>
            </a:r>
            <a:endParaRPr lang="en-US" altLang="zh-CN" sz="2500" b="1" dirty="0">
              <a:solidFill>
                <a:srgbClr val="0000FF"/>
              </a:solidFill>
              <a:latin typeface="Times New Roman" panose="02020603050405020304" pitchFamily="18" charset="0"/>
              <a:cs typeface="Times New Roman" panose="02020603050405020304" pitchFamily="18" charset="0"/>
            </a:endParaRPr>
          </a:p>
        </p:txBody>
      </p:sp>
      <p:pic>
        <p:nvPicPr>
          <p:cNvPr id="35"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5580" y="4747125"/>
            <a:ext cx="3137998" cy="185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文本框 35"/>
          <p:cNvSpPr txBox="1"/>
          <p:nvPr/>
        </p:nvSpPr>
        <p:spPr>
          <a:xfrm>
            <a:off x="4739220" y="917223"/>
            <a:ext cx="442750" cy="1323439"/>
          </a:xfrm>
          <a:prstGeom prst="rect">
            <a:avLst/>
          </a:prstGeom>
          <a:noFill/>
        </p:spPr>
        <p:txBody>
          <a:bodyPr wrap="none" rtlCol="0">
            <a:spAutoFit/>
          </a:bodyPr>
          <a:lstStyle/>
          <a:p>
            <a:r>
              <a:rPr lang="zh-CN" altLang="en-US" sz="2000" b="1" dirty="0" smtClean="0">
                <a:solidFill>
                  <a:srgbClr val="0070C0"/>
                </a:solidFill>
                <a:latin typeface="Times New Roman" panose="02020603050405020304" pitchFamily="18" charset="0"/>
                <a:cs typeface="Times New Roman" panose="02020603050405020304" pitchFamily="18" charset="0"/>
              </a:rPr>
              <a:t>三</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角</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晶</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格</a:t>
            </a:r>
          </a:p>
        </p:txBody>
      </p:sp>
      <p:sp>
        <p:nvSpPr>
          <p:cNvPr id="37" name="文本框 36"/>
          <p:cNvSpPr txBox="1"/>
          <p:nvPr/>
        </p:nvSpPr>
        <p:spPr>
          <a:xfrm>
            <a:off x="7878470" y="947609"/>
            <a:ext cx="442750" cy="1323439"/>
          </a:xfrm>
          <a:prstGeom prst="rect">
            <a:avLst/>
          </a:prstGeom>
          <a:noFill/>
        </p:spPr>
        <p:txBody>
          <a:bodyPr wrap="none" rtlCol="0">
            <a:spAutoFit/>
          </a:bodyPr>
          <a:lstStyle/>
          <a:p>
            <a:r>
              <a:rPr lang="zh-CN" altLang="en-US" sz="2000" b="1" dirty="0" smtClean="0">
                <a:solidFill>
                  <a:srgbClr val="0070C0"/>
                </a:solidFill>
                <a:latin typeface="Times New Roman" panose="02020603050405020304" pitchFamily="18" charset="0"/>
                <a:cs typeface="Times New Roman" panose="02020603050405020304" pitchFamily="18" charset="0"/>
              </a:rPr>
              <a:t>笼</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目</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晶</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格</a:t>
            </a:r>
          </a:p>
        </p:txBody>
      </p:sp>
      <p:sp>
        <p:nvSpPr>
          <p:cNvPr id="38" name="文本框 37"/>
          <p:cNvSpPr txBox="1"/>
          <p:nvPr/>
        </p:nvSpPr>
        <p:spPr>
          <a:xfrm>
            <a:off x="4739220" y="2335675"/>
            <a:ext cx="442750" cy="1631216"/>
          </a:xfrm>
          <a:prstGeom prst="rect">
            <a:avLst/>
          </a:prstGeom>
          <a:noFill/>
        </p:spPr>
        <p:txBody>
          <a:bodyPr wrap="none" rtlCol="0">
            <a:spAutoFit/>
          </a:bodyPr>
          <a:lstStyle/>
          <a:p>
            <a:r>
              <a:rPr lang="zh-CN" altLang="en-US" sz="2000" b="1" dirty="0" smtClean="0">
                <a:solidFill>
                  <a:srgbClr val="0070C0"/>
                </a:solidFill>
                <a:latin typeface="Times New Roman" panose="02020603050405020304" pitchFamily="18" charset="0"/>
                <a:cs typeface="Times New Roman" panose="02020603050405020304" pitchFamily="18" charset="0"/>
              </a:rPr>
              <a:t>烧</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绿</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石</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晶</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格</a:t>
            </a:r>
          </a:p>
        </p:txBody>
      </p:sp>
      <p:sp>
        <p:nvSpPr>
          <p:cNvPr id="39" name="文本框 38"/>
          <p:cNvSpPr txBox="1"/>
          <p:nvPr/>
        </p:nvSpPr>
        <p:spPr>
          <a:xfrm>
            <a:off x="7878470" y="2467716"/>
            <a:ext cx="909223" cy="1631216"/>
          </a:xfrm>
          <a:prstGeom prst="rect">
            <a:avLst/>
          </a:prstGeom>
          <a:noFill/>
        </p:spPr>
        <p:txBody>
          <a:bodyPr wrap="none" rtlCol="0">
            <a:spAutoFit/>
          </a:bodyPr>
          <a:lstStyle/>
          <a:p>
            <a:r>
              <a:rPr lang="zh-CN" altLang="en-US" sz="2000" b="1" dirty="0" smtClean="0">
                <a:solidFill>
                  <a:srgbClr val="0070C0"/>
                </a:solidFill>
                <a:latin typeface="Times New Roman" panose="02020603050405020304" pitchFamily="18" charset="0"/>
                <a:cs typeface="Times New Roman" panose="02020603050405020304" pitchFamily="18" charset="0"/>
              </a:rPr>
              <a:t>蜂</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巢</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en-US" altLang="zh-CN" sz="2000" b="1" dirty="0" err="1" smtClean="0">
                <a:solidFill>
                  <a:srgbClr val="0070C0"/>
                </a:solidFill>
                <a:latin typeface="Times New Roman" panose="02020603050405020304" pitchFamily="18" charset="0"/>
                <a:cs typeface="Times New Roman" panose="02020603050405020304" pitchFamily="18" charset="0"/>
              </a:rPr>
              <a:t>Kitaev</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模</a:t>
            </a:r>
            <a:endParaRPr lang="en-US" altLang="zh-CN" sz="2000" b="1" dirty="0" smtClean="0">
              <a:solidFill>
                <a:srgbClr val="0070C0"/>
              </a:solidFill>
              <a:latin typeface="Times New Roman" panose="02020603050405020304" pitchFamily="18" charset="0"/>
              <a:cs typeface="Times New Roman" panose="02020603050405020304" pitchFamily="18" charset="0"/>
            </a:endParaRPr>
          </a:p>
          <a:p>
            <a:r>
              <a:rPr lang="zh-CN" altLang="en-US" sz="2000" b="1" dirty="0" smtClean="0">
                <a:solidFill>
                  <a:srgbClr val="0070C0"/>
                </a:solidFill>
                <a:latin typeface="Times New Roman" panose="02020603050405020304" pitchFamily="18" charset="0"/>
                <a:cs typeface="Times New Roman" panose="02020603050405020304" pitchFamily="18" charset="0"/>
              </a:rPr>
              <a:t>型</a:t>
            </a:r>
          </a:p>
        </p:txBody>
      </p:sp>
      <p:sp>
        <p:nvSpPr>
          <p:cNvPr id="27" name="文本框 26"/>
          <p:cNvSpPr txBox="1"/>
          <p:nvPr/>
        </p:nvSpPr>
        <p:spPr>
          <a:xfrm>
            <a:off x="6325182" y="4792417"/>
            <a:ext cx="2641018" cy="1569660"/>
          </a:xfrm>
          <a:prstGeom prst="rect">
            <a:avLst/>
          </a:prstGeom>
          <a:noFill/>
          <a:ln>
            <a:noFill/>
            <a:prstDash val="sysDot"/>
          </a:ln>
        </p:spPr>
        <p:txBody>
          <a:bodyPr wrap="square" rtlCol="0">
            <a:spAutoFit/>
          </a:bodyPr>
          <a:lstStyle/>
          <a:p>
            <a:pPr>
              <a:lnSpc>
                <a:spcPct val="120000"/>
              </a:lnSpc>
              <a:spcBef>
                <a:spcPts val="600"/>
              </a:spcBef>
            </a:pPr>
            <a:r>
              <a:rPr lang="zh-CN" altLang="en-US" sz="1600" b="1" kern="100" dirty="0" smtClean="0">
                <a:solidFill>
                  <a:srgbClr val="0070C0"/>
                </a:solidFill>
                <a:latin typeface="Times New Roman" panose="02020603050405020304" pitchFamily="18" charset="0"/>
                <a:cs typeface="Times New Roman" panose="02020603050405020304" pitchFamily="18" charset="0"/>
                <a:sym typeface="Symbol" panose="05050102010706020507" pitchFamily="18" charset="2"/>
              </a:rPr>
              <a:t>在</a:t>
            </a:r>
            <a:r>
              <a:rPr lang="zh-CN" altLang="en-US" sz="1600" b="1" kern="100"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1600" b="1" kern="100"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1600" b="1" kern="100" dirty="0">
                <a:solidFill>
                  <a:srgbClr val="0070C0"/>
                </a:solidFill>
                <a:latin typeface="Times New Roman" panose="02020603050405020304" pitchFamily="18" charset="0"/>
                <a:cs typeface="Times New Roman" panose="02020603050405020304" pitchFamily="18" charset="0"/>
              </a:rPr>
              <a:t>RuCl</a:t>
            </a:r>
            <a:r>
              <a:rPr lang="en-US" altLang="zh-CN" sz="1600" b="1" kern="100" baseline="-25000" dirty="0">
                <a:solidFill>
                  <a:srgbClr val="0070C0"/>
                </a:solidFill>
                <a:latin typeface="Times New Roman" panose="02020603050405020304" pitchFamily="18" charset="0"/>
                <a:cs typeface="Times New Roman" panose="02020603050405020304" pitchFamily="18" charset="0"/>
              </a:rPr>
              <a:t>3</a:t>
            </a:r>
            <a:r>
              <a:rPr lang="en-US" altLang="zh-CN" sz="1600" b="1" dirty="0">
                <a:solidFill>
                  <a:srgbClr val="0070C0"/>
                </a:solidFill>
                <a:latin typeface="Times New Roman" panose="02020603050405020304" pitchFamily="18" charset="0"/>
                <a:cs typeface="Times New Roman" panose="02020603050405020304" pitchFamily="18" charset="0"/>
              </a:rPr>
              <a:t> </a:t>
            </a:r>
            <a:r>
              <a:rPr lang="zh-CN" altLang="en-US" sz="1600" b="1" dirty="0">
                <a:solidFill>
                  <a:srgbClr val="0070C0"/>
                </a:solidFill>
                <a:latin typeface="Times New Roman" panose="02020603050405020304" pitchFamily="18" charset="0"/>
                <a:cs typeface="Times New Roman" panose="02020603050405020304" pitchFamily="18" charset="0"/>
              </a:rPr>
              <a:t>中</a:t>
            </a:r>
            <a:r>
              <a:rPr lang="zh-CN" altLang="en-US" sz="1600" b="1" kern="100" dirty="0">
                <a:solidFill>
                  <a:srgbClr val="0070C0"/>
                </a:solidFill>
                <a:latin typeface="Times New Roman" panose="02020603050405020304" pitchFamily="18" charset="0"/>
                <a:cs typeface="Times New Roman" panose="02020603050405020304" pitchFamily="18" charset="0"/>
              </a:rPr>
              <a:t>，通过</a:t>
            </a:r>
            <a:r>
              <a:rPr lang="zh-CN" altLang="en-US" sz="1600" b="1" dirty="0">
                <a:solidFill>
                  <a:srgbClr val="0070C0"/>
                </a:solidFill>
                <a:latin typeface="Times New Roman" panose="02020603050405020304" pitchFamily="18" charset="0"/>
                <a:cs typeface="Times New Roman" panose="02020603050405020304" pitchFamily="18" charset="0"/>
              </a:rPr>
              <a:t>磁场</a:t>
            </a:r>
            <a:r>
              <a:rPr lang="zh-CN" altLang="en-US" sz="1600" b="1" dirty="0" smtClean="0">
                <a:solidFill>
                  <a:srgbClr val="0070C0"/>
                </a:solidFill>
                <a:latin typeface="Times New Roman" panose="02020603050405020304" pitchFamily="18" charset="0"/>
                <a:cs typeface="Times New Roman" panose="02020603050405020304" pitchFamily="18" charset="0"/>
              </a:rPr>
              <a:t>调控发现具有无能隙自旋子的量子</a:t>
            </a:r>
            <a:r>
              <a:rPr lang="zh-CN" altLang="en-US" sz="1600" b="1" dirty="0">
                <a:solidFill>
                  <a:srgbClr val="0070C0"/>
                </a:solidFill>
                <a:latin typeface="Times New Roman" panose="02020603050405020304" pitchFamily="18" charset="0"/>
                <a:cs typeface="Times New Roman" panose="02020603050405020304" pitchFamily="18" charset="0"/>
              </a:rPr>
              <a:t>自旋液</a:t>
            </a:r>
            <a:r>
              <a:rPr lang="zh-CN" altLang="en-US" sz="1600" b="1" dirty="0" smtClean="0">
                <a:solidFill>
                  <a:srgbClr val="0070C0"/>
                </a:solidFill>
                <a:latin typeface="Times New Roman" panose="02020603050405020304" pitchFamily="18" charset="0"/>
                <a:cs typeface="Times New Roman" panose="02020603050405020304" pitchFamily="18" charset="0"/>
              </a:rPr>
              <a:t>体态特征。</a:t>
            </a:r>
            <a:r>
              <a:rPr lang="en-US" altLang="zh-CN" sz="1600" b="1" dirty="0">
                <a:solidFill>
                  <a:srgbClr val="0070C0"/>
                </a:solidFill>
                <a:latin typeface="Times New Roman" panose="02020603050405020304" pitchFamily="18" charset="0"/>
                <a:cs typeface="Times New Roman" panose="02020603050405020304" pitchFamily="18" charset="0"/>
              </a:rPr>
              <a:t/>
            </a:r>
            <a:br>
              <a:rPr lang="en-US" altLang="zh-CN" sz="1600" b="1" dirty="0">
                <a:solidFill>
                  <a:srgbClr val="0070C0"/>
                </a:solidFill>
                <a:latin typeface="Times New Roman" panose="02020603050405020304" pitchFamily="18" charset="0"/>
                <a:cs typeface="Times New Roman" panose="02020603050405020304" pitchFamily="18" charset="0"/>
              </a:rPr>
            </a:br>
            <a:r>
              <a:rPr lang="en-US" altLang="zh-CN" sz="1600" b="1" dirty="0" smtClean="0">
                <a:latin typeface="Times New Roman" panose="02020603050405020304" pitchFamily="18" charset="0"/>
                <a:cs typeface="Times New Roman" panose="02020603050405020304" pitchFamily="18" charset="0"/>
              </a:rPr>
              <a:t>J. Zheng et al., PRL </a:t>
            </a:r>
            <a:r>
              <a:rPr lang="en-US" altLang="zh-CN" sz="1600" b="1" dirty="0">
                <a:latin typeface="Times New Roman" panose="02020603050405020304" pitchFamily="18" charset="0"/>
                <a:cs typeface="Times New Roman" panose="02020603050405020304" pitchFamily="18" charset="0"/>
              </a:rPr>
              <a:t>119</a:t>
            </a:r>
            <a:r>
              <a:rPr lang="en-US" altLang="zh-CN" sz="1600" b="1" dirty="0" smtClean="0">
                <a:latin typeface="Times New Roman" panose="02020603050405020304" pitchFamily="18" charset="0"/>
                <a:cs typeface="Times New Roman" panose="02020603050405020304" pitchFamily="18" charset="0"/>
              </a:rPr>
              <a:t>, 227208 </a:t>
            </a:r>
            <a:r>
              <a:rPr lang="en-US" altLang="zh-CN" sz="1600" b="1" dirty="0">
                <a:latin typeface="Times New Roman" panose="02020603050405020304" pitchFamily="18" charset="0"/>
                <a:cs typeface="Times New Roman" panose="02020603050405020304" pitchFamily="18" charset="0"/>
              </a:rPr>
              <a:t>(2017)</a:t>
            </a:r>
          </a:p>
        </p:txBody>
      </p:sp>
      <p:pic>
        <p:nvPicPr>
          <p:cNvPr id="43" name="图片 42"/>
          <p:cNvPicPr>
            <a:picLocks noChangeAspect="1"/>
          </p:cNvPicPr>
          <p:nvPr/>
        </p:nvPicPr>
        <p:blipFill>
          <a:blip r:embed="rId8"/>
          <a:stretch>
            <a:fillRect/>
          </a:stretch>
        </p:blipFill>
        <p:spPr>
          <a:xfrm>
            <a:off x="4187907" y="4724752"/>
            <a:ext cx="2071248" cy="1831732"/>
          </a:xfrm>
          <a:prstGeom prst="rect">
            <a:avLst/>
          </a:prstGeom>
        </p:spPr>
      </p:pic>
      <p:sp>
        <p:nvSpPr>
          <p:cNvPr id="2" name="圆角矩形 1"/>
          <p:cNvSpPr/>
          <p:nvPr/>
        </p:nvSpPr>
        <p:spPr>
          <a:xfrm>
            <a:off x="106892" y="4064664"/>
            <a:ext cx="8977841" cy="2708669"/>
          </a:xfrm>
          <a:prstGeom prst="round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37494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197025" y="1333230"/>
            <a:ext cx="3492702" cy="2246769"/>
          </a:xfrm>
          <a:prstGeom prst="rect">
            <a:avLst/>
          </a:prstGeom>
        </p:spPr>
        <p:txBody>
          <a:bodyPr wrap="square">
            <a:spAutoFit/>
          </a:bodyPr>
          <a:lstStyle/>
          <a:p>
            <a:pPr>
              <a:spcBef>
                <a:spcPts val="600"/>
              </a:spcBef>
            </a:pPr>
            <a:r>
              <a:rPr lang="en-US" altLang="zh-CN" sz="2500" b="1" dirty="0">
                <a:solidFill>
                  <a:srgbClr val="920000"/>
                </a:solidFill>
                <a:latin typeface="Times New Roman" panose="02020603050405020304" pitchFamily="18" charset="0"/>
                <a:ea typeface="华文楷体" panose="02010600040101010101" pitchFamily="2" charset="-122"/>
                <a:cs typeface="Times New Roman" panose="02020603050405020304" pitchFamily="18" charset="0"/>
              </a:rPr>
              <a:t>DQCP </a:t>
            </a:r>
            <a:r>
              <a:rPr lang="en-US" altLang="zh-CN" sz="2500" b="1" dirty="0" smtClean="0">
                <a:solidFill>
                  <a:srgbClr val="920000"/>
                </a:solidFill>
                <a:latin typeface="Times New Roman" panose="02020603050405020304" pitchFamily="18" charset="0"/>
                <a:ea typeface="华文楷体" panose="02010600040101010101" pitchFamily="2" charset="-122"/>
                <a:cs typeface="Times New Roman" panose="02020603050405020304" pitchFamily="18" charset="0"/>
              </a:rPr>
              <a:t> in EPJQ</a:t>
            </a:r>
            <a:r>
              <a:rPr lang="zh-CN" altLang="en-US" sz="2500" b="1" dirty="0" smtClean="0">
                <a:solidFill>
                  <a:srgbClr val="92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500" b="1" dirty="0" smtClean="0">
                <a:solidFill>
                  <a:srgbClr val="920000"/>
                </a:solidFill>
                <a:latin typeface="Times New Roman" panose="02020603050405020304" pitchFamily="18" charset="0"/>
                <a:ea typeface="华文楷体" panose="02010600040101010101" pitchFamily="2" charset="-122"/>
                <a:cs typeface="Times New Roman" panose="02020603050405020304" pitchFamily="18" charset="0"/>
              </a:rPr>
              <a:t>model</a:t>
            </a:r>
          </a:p>
          <a:p>
            <a:pPr>
              <a:spcBef>
                <a:spcPts val="600"/>
              </a:spcBef>
            </a:pPr>
            <a:r>
              <a:rPr lang="en-US" altLang="zh-CN" sz="2500" dirty="0" smtClean="0">
                <a:solidFill>
                  <a:srgbClr val="000099"/>
                </a:solidFill>
                <a:latin typeface="Times New Roman" panose="02020603050405020304" pitchFamily="18" charset="0"/>
                <a:ea typeface="华文楷体" panose="02010600040101010101" pitchFamily="2" charset="-122"/>
                <a:cs typeface="Times New Roman" panose="02020603050405020304" pitchFamily="18" charset="0"/>
              </a:rPr>
              <a:t>Excitation </a:t>
            </a:r>
            <a:r>
              <a:rPr lang="en-US" altLang="zh-CN" sz="2500" dirty="0">
                <a:solidFill>
                  <a:srgbClr val="000099"/>
                </a:solidFill>
                <a:latin typeface="Times New Roman" panose="02020603050405020304" pitchFamily="18" charset="0"/>
                <a:ea typeface="华文楷体" panose="02010600040101010101" pitchFamily="2" charset="-122"/>
                <a:cs typeface="Times New Roman" panose="02020603050405020304" pitchFamily="18" charset="0"/>
              </a:rPr>
              <a:t>continuum</a:t>
            </a:r>
          </a:p>
          <a:p>
            <a:pPr>
              <a:spcBef>
                <a:spcPts val="600"/>
              </a:spcBef>
            </a:pPr>
            <a:r>
              <a:rPr lang="en-US" altLang="zh-CN" sz="2500" dirty="0" smtClean="0">
                <a:solidFill>
                  <a:srgbClr val="000099"/>
                </a:solidFill>
                <a:latin typeface="Times New Roman" panose="02020603050405020304" pitchFamily="18" charset="0"/>
                <a:ea typeface="华文楷体" panose="02010600040101010101" pitchFamily="2" charset="-122"/>
                <a:cs typeface="Times New Roman" panose="02020603050405020304" pitchFamily="18" charset="0"/>
              </a:rPr>
              <a:t>Gapless at (</a:t>
            </a:r>
            <a:r>
              <a:rPr lang="en-US" altLang="zh-CN" sz="2500" dirty="0">
                <a:solidFill>
                  <a:srgbClr val="000099"/>
                </a:solidFill>
                <a:latin typeface="Times New Roman" panose="02020603050405020304" pitchFamily="18" charset="0"/>
                <a:ea typeface="华文楷体" panose="02010600040101010101" pitchFamily="2" charset="-122"/>
                <a:cs typeface="Times New Roman" panose="02020603050405020304" pitchFamily="18" charset="0"/>
              </a:rPr>
              <a:t>π,0) &amp; (π, π</a:t>
            </a:r>
            <a:r>
              <a:rPr lang="en-US" altLang="zh-CN" sz="2500" dirty="0" smtClean="0">
                <a:solidFill>
                  <a:srgbClr val="000099"/>
                </a:solidFill>
                <a:latin typeface="Times New Roman" panose="02020603050405020304" pitchFamily="18" charset="0"/>
                <a:ea typeface="华文楷体" panose="02010600040101010101" pitchFamily="2" charset="-122"/>
                <a:cs typeface="Times New Roman" panose="02020603050405020304" pitchFamily="18" charset="0"/>
              </a:rPr>
              <a:t>);</a:t>
            </a:r>
          </a:p>
          <a:p>
            <a:pPr>
              <a:spcBef>
                <a:spcPts val="600"/>
              </a:spcBef>
            </a:pPr>
            <a:r>
              <a:rPr lang="en-US" altLang="zh-CN" sz="2500" dirty="0" err="1" smtClean="0">
                <a:solidFill>
                  <a:srgbClr val="000099"/>
                </a:solidFill>
                <a:latin typeface="Times New Roman" panose="02020603050405020304" pitchFamily="18" charset="0"/>
                <a:ea typeface="华文楷体" panose="02010600040101010101" pitchFamily="2" charset="-122"/>
                <a:cs typeface="Times New Roman" panose="02020603050405020304" pitchFamily="18" charset="0"/>
              </a:rPr>
              <a:t>Spinon</a:t>
            </a:r>
            <a:r>
              <a:rPr lang="en-US" altLang="zh-CN" sz="2500" dirty="0" smtClean="0">
                <a:solidFill>
                  <a:srgbClr val="000099"/>
                </a:solidFill>
                <a:latin typeface="Times New Roman" panose="02020603050405020304" pitchFamily="18" charset="0"/>
                <a:ea typeface="华文楷体" panose="02010600040101010101" pitchFamily="2" charset="-122"/>
                <a:cs typeface="Times New Roman" panose="02020603050405020304" pitchFamily="18" charset="0"/>
              </a:rPr>
              <a:t> coupled to an emergent gauge field</a:t>
            </a:r>
            <a:endParaRPr lang="zh-CN" altLang="en-US" sz="2500" dirty="0">
              <a:solidFill>
                <a:srgbClr val="000099"/>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文本框 8"/>
          <p:cNvSpPr txBox="1"/>
          <p:nvPr/>
        </p:nvSpPr>
        <p:spPr>
          <a:xfrm>
            <a:off x="5234105" y="5301208"/>
            <a:ext cx="3265884" cy="7078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N. Ma et al., </a:t>
            </a:r>
          </a:p>
          <a:p>
            <a:r>
              <a:rPr lang="en-US" altLang="zh-CN" sz="2000" dirty="0" smtClean="0">
                <a:latin typeface="Times New Roman" panose="02020603050405020304" pitchFamily="18" charset="0"/>
                <a:cs typeface="Times New Roman" panose="02020603050405020304" pitchFamily="18" charset="0"/>
              </a:rPr>
              <a:t>PRB 98, 174421 (2018).</a:t>
            </a:r>
            <a:endParaRPr lang="zh-CN" altLang="en-US" sz="2000"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41640" y="1333230"/>
            <a:ext cx="4016060" cy="5163276"/>
            <a:chOff x="193515" y="908720"/>
            <a:chExt cx="4645660" cy="5820883"/>
          </a:xfrm>
        </p:grpSpPr>
        <p:grpSp>
          <p:nvGrpSpPr>
            <p:cNvPr id="2" name="组合 1"/>
            <p:cNvGrpSpPr/>
            <p:nvPr/>
          </p:nvGrpSpPr>
          <p:grpSpPr>
            <a:xfrm>
              <a:off x="193515" y="908720"/>
              <a:ext cx="4645660" cy="5820883"/>
              <a:chOff x="4653739" y="2088705"/>
              <a:chExt cx="3133874" cy="4020229"/>
            </a:xfrm>
          </p:grpSpPr>
          <p:grpSp>
            <p:nvGrpSpPr>
              <p:cNvPr id="3" name="组合 2"/>
              <p:cNvGrpSpPr/>
              <p:nvPr/>
            </p:nvGrpSpPr>
            <p:grpSpPr>
              <a:xfrm>
                <a:off x="4763277" y="2088705"/>
                <a:ext cx="3024336" cy="4020229"/>
                <a:chOff x="5436096" y="2393624"/>
                <a:chExt cx="3024336" cy="4020229"/>
              </a:xfrm>
            </p:grpSpPr>
            <p:pic>
              <p:nvPicPr>
                <p:cNvPr id="5" name="图片 4"/>
                <p:cNvPicPr>
                  <a:picLocks noChangeAspect="1"/>
                </p:cNvPicPr>
                <p:nvPr/>
              </p:nvPicPr>
              <p:blipFill>
                <a:blip r:embed="rId3"/>
                <a:stretch>
                  <a:fillRect/>
                </a:stretch>
              </p:blipFill>
              <p:spPr>
                <a:xfrm>
                  <a:off x="5436096" y="2393624"/>
                  <a:ext cx="3024336" cy="4020229"/>
                </a:xfrm>
                <a:prstGeom prst="rect">
                  <a:avLst/>
                </a:prstGeom>
              </p:spPr>
            </p:pic>
            <p:pic>
              <p:nvPicPr>
                <p:cNvPr id="6" name="图片 5"/>
                <p:cNvPicPr>
                  <a:picLocks noChangeAspect="1"/>
                </p:cNvPicPr>
                <p:nvPr/>
              </p:nvPicPr>
              <p:blipFill rotWithShape="1">
                <a:blip r:embed="rId4"/>
                <a:srcRect b="7467"/>
                <a:stretch>
                  <a:fillRect/>
                </a:stretch>
              </p:blipFill>
              <p:spPr>
                <a:xfrm>
                  <a:off x="5672921" y="4257280"/>
                  <a:ext cx="2211447" cy="1692000"/>
                </a:xfrm>
                <a:prstGeom prst="rect">
                  <a:avLst/>
                </a:prstGeom>
              </p:spPr>
            </p:pic>
          </p:grpSp>
          <p:pic>
            <p:nvPicPr>
              <p:cNvPr id="4" name="图片 3"/>
              <p:cNvPicPr>
                <a:picLocks noChangeAspect="1"/>
              </p:cNvPicPr>
              <p:nvPr/>
            </p:nvPicPr>
            <p:blipFill>
              <a:blip r:embed="rId5"/>
              <a:stretch>
                <a:fillRect/>
              </a:stretch>
            </p:blipFill>
            <p:spPr>
              <a:xfrm>
                <a:off x="4653739" y="2791653"/>
                <a:ext cx="219075" cy="314325"/>
              </a:xfrm>
              <a:prstGeom prst="rect">
                <a:avLst/>
              </a:prstGeom>
            </p:spPr>
          </p:pic>
        </p:grpSp>
        <p:sp>
          <p:nvSpPr>
            <p:cNvPr id="11" name="矩形 10"/>
            <p:cNvSpPr/>
            <p:nvPr/>
          </p:nvSpPr>
          <p:spPr>
            <a:xfrm>
              <a:off x="1763688" y="4488184"/>
              <a:ext cx="2750491" cy="784830"/>
            </a:xfrm>
            <a:prstGeom prst="rect">
              <a:avLst/>
            </a:prstGeom>
          </p:spPr>
          <p:txBody>
            <a:bodyPr wrap="square">
              <a:spAutoFit/>
            </a:bodyPr>
            <a:lstStyle/>
            <a:p>
              <a:pPr>
                <a:spcBef>
                  <a:spcPts val="600"/>
                </a:spcBef>
              </a:pPr>
              <a:r>
                <a:rPr lang="en-US" altLang="zh-CN" sz="20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Regular QCP</a:t>
              </a:r>
              <a:endParaRPr lang="en-US" altLang="zh-CN" sz="2000" dirty="0" smtClean="0">
                <a:solidFill>
                  <a:schemeClr val="bg1"/>
                </a:solidFill>
                <a:latin typeface="Times New Roman" panose="02020603050405020304" pitchFamily="18" charset="0"/>
                <a:ea typeface="华文楷体" panose="02010600040101010101" pitchFamily="2" charset="-122"/>
                <a:cs typeface="Times New Roman" panose="02020603050405020304" pitchFamily="18" charset="0"/>
              </a:endParaRPr>
            </a:p>
            <a:p>
              <a:pPr>
                <a:spcBef>
                  <a:spcPts val="600"/>
                </a:spcBef>
              </a:pPr>
              <a:r>
                <a:rPr lang="en-US" altLang="zh-CN" sz="2000" dirty="0" smtClean="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No </a:t>
              </a:r>
              <a:r>
                <a:rPr lang="en-US" altLang="zh-CN" sz="2000"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continuum</a:t>
              </a:r>
            </a:p>
          </p:txBody>
        </p:sp>
      </p:grpSp>
      <p:sp>
        <p:nvSpPr>
          <p:cNvPr id="14" name="矩形 13"/>
          <p:cNvSpPr/>
          <p:nvPr/>
        </p:nvSpPr>
        <p:spPr>
          <a:xfrm>
            <a:off x="83254" y="283351"/>
            <a:ext cx="9351691" cy="646331"/>
          </a:xfrm>
          <a:prstGeom prst="rect">
            <a:avLst/>
          </a:prstGeom>
        </p:spPr>
        <p:txBody>
          <a:bodyPr wrap="square">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Artificial model</a:t>
            </a:r>
            <a:r>
              <a:rPr lang="en-US" altLang="zh-CN" sz="3600" b="1" dirty="0">
                <a:solidFill>
                  <a:srgbClr val="003300"/>
                </a:solidFill>
                <a:latin typeface="Times New Roman" panose="02020603050405020304" pitchFamily="18" charset="0"/>
                <a:cs typeface="Times New Roman" panose="02020603050405020304" pitchFamily="18" charset="0"/>
              </a:rPr>
              <a:t>: EPJQ </a:t>
            </a:r>
            <a:r>
              <a:rPr lang="en-US" altLang="zh-CN" sz="3600" b="1" dirty="0" smtClean="0">
                <a:solidFill>
                  <a:srgbClr val="003300"/>
                </a:solidFill>
                <a:latin typeface="Times New Roman" panose="02020603050405020304" pitchFamily="18" charset="0"/>
                <a:cs typeface="Times New Roman" panose="02020603050405020304" pitchFamily="18" charset="0"/>
              </a:rPr>
              <a:t> and fractionalization</a:t>
            </a:r>
            <a:endParaRPr lang="zh-CN" altLang="en-US" sz="3600" b="1" dirty="0">
              <a:solidFill>
                <a:srgbClr val="003300"/>
              </a:solidFill>
              <a:latin typeface="Times New Roman" panose="02020603050405020304" pitchFamily="18" charset="0"/>
              <a:cs typeface="Times New Roman" panose="02020603050405020304" pitchFamily="18" charset="0"/>
            </a:endParaRPr>
          </a:p>
        </p:txBody>
      </p:sp>
      <p:pic>
        <p:nvPicPr>
          <p:cNvPr id="16" name="Picture 3"/>
          <p:cNvPicPr>
            <a:picLocks noChangeAspect="1" noChangeArrowheads="1"/>
          </p:cNvPicPr>
          <p:nvPr/>
        </p:nvPicPr>
        <p:blipFill>
          <a:blip r:embed="rId6" cstate="print"/>
          <a:srcRect/>
          <a:stretch>
            <a:fillRect/>
          </a:stretch>
        </p:blipFill>
        <p:spPr bwMode="auto">
          <a:xfrm>
            <a:off x="-3174" y="1064781"/>
            <a:ext cx="9148763" cy="133350"/>
          </a:xfrm>
          <a:prstGeom prst="rect">
            <a:avLst/>
          </a:prstGeom>
          <a:noFill/>
          <a:ln w="38100">
            <a:noFill/>
            <a:miter lim="800000"/>
            <a:headEnd/>
            <a:tailEnd/>
          </a:ln>
        </p:spPr>
      </p:pic>
    </p:spTree>
    <p:extLst>
      <p:ext uri="{BB962C8B-B14F-4D97-AF65-F5344CB8AC3E}">
        <p14:creationId xmlns:p14="http://schemas.microsoft.com/office/powerpoint/2010/main" val="3354424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73A50A-2316-4DC9-92B0-567F603387E8}"/>
              </a:ext>
            </a:extLst>
          </p:cNvPr>
          <p:cNvSpPr txBox="1"/>
          <p:nvPr/>
        </p:nvSpPr>
        <p:spPr>
          <a:xfrm>
            <a:off x="556951" y="1749992"/>
            <a:ext cx="8071659" cy="1938992"/>
          </a:xfrm>
          <a:prstGeom prst="rect">
            <a:avLst/>
          </a:prstGeom>
          <a:noFill/>
          <a:ln>
            <a:noFill/>
          </a:ln>
        </p:spPr>
        <p:txBody>
          <a:bodyPr wrap="square" rtlCol="0">
            <a:spAutoFit/>
          </a:bodyPr>
          <a:lstStyle/>
          <a:p>
            <a:r>
              <a:rPr lang="en-US" altLang="zh-CN" sz="40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II. Shastry Sutherland model </a:t>
            </a:r>
            <a:r>
              <a:rPr lang="en-US" altLang="zh-CN" sz="40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(SSM) </a:t>
            </a:r>
            <a:r>
              <a:rPr lang="en-US" altLang="zh-CN" sz="40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materials, and quantum phase transitions</a:t>
            </a:r>
            <a:endParaRPr lang="en-US" altLang="zh-CN" sz="4000" b="1"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910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7141" y="1255291"/>
            <a:ext cx="6097134" cy="2437133"/>
            <a:chOff x="391351" y="1910870"/>
            <a:chExt cx="5565987" cy="2039458"/>
          </a:xfrm>
        </p:grpSpPr>
        <p:pic>
          <p:nvPicPr>
            <p:cNvPr id="3" name="图片 2"/>
            <p:cNvPicPr>
              <a:picLocks noChangeAspect="1"/>
            </p:cNvPicPr>
            <p:nvPr/>
          </p:nvPicPr>
          <p:blipFill>
            <a:blip r:embed="rId2"/>
            <a:stretch>
              <a:fillRect/>
            </a:stretch>
          </p:blipFill>
          <p:spPr>
            <a:xfrm>
              <a:off x="391351" y="2069467"/>
              <a:ext cx="5565987" cy="1880861"/>
            </a:xfrm>
            <a:prstGeom prst="rect">
              <a:avLst/>
            </a:prstGeom>
          </p:spPr>
        </p:pic>
        <p:grpSp>
          <p:nvGrpSpPr>
            <p:cNvPr id="6" name="组合 5"/>
            <p:cNvGrpSpPr/>
            <p:nvPr/>
          </p:nvGrpSpPr>
          <p:grpSpPr>
            <a:xfrm>
              <a:off x="517155" y="1910870"/>
              <a:ext cx="2929250" cy="346130"/>
              <a:chOff x="-4731744" y="849699"/>
              <a:chExt cx="2349545" cy="234609"/>
            </a:xfrm>
          </p:grpSpPr>
          <p:sp>
            <p:nvSpPr>
              <p:cNvPr id="7" name="文本框 6"/>
              <p:cNvSpPr txBox="1"/>
              <p:nvPr/>
            </p:nvSpPr>
            <p:spPr>
              <a:xfrm>
                <a:off x="-4731744" y="854834"/>
                <a:ext cx="1094032" cy="229474"/>
              </a:xfrm>
              <a:prstGeom prst="rect">
                <a:avLst/>
              </a:prstGeom>
              <a:noFill/>
            </p:spPr>
            <p:txBody>
              <a:bodyPr wrap="none" rtlCol="0">
                <a:spAutoFit/>
              </a:bodyPr>
              <a:lstStyle/>
              <a:p>
                <a:r>
                  <a:rPr lang="en-US" altLang="zh-CN" sz="1600" b="1" dirty="0">
                    <a:solidFill>
                      <a:srgbClr val="EAB200"/>
                    </a:solidFill>
                    <a:latin typeface="Times New Roman" panose="02020603050405020304" pitchFamily="18" charset="0"/>
                    <a:cs typeface="Times New Roman" panose="02020603050405020304" pitchFamily="18" charset="0"/>
                  </a:rPr>
                  <a:t>Dimer singlet</a:t>
                </a:r>
                <a:endParaRPr lang="zh-CN" altLang="en-US" sz="1600" b="1" dirty="0">
                  <a:solidFill>
                    <a:srgbClr val="EAB2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3584361" y="849699"/>
                <a:ext cx="1202162" cy="192030"/>
              </a:xfrm>
              <a:prstGeom prst="rect">
                <a:avLst/>
              </a:prstGeom>
              <a:noFill/>
            </p:spPr>
            <p:txBody>
              <a:bodyPr wrap="none" rtlCol="0">
                <a:spAutoFit/>
              </a:bodyPr>
              <a:lstStyle/>
              <a:p>
                <a:r>
                  <a:rPr lang="en-US" altLang="zh-CN" sz="1600" b="1" dirty="0">
                    <a:solidFill>
                      <a:srgbClr val="FF0000"/>
                    </a:solidFill>
                    <a:latin typeface="Times New Roman" panose="02020603050405020304" pitchFamily="18" charset="0"/>
                    <a:cs typeface="Times New Roman" panose="02020603050405020304" pitchFamily="18" charset="0"/>
                  </a:rPr>
                  <a:t>Plaquette </a:t>
                </a:r>
                <a:r>
                  <a:rPr lang="en-US" altLang="zh-CN" sz="1600" b="1" dirty="0" smtClean="0">
                    <a:solidFill>
                      <a:srgbClr val="FF0000"/>
                    </a:solidFill>
                    <a:latin typeface="Times New Roman" panose="02020603050405020304" pitchFamily="18" charset="0"/>
                    <a:cs typeface="Times New Roman" panose="02020603050405020304" pitchFamily="18" charset="0"/>
                  </a:rPr>
                  <a:t>singlet</a:t>
                </a:r>
              </a:p>
            </p:txBody>
          </p:sp>
        </p:grpSp>
      </p:grpSp>
      <p:sp>
        <p:nvSpPr>
          <p:cNvPr id="9" name="矩形 8"/>
          <p:cNvSpPr/>
          <p:nvPr/>
        </p:nvSpPr>
        <p:spPr>
          <a:xfrm>
            <a:off x="4783730" y="5412507"/>
            <a:ext cx="5020888" cy="1323439"/>
          </a:xfrm>
          <a:prstGeom prst="rect">
            <a:avLst/>
          </a:prstGeom>
        </p:spPr>
        <p:txBody>
          <a:bodyPr wrap="square">
            <a:spAutoFit/>
          </a:bodyPr>
          <a:lstStyle/>
          <a:p>
            <a:r>
              <a:rPr lang="en-US" altLang="zh-CN" sz="1600" dirty="0" smtClean="0">
                <a:latin typeface="Times New Roman" panose="02020603050405020304" pitchFamily="18" charset="0"/>
                <a:cs typeface="Times New Roman" panose="02020603050405020304" pitchFamily="18" charset="0"/>
              </a:rPr>
              <a:t>Shastry &amp; Sutherland, </a:t>
            </a:r>
            <a:r>
              <a:rPr lang="en-US" altLang="zh-CN" sz="1600" dirty="0" err="1" smtClean="0">
                <a:latin typeface="Times New Roman" panose="02020603050405020304" pitchFamily="18" charset="0"/>
                <a:cs typeface="Times New Roman" panose="02020603050405020304" pitchFamily="18" charset="0"/>
              </a:rPr>
              <a:t>Physica</a:t>
            </a:r>
            <a:r>
              <a:rPr lang="en-US" altLang="zh-CN" sz="1600" dirty="0" smtClean="0">
                <a:latin typeface="Times New Roman" panose="02020603050405020304" pitchFamily="18" charset="0"/>
                <a:cs typeface="Times New Roman" panose="02020603050405020304" pitchFamily="18" charset="0"/>
              </a:rPr>
              <a:t> 108B, 1069 (1981);</a:t>
            </a:r>
          </a:p>
          <a:p>
            <a:r>
              <a:rPr lang="en-US" altLang="zh-CN" sz="1600" dirty="0" smtClean="0">
                <a:latin typeface="Times New Roman" panose="02020603050405020304" pitchFamily="18" charset="0"/>
                <a:cs typeface="Times New Roman" panose="02020603050405020304" pitchFamily="18" charset="0"/>
              </a:rPr>
              <a:t>A. Koga et al., PRL 84, 4461 (2000)</a:t>
            </a:r>
            <a:r>
              <a:rPr lang="en-US" altLang="zh-CN" sz="1600" dirty="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r>
              <a:rPr lang="en-US" altLang="zh-CN" sz="1600" dirty="0" smtClean="0">
                <a:latin typeface="Times New Roman" panose="02020603050405020304" pitchFamily="18" charset="0"/>
                <a:cs typeface="Times New Roman" panose="02020603050405020304" pitchFamily="18" charset="0"/>
              </a:rPr>
              <a:t> P. </a:t>
            </a:r>
            <a:r>
              <a:rPr lang="en-US" altLang="zh-CN" sz="1600" dirty="0" err="1" smtClean="0">
                <a:latin typeface="Times New Roman" panose="02020603050405020304" pitchFamily="18" charset="0"/>
                <a:cs typeface="Times New Roman" panose="02020603050405020304" pitchFamily="18" charset="0"/>
              </a:rPr>
              <a:t>Corboz</a:t>
            </a:r>
            <a:r>
              <a:rPr lang="en-US" altLang="zh-CN" sz="1600" dirty="0" smtClean="0">
                <a:latin typeface="Times New Roman" panose="02020603050405020304" pitchFamily="18" charset="0"/>
                <a:cs typeface="Times New Roman" panose="02020603050405020304" pitchFamily="18" charset="0"/>
              </a:rPr>
              <a:t> et al., PRB 87, 115144 (2013);</a:t>
            </a:r>
          </a:p>
          <a:p>
            <a:r>
              <a:rPr lang="en-US" altLang="zh-CN" sz="1600" dirty="0" smtClean="0">
                <a:latin typeface="Times New Roman" panose="02020603050405020304" pitchFamily="18" charset="0"/>
                <a:cs typeface="Times New Roman" panose="02020603050405020304" pitchFamily="18" charset="0"/>
              </a:rPr>
              <a:t>J. </a:t>
            </a:r>
            <a:r>
              <a:rPr lang="en-US" altLang="zh-CN" sz="1600" dirty="0" err="1" smtClean="0">
                <a:latin typeface="Times New Roman" panose="02020603050405020304" pitchFamily="18" charset="0"/>
                <a:cs typeface="Times New Roman" panose="02020603050405020304" pitchFamily="18" charset="0"/>
              </a:rPr>
              <a:t>Guo</a:t>
            </a:r>
            <a:r>
              <a:rPr lang="en-US" altLang="zh-CN" sz="1600" dirty="0" smtClean="0">
                <a:latin typeface="Times New Roman" panose="02020603050405020304" pitchFamily="18" charset="0"/>
                <a:cs typeface="Times New Roman" panose="02020603050405020304" pitchFamily="18" charset="0"/>
              </a:rPr>
              <a:t> et al., PRL 124, 206602 (2020);</a:t>
            </a:r>
          </a:p>
          <a:p>
            <a:r>
              <a:rPr lang="en-US" altLang="zh-CN" sz="1600" dirty="0" smtClean="0">
                <a:latin typeface="Times New Roman" panose="02020603050405020304" pitchFamily="18" charset="0"/>
                <a:cs typeface="Times New Roman" panose="02020603050405020304" pitchFamily="18" charset="0"/>
              </a:rPr>
              <a:t>……</a:t>
            </a:r>
            <a:endParaRPr lang="zh-CN" altLang="en-US" sz="1600" dirty="0" smtClean="0">
              <a:latin typeface="Times New Roman" panose="02020603050405020304" pitchFamily="18" charset="0"/>
              <a:cs typeface="Times New Roman" panose="02020603050405020304" pitchFamily="18" charset="0"/>
            </a:endParaRPr>
          </a:p>
        </p:txBody>
      </p:sp>
      <p:sp>
        <p:nvSpPr>
          <p:cNvPr id="10" name="矩形 9"/>
          <p:cNvSpPr/>
          <p:nvPr/>
        </p:nvSpPr>
        <p:spPr>
          <a:xfrm>
            <a:off x="96879" y="252688"/>
            <a:ext cx="9548757" cy="646331"/>
          </a:xfrm>
          <a:prstGeom prst="rect">
            <a:avLst/>
          </a:prstGeom>
        </p:spPr>
        <p:txBody>
          <a:bodyPr wrap="square">
            <a:spAutoFit/>
          </a:bodyPr>
          <a:lstStyle/>
          <a:p>
            <a:r>
              <a:rPr lang="en-US" altLang="zh-CN" sz="3600" b="1" dirty="0" smtClean="0">
                <a:solidFill>
                  <a:srgbClr val="003300"/>
                </a:solidFill>
                <a:latin typeface="Times New Roman" panose="02020603050405020304" pitchFamily="18" charset="0"/>
                <a:ea typeface="华文楷体" panose="02010600040101010101" pitchFamily="2" charset="-122"/>
                <a:cs typeface="Times New Roman" panose="02020603050405020304" pitchFamily="18" charset="0"/>
              </a:rPr>
              <a:t>A realistic model</a:t>
            </a:r>
            <a:r>
              <a:rPr lang="en-US" altLang="zh-CN" sz="3600" b="1" dirty="0">
                <a:solidFill>
                  <a:srgbClr val="0033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3600" b="1" dirty="0" smtClean="0">
                <a:solidFill>
                  <a:srgbClr val="0033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600" b="1" dirty="0" smtClean="0">
                <a:solidFill>
                  <a:srgbClr val="003300"/>
                </a:solidFill>
                <a:latin typeface="Times New Roman" panose="02020603050405020304" pitchFamily="18" charset="0"/>
                <a:ea typeface="华文楷体" panose="02010600040101010101" pitchFamily="2" charset="-122"/>
                <a:cs typeface="Times New Roman" panose="02020603050405020304" pitchFamily="18" charset="0"/>
              </a:rPr>
              <a:t>Shastry-Sutherland model</a:t>
            </a:r>
            <a:endParaRPr lang="zh-CN" altLang="en-US" sz="3600" b="1" dirty="0">
              <a:solidFill>
                <a:srgbClr val="0033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 name="文本框 10"/>
          <p:cNvSpPr txBox="1"/>
          <p:nvPr/>
        </p:nvSpPr>
        <p:spPr>
          <a:xfrm>
            <a:off x="3707651" y="4595582"/>
            <a:ext cx="4580138" cy="461665"/>
          </a:xfrm>
          <a:prstGeom prst="rect">
            <a:avLst/>
          </a:prstGeom>
          <a:noFill/>
        </p:spPr>
        <p:txBody>
          <a:bodyPr wrap="square" rtlCol="0">
            <a:spAutoFit/>
          </a:bodyPr>
          <a:lstStyle/>
          <a:p>
            <a:pPr>
              <a:spcBef>
                <a:spcPts val="600"/>
              </a:spcBef>
            </a:pPr>
            <a:r>
              <a:rPr lang="en-US" altLang="zh-CN" sz="2400" dirty="0" smtClean="0">
                <a:solidFill>
                  <a:srgbClr val="000099"/>
                </a:solidFill>
                <a:latin typeface="Times New Roman" panose="02020603050405020304" pitchFamily="18" charset="0"/>
                <a:cs typeface="Times New Roman" panose="02020603050405020304" pitchFamily="18" charset="0"/>
                <a:sym typeface="Wingdings" panose="05000000000000000000" pitchFamily="2" charset="2"/>
              </a:rPr>
              <a:t>DQCP? (</a:t>
            </a:r>
            <a:r>
              <a:rPr lang="zh-CN" altLang="en-US" sz="2400" dirty="0">
                <a:solidFill>
                  <a:srgbClr val="000099"/>
                </a:solidFill>
                <a:latin typeface="Times New Roman" panose="02020603050405020304" pitchFamily="18" charset="0"/>
                <a:cs typeface="Times New Roman" panose="02020603050405020304" pitchFamily="18" charset="0"/>
                <a:sym typeface="Wingdings" panose="05000000000000000000" pitchFamily="2" charset="2"/>
              </a:rPr>
              <a:t>价</a:t>
            </a:r>
            <a:r>
              <a:rPr lang="zh-CN" altLang="en-US" sz="2400" dirty="0" smtClean="0">
                <a:solidFill>
                  <a:srgbClr val="000099"/>
                </a:solidFill>
                <a:latin typeface="Times New Roman" panose="02020603050405020304" pitchFamily="18" charset="0"/>
                <a:cs typeface="Times New Roman" panose="02020603050405020304" pitchFamily="18" charset="0"/>
                <a:sym typeface="Wingdings" panose="05000000000000000000" pitchFamily="2" charset="2"/>
              </a:rPr>
              <a:t>键晶体态</a:t>
            </a:r>
            <a:r>
              <a:rPr lang="en-US" altLang="zh-CN" sz="2400" dirty="0" smtClean="0">
                <a:solidFill>
                  <a:srgbClr val="000099"/>
                </a:solidFill>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dirty="0" smtClean="0">
                <a:solidFill>
                  <a:srgbClr val="000099"/>
                </a:solidFill>
                <a:latin typeface="Times New Roman" panose="02020603050405020304" pitchFamily="18" charset="0"/>
                <a:cs typeface="Times New Roman" panose="02020603050405020304" pitchFamily="18" charset="0"/>
                <a:sym typeface="Wingdings" panose="05000000000000000000" pitchFamily="2" charset="2"/>
              </a:rPr>
              <a:t>反铁磁态</a:t>
            </a:r>
            <a:r>
              <a:rPr lang="en-US" altLang="zh-CN" sz="2400" dirty="0" smtClean="0">
                <a:solidFill>
                  <a:srgbClr val="000099"/>
                </a:solidFill>
                <a:latin typeface="Times New Roman" panose="02020603050405020304" pitchFamily="18" charset="0"/>
                <a:cs typeface="Times New Roman" panose="02020603050405020304" pitchFamily="18" charset="0"/>
                <a:sym typeface="Wingdings" panose="05000000000000000000" pitchFamily="2" charset="2"/>
              </a:rPr>
              <a:t>)</a:t>
            </a:r>
          </a:p>
        </p:txBody>
      </p:sp>
      <p:sp>
        <p:nvSpPr>
          <p:cNvPr id="12" name="文本框 11"/>
          <p:cNvSpPr txBox="1"/>
          <p:nvPr/>
        </p:nvSpPr>
        <p:spPr>
          <a:xfrm>
            <a:off x="182204" y="3951763"/>
            <a:ext cx="4439671" cy="2539157"/>
          </a:xfrm>
          <a:prstGeom prst="rect">
            <a:avLst/>
          </a:prstGeom>
          <a:noFill/>
        </p:spPr>
        <p:txBody>
          <a:bodyPr wrap="square" rtlCol="0">
            <a:spAutoFit/>
          </a:bodyPr>
          <a:lstStyle/>
          <a:p>
            <a:pPr marL="342900" indent="-342900">
              <a:spcBef>
                <a:spcPts val="600"/>
              </a:spcBef>
              <a:buFont typeface="Wingdings" panose="05000000000000000000" pitchFamily="2" charset="2"/>
              <a:buChar char="Ø"/>
            </a:pPr>
            <a:r>
              <a:rPr lang="en-US" altLang="zh-CN" sz="2400" i="1" dirty="0" smtClean="0">
                <a:latin typeface="Times New Roman" panose="02020603050405020304" pitchFamily="18" charset="0"/>
                <a:cs typeface="Times New Roman" panose="02020603050405020304" pitchFamily="18" charset="0"/>
              </a:rPr>
              <a:t>J</a:t>
            </a: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J </a:t>
            </a:r>
            <a:r>
              <a:rPr lang="en-US" altLang="zh-CN" sz="2400" dirty="0" smtClean="0">
                <a:latin typeface="Times New Roman" panose="02020603050405020304" pitchFamily="18" charset="0"/>
                <a:cs typeface="Times New Roman" panose="02020603050405020304" pitchFamily="18" charset="0"/>
              </a:rPr>
              <a:t>' &lt; 0.675, exact dimer singlet</a:t>
            </a:r>
          </a:p>
          <a:p>
            <a:pPr marL="342900" indent="-342900">
              <a:spcBef>
                <a:spcPts val="600"/>
              </a:spcBef>
              <a:buFont typeface="Wingdings" panose="05000000000000000000" pitchFamily="2" charset="2"/>
              <a:buChar char="Ø"/>
            </a:pPr>
            <a:r>
              <a:rPr lang="en-US" altLang="zh-CN" sz="2400" i="1" dirty="0" smtClean="0">
                <a:latin typeface="Times New Roman" panose="02020603050405020304" pitchFamily="18" charset="0"/>
                <a:cs typeface="Times New Roman" panose="02020603050405020304" pitchFamily="18" charset="0"/>
              </a:rPr>
              <a:t>J</a:t>
            </a: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J </a:t>
            </a:r>
            <a:r>
              <a:rPr lang="en-US" altLang="zh-CN" sz="2400" dirty="0" smtClean="0">
                <a:latin typeface="Times New Roman" panose="02020603050405020304" pitchFamily="18" charset="0"/>
                <a:cs typeface="Times New Roman" panose="02020603050405020304" pitchFamily="18" charset="0"/>
              </a:rPr>
              <a:t>' &gt;0.765, AFM</a:t>
            </a:r>
          </a:p>
          <a:p>
            <a:pPr marL="342900" indent="-342900">
              <a:spcBef>
                <a:spcPts val="600"/>
              </a:spcBef>
              <a:buFont typeface="Wingdings" panose="05000000000000000000" pitchFamily="2" charset="2"/>
              <a:buChar char="Ø"/>
            </a:pPr>
            <a:r>
              <a:rPr lang="en-US" altLang="zh-CN" sz="2400" u="sng" dirty="0" smtClean="0">
                <a:solidFill>
                  <a:srgbClr val="0000FF"/>
                </a:solidFill>
                <a:latin typeface="Times New Roman" panose="02020603050405020304" pitchFamily="18" charset="0"/>
                <a:cs typeface="Times New Roman" panose="02020603050405020304" pitchFamily="18" charset="0"/>
              </a:rPr>
              <a:t>Plaquette singlet (VBS)</a:t>
            </a:r>
            <a:r>
              <a:rPr lang="en-US" altLang="zh-CN" sz="2400" dirty="0" smtClean="0">
                <a:latin typeface="Times New Roman" panose="02020603050405020304" pitchFamily="18" charset="0"/>
                <a:cs typeface="Times New Roman" panose="02020603050405020304" pitchFamily="18" charset="0"/>
              </a:rPr>
              <a:t>:</a:t>
            </a:r>
          </a:p>
          <a:p>
            <a:pPr>
              <a:spcBef>
                <a:spcPts val="600"/>
              </a:spcBef>
            </a:pPr>
            <a:r>
              <a:rPr lang="en-US" altLang="zh-CN" sz="2400" dirty="0" smtClean="0">
                <a:latin typeface="Times New Roman" panose="02020603050405020304" pitchFamily="18" charset="0"/>
                <a:cs typeface="Times New Roman" panose="02020603050405020304" pitchFamily="18" charset="0"/>
              </a:rPr>
              <a:t>Mirror symmetry breaking by dimers &amp;double degeneracy </a:t>
            </a:r>
          </a:p>
        </p:txBody>
      </p:sp>
      <p:sp>
        <p:nvSpPr>
          <p:cNvPr id="4" name="下箭头 3"/>
          <p:cNvSpPr/>
          <p:nvPr/>
        </p:nvSpPr>
        <p:spPr>
          <a:xfrm>
            <a:off x="4717863" y="3654078"/>
            <a:ext cx="153395" cy="941504"/>
          </a:xfrm>
          <a:prstGeom prst="downArrow">
            <a:avLst/>
          </a:prstGeom>
          <a:solidFill>
            <a:srgbClr val="0000FF"/>
          </a:solidFill>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3"/>
          <p:cNvPicPr>
            <a:picLocks noChangeAspect="1" noChangeArrowheads="1"/>
          </p:cNvPicPr>
          <p:nvPr/>
        </p:nvPicPr>
        <p:blipFill>
          <a:blip r:embed="rId3" cstate="print"/>
          <a:srcRect/>
          <a:stretch>
            <a:fillRect/>
          </a:stretch>
        </p:blipFill>
        <p:spPr bwMode="auto">
          <a:xfrm>
            <a:off x="-3174" y="1064781"/>
            <a:ext cx="9148763" cy="133350"/>
          </a:xfrm>
          <a:prstGeom prst="rect">
            <a:avLst/>
          </a:prstGeom>
          <a:noFill/>
          <a:ln w="38100">
            <a:noFill/>
            <a:miter lim="800000"/>
            <a:headEnd/>
            <a:tailEnd/>
          </a:ln>
        </p:spPr>
      </p:pic>
    </p:spTree>
    <p:extLst>
      <p:ext uri="{BB962C8B-B14F-4D97-AF65-F5344CB8AC3E}">
        <p14:creationId xmlns:p14="http://schemas.microsoft.com/office/powerpoint/2010/main" val="114900672"/>
      </p:ext>
    </p:extLst>
  </p:cSld>
  <p:clrMapOvr>
    <a:masterClrMapping/>
  </p:clrMapOvr>
  <mc:AlternateContent xmlns:mc="http://schemas.openxmlformats.org/markup-compatibility/2006" xmlns:p14="http://schemas.microsoft.com/office/powerpoint/2010/main">
    <mc:Choice Requires="p14">
      <p:transition spd="slow" p14:dur="2000" advTm="102285"/>
    </mc:Choice>
    <mc:Fallback xmlns="">
      <p:transition spd="slow" advTm="102285"/>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233780" y="1155879"/>
            <a:ext cx="2964766" cy="4607408"/>
          </a:xfrm>
          <a:prstGeom prst="rect">
            <a:avLst/>
          </a:prstGeom>
        </p:spPr>
      </p:pic>
      <p:sp>
        <p:nvSpPr>
          <p:cNvPr id="2" name="文本框 1"/>
          <p:cNvSpPr txBox="1"/>
          <p:nvPr/>
        </p:nvSpPr>
        <p:spPr>
          <a:xfrm>
            <a:off x="52944" y="51051"/>
            <a:ext cx="9110571" cy="646331"/>
          </a:xfrm>
          <a:prstGeom prst="rect">
            <a:avLst/>
          </a:prstGeom>
          <a:noFill/>
        </p:spPr>
        <p:txBody>
          <a:bodyPr wrap="none" rtlCol="0">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SrCu</a:t>
            </a:r>
            <a:r>
              <a:rPr lang="en-US" altLang="zh-CN" sz="3600" b="1" baseline="-25000" dirty="0" smtClean="0">
                <a:solidFill>
                  <a:srgbClr val="003300"/>
                </a:solidFill>
                <a:latin typeface="Times New Roman" panose="02020603050405020304" pitchFamily="18" charset="0"/>
                <a:cs typeface="Times New Roman" panose="02020603050405020304" pitchFamily="18" charset="0"/>
              </a:rPr>
              <a:t>2</a:t>
            </a:r>
            <a:r>
              <a:rPr lang="en-US" altLang="zh-CN" sz="3600" b="1" dirty="0" smtClean="0">
                <a:solidFill>
                  <a:srgbClr val="003300"/>
                </a:solidFill>
                <a:latin typeface="Times New Roman" panose="02020603050405020304" pitchFamily="18" charset="0"/>
                <a:cs typeface="Times New Roman" panose="02020603050405020304" pitchFamily="18" charset="0"/>
              </a:rPr>
              <a:t>(BO</a:t>
            </a:r>
            <a:r>
              <a:rPr lang="en-US" altLang="zh-CN" sz="3600" b="1" baseline="-25000" dirty="0" smtClean="0">
                <a:solidFill>
                  <a:srgbClr val="003300"/>
                </a:solidFill>
                <a:latin typeface="Times New Roman" panose="02020603050405020304" pitchFamily="18" charset="0"/>
                <a:cs typeface="Times New Roman" panose="02020603050405020304" pitchFamily="18" charset="0"/>
              </a:rPr>
              <a:t>3</a:t>
            </a:r>
            <a:r>
              <a:rPr lang="en-US" altLang="zh-CN" sz="3600" b="1" dirty="0" smtClean="0">
                <a:solidFill>
                  <a:srgbClr val="003300"/>
                </a:solidFill>
                <a:latin typeface="Times New Roman" panose="02020603050405020304" pitchFamily="18" charset="0"/>
                <a:cs typeface="Times New Roman" panose="02020603050405020304" pitchFamily="18" charset="0"/>
              </a:rPr>
              <a:t>)</a:t>
            </a:r>
            <a:r>
              <a:rPr lang="en-US" altLang="zh-CN" sz="3600" b="1" baseline="-25000" dirty="0" smtClean="0">
                <a:solidFill>
                  <a:srgbClr val="003300"/>
                </a:solidFill>
                <a:latin typeface="Times New Roman" panose="02020603050405020304" pitchFamily="18" charset="0"/>
                <a:cs typeface="Times New Roman" panose="02020603050405020304" pitchFamily="18" charset="0"/>
              </a:rPr>
              <a:t>2</a:t>
            </a:r>
            <a:r>
              <a:rPr lang="en-US" altLang="zh-CN" sz="3600" b="1" dirty="0" smtClean="0">
                <a:solidFill>
                  <a:srgbClr val="003300"/>
                </a:solidFill>
                <a:latin typeface="Times New Roman" panose="02020603050405020304" pitchFamily="18" charset="0"/>
                <a:cs typeface="Times New Roman" panose="02020603050405020304" pitchFamily="18" charset="0"/>
              </a:rPr>
              <a:t> : A Shastry-Sutherland material</a:t>
            </a:r>
            <a:endParaRPr lang="zh-CN" altLang="en-US" sz="3600" b="1" baseline="-25000" dirty="0">
              <a:solidFill>
                <a:srgbClr val="003300"/>
              </a:solidFill>
              <a:latin typeface="Times New Roman" panose="02020603050405020304" pitchFamily="18" charset="0"/>
              <a:cs typeface="Times New Roman" panose="02020603050405020304" pitchFamily="18" charset="0"/>
            </a:endParaRPr>
          </a:p>
        </p:txBody>
      </p:sp>
      <p:sp>
        <p:nvSpPr>
          <p:cNvPr id="3" name="矩形 2"/>
          <p:cNvSpPr/>
          <p:nvPr/>
        </p:nvSpPr>
        <p:spPr>
          <a:xfrm>
            <a:off x="4461304" y="774037"/>
            <a:ext cx="2877158" cy="523220"/>
          </a:xfrm>
          <a:prstGeom prst="rect">
            <a:avLst/>
          </a:prstGeom>
        </p:spPr>
        <p:txBody>
          <a:bodyPr wrap="square">
            <a:spAutoFit/>
          </a:bodyPr>
          <a:lstStyle/>
          <a:p>
            <a:r>
              <a:rPr lang="en-US" altLang="zh-CN" sz="2000" i="1" dirty="0" smtClean="0">
                <a:solidFill>
                  <a:srgbClr val="242021"/>
                </a:solidFill>
                <a:latin typeface="Times New Roman" panose="02020603050405020304" pitchFamily="18" charset="0"/>
                <a:cs typeface="Times New Roman" panose="02020603050405020304" pitchFamily="18" charset="0"/>
              </a:rPr>
              <a:t>J </a:t>
            </a:r>
            <a:r>
              <a:rPr lang="en-US" altLang="zh-CN" sz="2000" dirty="0" smtClean="0">
                <a:latin typeface="Times New Roman" panose="02020603050405020304" pitchFamily="18" charset="0"/>
                <a:cs typeface="Times New Roman" panose="02020603050405020304" pitchFamily="18" charset="0"/>
              </a:rPr>
              <a:t>'</a:t>
            </a:r>
            <a:r>
              <a:rPr lang="en-US" altLang="zh-CN" sz="2800" dirty="0" smtClean="0">
                <a:solidFill>
                  <a:srgbClr val="242021"/>
                </a:solidFill>
                <a:latin typeface="Times New Roman" panose="02020603050405020304" pitchFamily="18" charset="0"/>
                <a:cs typeface="Times New Roman" panose="02020603050405020304" pitchFamily="18" charset="0"/>
              </a:rPr>
              <a:t>∼</a:t>
            </a:r>
            <a:r>
              <a:rPr lang="en-US" altLang="zh-CN" sz="2000" dirty="0">
                <a:solidFill>
                  <a:srgbClr val="242021"/>
                </a:solidFill>
                <a:latin typeface="Times New Roman" panose="02020603050405020304" pitchFamily="18" charset="0"/>
                <a:cs typeface="Times New Roman" panose="02020603050405020304" pitchFamily="18" charset="0"/>
              </a:rPr>
              <a:t>85 </a:t>
            </a:r>
            <a:r>
              <a:rPr lang="en-US" altLang="zh-CN" sz="2000" dirty="0" smtClean="0">
                <a:solidFill>
                  <a:srgbClr val="242021"/>
                </a:solidFill>
                <a:latin typeface="Times New Roman" panose="02020603050405020304" pitchFamily="18" charset="0"/>
                <a:cs typeface="Times New Roman" panose="02020603050405020304" pitchFamily="18" charset="0"/>
              </a:rPr>
              <a:t>K, </a:t>
            </a:r>
            <a:r>
              <a:rPr lang="en-US" altLang="zh-CN" sz="2000" b="1" i="1" dirty="0" smtClean="0">
                <a:solidFill>
                  <a:srgbClr val="C00000"/>
                </a:solidFill>
                <a:latin typeface="Times New Roman" panose="02020603050405020304" pitchFamily="18" charset="0"/>
                <a:cs typeface="Times New Roman" panose="02020603050405020304" pitchFamily="18" charset="0"/>
              </a:rPr>
              <a:t>α = </a:t>
            </a:r>
            <a:r>
              <a:rPr lang="en-US" altLang="zh-CN" sz="2000" b="1" dirty="0" smtClean="0">
                <a:solidFill>
                  <a:srgbClr val="C00000"/>
                </a:solidFill>
                <a:latin typeface="Times New Roman" panose="02020603050405020304" pitchFamily="18" charset="0"/>
                <a:cs typeface="Times New Roman" panose="02020603050405020304" pitchFamily="18" charset="0"/>
              </a:rPr>
              <a:t>0.635</a:t>
            </a:r>
            <a:endParaRPr lang="zh-CN" altLang="en-US" sz="2000" b="1" dirty="0">
              <a:solidFill>
                <a:srgbClr val="C00000"/>
              </a:solidFill>
              <a:latin typeface="Times New Roman" panose="02020603050405020304" pitchFamily="18" charset="0"/>
              <a:cs typeface="Times New Roman" panose="02020603050405020304" pitchFamily="18" charset="0"/>
            </a:endParaRPr>
          </a:p>
        </p:txBody>
      </p:sp>
      <p:sp>
        <p:nvSpPr>
          <p:cNvPr id="7" name="矩形 6"/>
          <p:cNvSpPr/>
          <p:nvPr/>
        </p:nvSpPr>
        <p:spPr>
          <a:xfrm>
            <a:off x="52944" y="5975786"/>
            <a:ext cx="3326438" cy="707886"/>
          </a:xfrm>
          <a:prstGeom prst="rect">
            <a:avLst/>
          </a:prstGeom>
        </p:spPr>
        <p:txBody>
          <a:bodyPr wrap="square">
            <a:spAutoFit/>
          </a:bodyPr>
          <a:lstStyle/>
          <a:p>
            <a:r>
              <a:rPr lang="en-US" altLang="zh-CN" sz="2000" dirty="0" smtClean="0">
                <a:solidFill>
                  <a:srgbClr val="000000"/>
                </a:solidFill>
                <a:latin typeface="Times New Roman" panose="02020603050405020304" pitchFamily="18" charset="0"/>
                <a:cs typeface="Times New Roman" panose="02020603050405020304" pitchFamily="18" charset="0"/>
              </a:rPr>
              <a:t>Tetragonal</a:t>
            </a:r>
            <a:r>
              <a:rPr lang="en-US" altLang="zh-CN" sz="2000" dirty="0">
                <a:solidFill>
                  <a:srgbClr val="000000"/>
                </a:solidFill>
                <a:latin typeface="Times New Roman" panose="02020603050405020304" pitchFamily="18" charset="0"/>
                <a:cs typeface="Times New Roman" panose="02020603050405020304" pitchFamily="18" charset="0"/>
              </a:rPr>
              <a:t>:</a:t>
            </a:r>
            <a:r>
              <a:rPr lang="en-US" altLang="zh-CN" sz="2000" dirty="0" smtClean="0">
                <a:solidFill>
                  <a:srgbClr val="000000"/>
                </a:solidFill>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a </a:t>
            </a:r>
            <a:r>
              <a:rPr lang="en-US" altLang="zh-CN" sz="2000" dirty="0" smtClean="0">
                <a:latin typeface="Times New Roman" panose="02020603050405020304" pitchFamily="18" charset="0"/>
                <a:cs typeface="Times New Roman" panose="02020603050405020304" pitchFamily="18" charset="0"/>
              </a:rPr>
              <a:t>= 8.995 Å</a:t>
            </a: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c </a:t>
            </a:r>
            <a:r>
              <a:rPr lang="en-US" altLang="zh-CN" sz="2000" dirty="0" smtClean="0">
                <a:latin typeface="Times New Roman" panose="02020603050405020304" pitchFamily="18" charset="0"/>
                <a:cs typeface="Times New Roman" panose="02020603050405020304" pitchFamily="18" charset="0"/>
              </a:rPr>
              <a:t>= 6.649 Å </a:t>
            </a:r>
          </a:p>
        </p:txBody>
      </p:sp>
      <p:sp>
        <p:nvSpPr>
          <p:cNvPr id="8" name="文本框 7"/>
          <p:cNvSpPr txBox="1"/>
          <p:nvPr/>
        </p:nvSpPr>
        <p:spPr>
          <a:xfrm>
            <a:off x="3879540" y="6178863"/>
            <a:ext cx="4724908"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H. </a:t>
            </a:r>
            <a:r>
              <a:rPr lang="en-US" altLang="zh-CN" dirty="0" err="1" smtClean="0">
                <a:latin typeface="Times New Roman" panose="02020603050405020304" pitchFamily="18" charset="0"/>
                <a:cs typeface="Times New Roman" panose="02020603050405020304" pitchFamily="18" charset="0"/>
              </a:rPr>
              <a:t>Kageyama</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et al., </a:t>
            </a:r>
            <a:r>
              <a:rPr lang="en-US" altLang="zh-CN" dirty="0" err="1" smtClean="0">
                <a:latin typeface="Times New Roman" panose="02020603050405020304" pitchFamily="18" charset="0"/>
                <a:cs typeface="Times New Roman" panose="02020603050405020304" pitchFamily="18" charset="0"/>
              </a:rPr>
              <a:t>Physica</a:t>
            </a:r>
            <a:r>
              <a:rPr lang="en-US" altLang="zh-CN" dirty="0" smtClean="0">
                <a:latin typeface="Times New Roman" panose="02020603050405020304" pitchFamily="18" charset="0"/>
                <a:cs typeface="Times New Roman" panose="02020603050405020304" pitchFamily="18" charset="0"/>
              </a:rPr>
              <a:t> B 329, 1020 (2003)</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solidFill>
                  <a:srgbClr val="242021"/>
                </a:solidFill>
                <a:latin typeface="Times New Roman" panose="02020603050405020304" pitchFamily="18" charset="0"/>
                <a:cs typeface="Times New Roman" panose="02020603050405020304" pitchFamily="18" charset="0"/>
              </a:rPr>
              <a:t>M. E. </a:t>
            </a:r>
            <a:r>
              <a:rPr lang="en-US" altLang="zh-CN" dirty="0" err="1" smtClean="0">
                <a:solidFill>
                  <a:srgbClr val="242021"/>
                </a:solidFill>
                <a:latin typeface="Times New Roman" panose="02020603050405020304" pitchFamily="18" charset="0"/>
                <a:cs typeface="Times New Roman" panose="02020603050405020304" pitchFamily="18" charset="0"/>
              </a:rPr>
              <a:t>Zayed</a:t>
            </a:r>
            <a:r>
              <a:rPr lang="en-US" altLang="zh-CN" dirty="0" smtClean="0">
                <a:solidFill>
                  <a:srgbClr val="242021"/>
                </a:solidFill>
                <a:latin typeface="Times New Roman" panose="02020603050405020304" pitchFamily="18" charset="0"/>
                <a:cs typeface="Times New Roman" panose="02020603050405020304" pitchFamily="18" charset="0"/>
              </a:rPr>
              <a:t> et al., Nat. Phys. 13, 962 (2017).</a:t>
            </a:r>
            <a:endParaRPr lang="zh-CN" altLang="en-US" dirty="0">
              <a:latin typeface="Times New Roman" panose="02020603050405020304" pitchFamily="18" charset="0"/>
              <a:cs typeface="Times New Roman" panose="02020603050405020304" pitchFamily="18" charset="0"/>
            </a:endParaRPr>
          </a:p>
        </p:txBody>
      </p:sp>
      <p:grpSp>
        <p:nvGrpSpPr>
          <p:cNvPr id="19" name="组合 18"/>
          <p:cNvGrpSpPr/>
          <p:nvPr/>
        </p:nvGrpSpPr>
        <p:grpSpPr>
          <a:xfrm>
            <a:off x="4037746" y="1491696"/>
            <a:ext cx="4138610" cy="973751"/>
            <a:chOff x="4277256" y="3594765"/>
            <a:chExt cx="4138610" cy="973751"/>
          </a:xfrm>
        </p:grpSpPr>
        <p:pic>
          <p:nvPicPr>
            <p:cNvPr id="10" name="图片 9"/>
            <p:cNvPicPr>
              <a:picLocks noChangeAspect="1"/>
            </p:cNvPicPr>
            <p:nvPr/>
          </p:nvPicPr>
          <p:blipFill rotWithShape="1">
            <a:blip r:embed="rId4"/>
            <a:srcRect t="5075"/>
            <a:stretch/>
          </p:blipFill>
          <p:spPr>
            <a:xfrm>
              <a:off x="4277256" y="3594765"/>
              <a:ext cx="4138610" cy="314287"/>
            </a:xfrm>
            <a:prstGeom prst="rect">
              <a:avLst/>
            </a:prstGeom>
          </p:spPr>
        </p:pic>
        <p:sp>
          <p:nvSpPr>
            <p:cNvPr id="11" name="椭圆 10"/>
            <p:cNvSpPr>
              <a:spLocks noChangeAspect="1"/>
            </p:cNvSpPr>
            <p:nvPr/>
          </p:nvSpPr>
          <p:spPr>
            <a:xfrm>
              <a:off x="5235043" y="3746666"/>
              <a:ext cx="108000" cy="1080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574745" y="4199184"/>
              <a:ext cx="1428596" cy="369332"/>
            </a:xfrm>
            <a:prstGeom prst="rect">
              <a:avLst/>
            </a:prstGeom>
            <a:noFill/>
          </p:spPr>
          <p:txBody>
            <a:bodyPr wrap="none" rtlCol="0">
              <a:spAutoFit/>
            </a:bodyPr>
            <a:lstStyle/>
            <a:p>
              <a:r>
                <a:rPr lang="en-US" altLang="zh-CN" b="1" dirty="0" smtClean="0">
                  <a:solidFill>
                    <a:srgbClr val="0000FF"/>
                  </a:solidFill>
                  <a:latin typeface="Times New Roman" panose="02020603050405020304" pitchFamily="18" charset="0"/>
                  <a:cs typeface="Times New Roman" panose="02020603050405020304" pitchFamily="18" charset="0"/>
                </a:rPr>
                <a:t>SrCu</a:t>
              </a:r>
              <a:r>
                <a:rPr lang="en-US" altLang="zh-CN" b="1" baseline="-25000" dirty="0" smtClean="0">
                  <a:solidFill>
                    <a:srgbClr val="0000FF"/>
                  </a:solidFill>
                  <a:latin typeface="Times New Roman" panose="02020603050405020304" pitchFamily="18" charset="0"/>
                  <a:cs typeface="Times New Roman" panose="02020603050405020304" pitchFamily="18" charset="0"/>
                </a:rPr>
                <a:t>2</a:t>
              </a:r>
              <a:r>
                <a:rPr lang="en-US" altLang="zh-CN" b="1" dirty="0" smtClean="0">
                  <a:solidFill>
                    <a:srgbClr val="0000FF"/>
                  </a:solidFill>
                  <a:latin typeface="Times New Roman" panose="02020603050405020304" pitchFamily="18" charset="0"/>
                  <a:cs typeface="Times New Roman" panose="02020603050405020304" pitchFamily="18" charset="0"/>
                </a:rPr>
                <a:t>(BO</a:t>
              </a:r>
              <a:r>
                <a:rPr lang="en-US" altLang="zh-CN" b="1" baseline="-25000" dirty="0" smtClean="0">
                  <a:solidFill>
                    <a:srgbClr val="0000FF"/>
                  </a:solidFill>
                  <a:latin typeface="Times New Roman" panose="02020603050405020304" pitchFamily="18" charset="0"/>
                  <a:cs typeface="Times New Roman" panose="02020603050405020304" pitchFamily="18" charset="0"/>
                </a:rPr>
                <a:t>3</a:t>
              </a:r>
              <a:r>
                <a:rPr lang="en-US" altLang="zh-CN" b="1" dirty="0" smtClean="0">
                  <a:solidFill>
                    <a:srgbClr val="0000FF"/>
                  </a:solidFill>
                  <a:latin typeface="Times New Roman" panose="02020603050405020304" pitchFamily="18" charset="0"/>
                  <a:cs typeface="Times New Roman" panose="02020603050405020304" pitchFamily="18" charset="0"/>
                </a:rPr>
                <a:t>)</a:t>
              </a:r>
              <a:r>
                <a:rPr lang="en-US" altLang="zh-CN" b="1" baseline="-25000" dirty="0" smtClean="0">
                  <a:solidFill>
                    <a:srgbClr val="0000FF"/>
                  </a:solidFill>
                  <a:latin typeface="Times New Roman" panose="02020603050405020304" pitchFamily="18" charset="0"/>
                  <a:cs typeface="Times New Roman" panose="02020603050405020304" pitchFamily="18" charset="0"/>
                </a:rPr>
                <a:t>2</a:t>
              </a:r>
              <a:endParaRPr lang="zh-CN" altLang="en-US" b="1" baseline="-25000" dirty="0">
                <a:solidFill>
                  <a:srgbClr val="0000FF"/>
                </a:solidFill>
                <a:latin typeface="Times New Roman" panose="02020603050405020304" pitchFamily="18" charset="0"/>
                <a:cs typeface="Times New Roman" panose="02020603050405020304" pitchFamily="18" charset="0"/>
              </a:endParaRPr>
            </a:p>
          </p:txBody>
        </p:sp>
        <p:cxnSp>
          <p:nvCxnSpPr>
            <p:cNvPr id="17" name="直接箭头连接符 16"/>
            <p:cNvCxnSpPr/>
            <p:nvPr/>
          </p:nvCxnSpPr>
          <p:spPr>
            <a:xfrm flipV="1">
              <a:off x="5289043" y="3875184"/>
              <a:ext cx="0" cy="324000"/>
            </a:xfrm>
            <a:prstGeom prst="straightConnector1">
              <a:avLst/>
            </a:prstGeom>
            <a:ln w="317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矩形 20"/>
          <p:cNvSpPr/>
          <p:nvPr/>
        </p:nvSpPr>
        <p:spPr>
          <a:xfrm>
            <a:off x="5050129" y="5701809"/>
            <a:ext cx="2979967" cy="461665"/>
          </a:xfrm>
          <a:prstGeom prst="rect">
            <a:avLst/>
          </a:prstGeom>
        </p:spPr>
        <p:txBody>
          <a:bodyPr wrap="square">
            <a:spAutoFit/>
          </a:bodyPr>
          <a:lstStyle/>
          <a:p>
            <a:r>
              <a:rPr lang="en-US" altLang="zh-CN" sz="2400" i="1" dirty="0" smtClean="0">
                <a:latin typeface="Times New Roman" panose="02020603050405020304" pitchFamily="18" charset="0"/>
                <a:cs typeface="Times New Roman" panose="02020603050405020304" pitchFamily="18" charset="0"/>
              </a:rPr>
              <a:t>J</a:t>
            </a:r>
            <a:r>
              <a:rPr lang="en-US" altLang="zh-CN" sz="2400" dirty="0" smtClean="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J </a:t>
            </a:r>
            <a:r>
              <a:rPr lang="en-US" altLang="zh-CN" sz="2400" dirty="0" smtClean="0">
                <a:latin typeface="Times New Roman" panose="02020603050405020304" pitchFamily="18" charset="0"/>
                <a:cs typeface="Times New Roman" panose="02020603050405020304" pitchFamily="18" charset="0"/>
              </a:rPr>
              <a:t>' tuned by pressure</a:t>
            </a:r>
            <a:endParaRPr lang="zh-CN" altLang="en-US" sz="2400"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5"/>
          <a:stretch>
            <a:fillRect/>
          </a:stretch>
        </p:blipFill>
        <p:spPr>
          <a:xfrm>
            <a:off x="4244913" y="2528969"/>
            <a:ext cx="3724275" cy="3202875"/>
          </a:xfrm>
          <a:prstGeom prst="rect">
            <a:avLst/>
          </a:prstGeom>
        </p:spPr>
      </p:pic>
      <p:pic>
        <p:nvPicPr>
          <p:cNvPr id="15" name="Picture 3"/>
          <p:cNvPicPr>
            <a:picLocks noChangeAspect="1" noChangeArrowheads="1"/>
          </p:cNvPicPr>
          <p:nvPr/>
        </p:nvPicPr>
        <p:blipFill>
          <a:blip r:embed="rId6" cstate="print"/>
          <a:srcRect/>
          <a:stretch>
            <a:fillRect/>
          </a:stretch>
        </p:blipFill>
        <p:spPr bwMode="auto">
          <a:xfrm>
            <a:off x="-3174" y="723961"/>
            <a:ext cx="9148763" cy="133350"/>
          </a:xfrm>
          <a:prstGeom prst="rect">
            <a:avLst/>
          </a:prstGeom>
          <a:noFill/>
          <a:ln w="38100">
            <a:noFill/>
            <a:miter lim="800000"/>
            <a:headEnd/>
            <a:tailEnd/>
          </a:ln>
        </p:spPr>
      </p:pic>
    </p:spTree>
    <p:custDataLst>
      <p:tags r:id="rId1"/>
    </p:custDataLst>
    <p:extLst>
      <p:ext uri="{BB962C8B-B14F-4D97-AF65-F5344CB8AC3E}">
        <p14:creationId xmlns:p14="http://schemas.microsoft.com/office/powerpoint/2010/main" val="1014849377"/>
      </p:ext>
    </p:extLst>
  </p:cSld>
  <p:clrMapOvr>
    <a:masterClrMapping/>
  </p:clrMapOvr>
  <mc:AlternateContent xmlns:mc="http://schemas.openxmlformats.org/markup-compatibility/2006" xmlns:p14="http://schemas.microsoft.com/office/powerpoint/2010/main">
    <mc:Choice Requires="p14">
      <p:transition spd="slow" p14:dur="2000" advTm="101856"/>
    </mc:Choice>
    <mc:Fallback xmlns="">
      <p:transition spd="slow" advTm="101856"/>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323528" y="1646336"/>
            <a:ext cx="4247661" cy="4752528"/>
          </a:xfrm>
          <a:prstGeom prst="rect">
            <a:avLst/>
          </a:prstGeom>
        </p:spPr>
      </p:pic>
      <p:sp>
        <p:nvSpPr>
          <p:cNvPr id="12" name="文本框 11"/>
          <p:cNvSpPr txBox="1"/>
          <p:nvPr/>
        </p:nvSpPr>
        <p:spPr>
          <a:xfrm>
            <a:off x="5130657" y="6237312"/>
            <a:ext cx="3766800" cy="369332"/>
          </a:xfrm>
          <a:prstGeom prst="rect">
            <a:avLst/>
          </a:prstGeom>
          <a:noFill/>
        </p:spPr>
        <p:txBody>
          <a:bodyPr wrap="none" rtlCol="0">
            <a:spAutoFit/>
          </a:bodyPr>
          <a:lstStyle/>
          <a:p>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J. </a:t>
            </a:r>
            <a:r>
              <a:rPr lang="en-US" altLang="zh-CN" dirty="0" err="1" smtClean="0">
                <a:latin typeface="Times New Roman" panose="02020603050405020304" pitchFamily="18" charset="0"/>
                <a:ea typeface="华文楷体" panose="02010600040101010101" pitchFamily="2" charset="-122"/>
                <a:cs typeface="Times New Roman" panose="02020603050405020304" pitchFamily="18" charset="0"/>
              </a:rPr>
              <a:t>Guo</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 et al., PRL 124, 206602 (2020).</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8" name="文本框 17"/>
          <p:cNvSpPr txBox="1"/>
          <p:nvPr/>
        </p:nvSpPr>
        <p:spPr>
          <a:xfrm>
            <a:off x="428472" y="223366"/>
            <a:ext cx="8468985" cy="646331"/>
          </a:xfrm>
          <a:prstGeom prst="rect">
            <a:avLst/>
          </a:prstGeom>
          <a:noFill/>
          <a:ln>
            <a:noFill/>
          </a:ln>
        </p:spPr>
        <p:txBody>
          <a:bodyPr wrap="none" rtlCol="0">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Quantum phase transition in </a:t>
            </a:r>
            <a:r>
              <a:rPr lang="en-US" altLang="zh-CN" sz="3600" b="1" dirty="0">
                <a:solidFill>
                  <a:srgbClr val="003300"/>
                </a:solidFill>
                <a:latin typeface="Times New Roman" panose="02020603050405020304" pitchFamily="18" charset="0"/>
                <a:cs typeface="Times New Roman" panose="02020603050405020304" pitchFamily="18" charset="0"/>
              </a:rPr>
              <a:t>SrCu</a:t>
            </a:r>
            <a:r>
              <a:rPr lang="en-US" altLang="zh-CN" sz="3600" b="1" baseline="-25000" dirty="0">
                <a:solidFill>
                  <a:srgbClr val="003300"/>
                </a:solidFill>
                <a:latin typeface="Times New Roman" panose="02020603050405020304" pitchFamily="18" charset="0"/>
                <a:cs typeface="Times New Roman" panose="02020603050405020304" pitchFamily="18" charset="0"/>
              </a:rPr>
              <a:t>2</a:t>
            </a:r>
            <a:r>
              <a:rPr lang="en-US" altLang="zh-CN" sz="3600" b="1" dirty="0">
                <a:solidFill>
                  <a:srgbClr val="003300"/>
                </a:solidFill>
                <a:latin typeface="Times New Roman" panose="02020603050405020304" pitchFamily="18" charset="0"/>
                <a:cs typeface="Times New Roman" panose="02020603050405020304" pitchFamily="18" charset="0"/>
              </a:rPr>
              <a:t>(BO</a:t>
            </a:r>
            <a:r>
              <a:rPr lang="en-US" altLang="zh-CN" sz="3600" b="1" baseline="-25000" dirty="0">
                <a:solidFill>
                  <a:srgbClr val="003300"/>
                </a:solidFill>
                <a:latin typeface="Times New Roman" panose="02020603050405020304" pitchFamily="18" charset="0"/>
                <a:cs typeface="Times New Roman" panose="02020603050405020304" pitchFamily="18" charset="0"/>
              </a:rPr>
              <a:t>3</a:t>
            </a:r>
            <a:r>
              <a:rPr lang="en-US" altLang="zh-CN" sz="3600" b="1" dirty="0">
                <a:solidFill>
                  <a:srgbClr val="003300"/>
                </a:solidFill>
                <a:latin typeface="Times New Roman" panose="02020603050405020304" pitchFamily="18" charset="0"/>
                <a:cs typeface="Times New Roman" panose="02020603050405020304" pitchFamily="18" charset="0"/>
              </a:rPr>
              <a:t>)</a:t>
            </a:r>
            <a:r>
              <a:rPr lang="en-US" altLang="zh-CN" sz="3600" b="1" baseline="-25000" dirty="0">
                <a:solidFill>
                  <a:srgbClr val="003300"/>
                </a:solidFill>
                <a:latin typeface="Times New Roman" panose="02020603050405020304" pitchFamily="18" charset="0"/>
                <a:cs typeface="Times New Roman" panose="02020603050405020304" pitchFamily="18" charset="0"/>
              </a:rPr>
              <a:t>2</a:t>
            </a:r>
            <a:endParaRPr lang="zh-CN" altLang="en-US" sz="3600" b="1" baseline="-25000" dirty="0">
              <a:solidFill>
                <a:srgbClr val="003300"/>
              </a:solidFill>
              <a:latin typeface="Times New Roman" panose="02020603050405020304" pitchFamily="18" charset="0"/>
              <a:cs typeface="Times New Roman" panose="02020603050405020304" pitchFamily="18" charset="0"/>
            </a:endParaRPr>
          </a:p>
        </p:txBody>
      </p:sp>
      <p:grpSp>
        <p:nvGrpSpPr>
          <p:cNvPr id="2" name="组合 1"/>
          <p:cNvGrpSpPr/>
          <p:nvPr/>
        </p:nvGrpSpPr>
        <p:grpSpPr>
          <a:xfrm>
            <a:off x="4860031" y="1556569"/>
            <a:ext cx="4204003" cy="4190826"/>
            <a:chOff x="4860031" y="966366"/>
            <a:chExt cx="4204003" cy="4190826"/>
          </a:xfrm>
        </p:grpSpPr>
        <p:pic>
          <p:nvPicPr>
            <p:cNvPr id="7" name="图片 6"/>
            <p:cNvPicPr>
              <a:picLocks noChangeAspect="1"/>
            </p:cNvPicPr>
            <p:nvPr/>
          </p:nvPicPr>
          <p:blipFill>
            <a:blip r:embed="rId4"/>
            <a:stretch>
              <a:fillRect/>
            </a:stretch>
          </p:blipFill>
          <p:spPr>
            <a:xfrm>
              <a:off x="4860031" y="966366"/>
              <a:ext cx="4204003" cy="4190826"/>
            </a:xfrm>
            <a:prstGeom prst="rect">
              <a:avLst/>
            </a:prstGeom>
          </p:spPr>
        </p:pic>
        <p:sp>
          <p:nvSpPr>
            <p:cNvPr id="10" name="圆角矩形 9"/>
            <p:cNvSpPr/>
            <p:nvPr/>
          </p:nvSpPr>
          <p:spPr>
            <a:xfrm>
              <a:off x="5580112" y="1268760"/>
              <a:ext cx="519936" cy="1352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3"/>
          <p:cNvPicPr>
            <a:picLocks noChangeAspect="1" noChangeArrowheads="1"/>
          </p:cNvPicPr>
          <p:nvPr/>
        </p:nvPicPr>
        <p:blipFill>
          <a:blip r:embed="rId5" cstate="print"/>
          <a:srcRect/>
          <a:stretch>
            <a:fillRect/>
          </a:stretch>
        </p:blipFill>
        <p:spPr bwMode="auto">
          <a:xfrm>
            <a:off x="-3174" y="1106343"/>
            <a:ext cx="9148763" cy="133350"/>
          </a:xfrm>
          <a:prstGeom prst="rect">
            <a:avLst/>
          </a:prstGeom>
          <a:noFill/>
          <a:ln w="38100">
            <a:noFill/>
            <a:miter lim="800000"/>
            <a:headEnd/>
            <a:tailEnd/>
          </a:ln>
        </p:spPr>
      </p:pic>
    </p:spTree>
    <p:extLst>
      <p:ext uri="{BB962C8B-B14F-4D97-AF65-F5344CB8AC3E}">
        <p14:creationId xmlns:p14="http://schemas.microsoft.com/office/powerpoint/2010/main" val="369691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7" name="Object 5"/>
          <p:cNvGraphicFramePr>
            <a:graphicFrameLocks noChangeAspect="1"/>
          </p:cNvGraphicFramePr>
          <p:nvPr>
            <p:extLst/>
          </p:nvPr>
        </p:nvGraphicFramePr>
        <p:xfrm>
          <a:off x="1064414" y="1388225"/>
          <a:ext cx="7032364" cy="5197302"/>
        </p:xfrm>
        <a:graphic>
          <a:graphicData uri="http://schemas.openxmlformats.org/presentationml/2006/ole">
            <mc:AlternateContent xmlns:mc="http://schemas.openxmlformats.org/markup-compatibility/2006">
              <mc:Choice xmlns:v="urn:schemas-microsoft-com:vml" Requires="v">
                <p:oleObj spid="_x0000_s17427" name="Graph" r:id="rId3" imgW="3901320" imgH="2986920" progId="Origin50.Graph">
                  <p:embed/>
                </p:oleObj>
              </mc:Choice>
              <mc:Fallback>
                <p:oleObj name="Graph" r:id="rId3" imgW="3901320" imgH="2986920" progId="Origin50.Graph">
                  <p:embed/>
                  <p:pic>
                    <p:nvPicPr>
                      <p:cNvPr id="79877" name="Object 5"/>
                      <p:cNvPicPr>
                        <a:picLocks noChangeAspect="1" noChangeArrowheads="1"/>
                      </p:cNvPicPr>
                      <p:nvPr/>
                    </p:nvPicPr>
                    <p:blipFill>
                      <a:blip r:embed="rId4"/>
                      <a:srcRect/>
                      <a:stretch>
                        <a:fillRect/>
                      </a:stretch>
                    </p:blipFill>
                    <p:spPr bwMode="auto">
                      <a:xfrm>
                        <a:off x="1064414" y="1388225"/>
                        <a:ext cx="7032364" cy="5197302"/>
                      </a:xfrm>
                      <a:prstGeom prst="rect">
                        <a:avLst/>
                      </a:prstGeom>
                      <a:noFill/>
                      <a:ln>
                        <a:noFill/>
                      </a:ln>
                      <a:effectLst/>
                    </p:spPr>
                  </p:pic>
                </p:oleObj>
              </mc:Fallback>
            </mc:AlternateContent>
          </a:graphicData>
        </a:graphic>
      </p:graphicFrame>
      <p:sp>
        <p:nvSpPr>
          <p:cNvPr id="9" name="矩形 8"/>
          <p:cNvSpPr/>
          <p:nvPr/>
        </p:nvSpPr>
        <p:spPr>
          <a:xfrm>
            <a:off x="192276" y="156637"/>
            <a:ext cx="8720070" cy="1200329"/>
          </a:xfrm>
          <a:prstGeom prst="rect">
            <a:avLst/>
          </a:prstGeom>
        </p:spPr>
        <p:txBody>
          <a:bodyPr wrap="square">
            <a:spAutoFit/>
          </a:bodyPr>
          <a:lstStyle/>
          <a:p>
            <a:r>
              <a:rPr lang="zh-CN" altLang="en-US" sz="36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朗道相变理论：有序</a:t>
            </a:r>
            <a:r>
              <a:rPr lang="en-US" altLang="zh-CN" sz="36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600"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有序（两种不同对称破缺态）</a:t>
            </a:r>
            <a:r>
              <a:rPr lang="zh-CN" altLang="en-US" sz="36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之间为一级量子相变</a:t>
            </a:r>
            <a:endParaRPr lang="en-US" altLang="zh-CN" sz="3600" b="1" dirty="0" smtClean="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Picture 3"/>
          <p:cNvPicPr>
            <a:picLocks noChangeAspect="1" noChangeArrowheads="1"/>
          </p:cNvPicPr>
          <p:nvPr/>
        </p:nvPicPr>
        <p:blipFill>
          <a:blip r:embed="rId5" cstate="print"/>
          <a:srcRect/>
          <a:stretch>
            <a:fillRect/>
          </a:stretch>
        </p:blipFill>
        <p:spPr bwMode="auto">
          <a:xfrm>
            <a:off x="-3174" y="1521980"/>
            <a:ext cx="9148763" cy="133350"/>
          </a:xfrm>
          <a:prstGeom prst="rect">
            <a:avLst/>
          </a:prstGeom>
          <a:noFill/>
          <a:ln w="38100">
            <a:noFill/>
            <a:miter lim="800000"/>
            <a:headEnd/>
            <a:tailEnd/>
          </a:ln>
        </p:spPr>
      </p:pic>
      <p:pic>
        <p:nvPicPr>
          <p:cNvPr id="2" name="图片 1"/>
          <p:cNvPicPr>
            <a:picLocks noChangeAspect="1"/>
          </p:cNvPicPr>
          <p:nvPr/>
        </p:nvPicPr>
        <p:blipFill>
          <a:blip r:embed="rId6"/>
          <a:stretch>
            <a:fillRect/>
          </a:stretch>
        </p:blipFill>
        <p:spPr>
          <a:xfrm>
            <a:off x="2742364" y="3668426"/>
            <a:ext cx="999190" cy="1061770"/>
          </a:xfrm>
          <a:prstGeom prst="rect">
            <a:avLst/>
          </a:prstGeom>
        </p:spPr>
      </p:pic>
      <p:pic>
        <p:nvPicPr>
          <p:cNvPr id="11" name="图片 10"/>
          <p:cNvPicPr>
            <a:picLocks noChangeAspect="1"/>
          </p:cNvPicPr>
          <p:nvPr/>
        </p:nvPicPr>
        <p:blipFill>
          <a:blip r:embed="rId7"/>
          <a:stretch>
            <a:fillRect/>
          </a:stretch>
        </p:blipFill>
        <p:spPr>
          <a:xfrm>
            <a:off x="5885411" y="3848952"/>
            <a:ext cx="1295750" cy="1047498"/>
          </a:xfrm>
          <a:prstGeom prst="rect">
            <a:avLst/>
          </a:prstGeom>
        </p:spPr>
      </p:pic>
    </p:spTree>
    <p:extLst>
      <p:ext uri="{BB962C8B-B14F-4D97-AF65-F5344CB8AC3E}">
        <p14:creationId xmlns:p14="http://schemas.microsoft.com/office/powerpoint/2010/main" val="313790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3344" y="180088"/>
            <a:ext cx="8508035" cy="584775"/>
          </a:xfrm>
          <a:prstGeom prst="rect">
            <a:avLst/>
          </a:prstGeom>
        </p:spPr>
        <p:txBody>
          <a:bodyPr wrap="none">
            <a:spAutoFit/>
          </a:bodyPr>
          <a:lstStyle/>
          <a:p>
            <a:r>
              <a:rPr lang="en-US" altLang="zh-CN" sz="3200" b="1" dirty="0" smtClean="0">
                <a:solidFill>
                  <a:srgbClr val="003300"/>
                </a:solidFill>
                <a:latin typeface="Times New Roman" panose="02020603050405020304" pitchFamily="18" charset="0"/>
                <a:cs typeface="Times New Roman" panose="02020603050405020304" pitchFamily="18" charset="0"/>
              </a:rPr>
              <a:t>NMR Results Preview: (</a:t>
            </a:r>
            <a:r>
              <a:rPr lang="en-US" altLang="zh-CN" sz="3200" b="1" i="1" dirty="0" smtClean="0">
                <a:solidFill>
                  <a:srgbClr val="003300"/>
                </a:solidFill>
                <a:latin typeface="Times New Roman" panose="02020603050405020304" pitchFamily="18" charset="0"/>
                <a:cs typeface="Times New Roman" panose="02020603050405020304" pitchFamily="18" charset="0"/>
              </a:rPr>
              <a:t>P</a:t>
            </a:r>
            <a:r>
              <a:rPr lang="en-US" altLang="zh-CN" sz="3200" b="1" dirty="0" smtClean="0">
                <a:solidFill>
                  <a:srgbClr val="003300"/>
                </a:solidFill>
                <a:latin typeface="Times New Roman" panose="02020603050405020304" pitchFamily="18" charset="0"/>
                <a:cs typeface="Times New Roman" panose="02020603050405020304" pitchFamily="18" charset="0"/>
              </a:rPr>
              <a:t>, </a:t>
            </a:r>
            <a:r>
              <a:rPr lang="en-US" altLang="zh-CN" sz="3200" b="1" i="1" dirty="0" smtClean="0">
                <a:solidFill>
                  <a:srgbClr val="003300"/>
                </a:solidFill>
                <a:latin typeface="Times New Roman" panose="02020603050405020304" pitchFamily="18" charset="0"/>
                <a:cs typeface="Times New Roman" panose="02020603050405020304" pitchFamily="18" charset="0"/>
              </a:rPr>
              <a:t>H</a:t>
            </a:r>
            <a:r>
              <a:rPr lang="en-US" altLang="zh-CN" sz="3200" b="1" dirty="0" smtClean="0">
                <a:solidFill>
                  <a:srgbClr val="003300"/>
                </a:solidFill>
                <a:latin typeface="Times New Roman" panose="02020603050405020304" pitchFamily="18" charset="0"/>
                <a:cs typeface="Times New Roman" panose="02020603050405020304" pitchFamily="18" charset="0"/>
              </a:rPr>
              <a:t>,</a:t>
            </a:r>
            <a:r>
              <a:rPr lang="en-US" altLang="zh-CN" sz="3200" b="1" i="1" dirty="0" smtClean="0">
                <a:solidFill>
                  <a:srgbClr val="003300"/>
                </a:solidFill>
                <a:latin typeface="Times New Roman" panose="02020603050405020304" pitchFamily="18" charset="0"/>
                <a:cs typeface="Times New Roman" panose="02020603050405020304" pitchFamily="18" charset="0"/>
              </a:rPr>
              <a:t>T </a:t>
            </a:r>
            <a:r>
              <a:rPr lang="en-US" altLang="zh-CN" sz="3200" b="1" dirty="0" smtClean="0">
                <a:solidFill>
                  <a:srgbClr val="003300"/>
                </a:solidFill>
                <a:latin typeface="Times New Roman" panose="02020603050405020304" pitchFamily="18" charset="0"/>
                <a:cs typeface="Times New Roman" panose="02020603050405020304" pitchFamily="18" charset="0"/>
              </a:rPr>
              <a:t>) Phase diagram</a:t>
            </a:r>
            <a:endParaRPr lang="zh-CN" altLang="en-US" sz="3200" b="1" dirty="0">
              <a:solidFill>
                <a:srgbClr val="0033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1555554" y="6399328"/>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grpSp>
        <p:nvGrpSpPr>
          <p:cNvPr id="4" name="组合 3"/>
          <p:cNvGrpSpPr/>
          <p:nvPr/>
        </p:nvGrpSpPr>
        <p:grpSpPr>
          <a:xfrm>
            <a:off x="211794" y="1196340"/>
            <a:ext cx="6047689" cy="5212772"/>
            <a:chOff x="53852" y="891592"/>
            <a:chExt cx="5348030" cy="4069354"/>
          </a:xfrm>
        </p:grpSpPr>
        <p:pic>
          <p:nvPicPr>
            <p:cNvPr id="5" name="图片 4"/>
            <p:cNvPicPr>
              <a:picLocks noChangeAspect="1"/>
            </p:cNvPicPr>
            <p:nvPr/>
          </p:nvPicPr>
          <p:blipFill>
            <a:blip r:embed="rId3"/>
            <a:stretch>
              <a:fillRect/>
            </a:stretch>
          </p:blipFill>
          <p:spPr>
            <a:xfrm>
              <a:off x="53852" y="1011832"/>
              <a:ext cx="5348030" cy="3949114"/>
            </a:xfrm>
            <a:prstGeom prst="rect">
              <a:avLst/>
            </a:prstGeom>
          </p:spPr>
        </p:pic>
        <p:sp>
          <p:nvSpPr>
            <p:cNvPr id="3" name="矩形 2"/>
            <p:cNvSpPr/>
            <p:nvPr/>
          </p:nvSpPr>
          <p:spPr>
            <a:xfrm>
              <a:off x="1014154" y="891592"/>
              <a:ext cx="2585258" cy="1005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599412" y="1011832"/>
              <a:ext cx="1802470" cy="1311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Picture 3"/>
          <p:cNvPicPr>
            <a:picLocks noChangeAspect="1" noChangeArrowheads="1"/>
          </p:cNvPicPr>
          <p:nvPr/>
        </p:nvPicPr>
        <p:blipFill>
          <a:blip r:embed="rId4" cstate="print"/>
          <a:srcRect/>
          <a:stretch>
            <a:fillRect/>
          </a:stretch>
        </p:blipFill>
        <p:spPr bwMode="auto">
          <a:xfrm>
            <a:off x="-3174" y="832024"/>
            <a:ext cx="9148763" cy="133350"/>
          </a:xfrm>
          <a:prstGeom prst="rect">
            <a:avLst/>
          </a:prstGeom>
          <a:noFill/>
          <a:ln w="38100">
            <a:noFill/>
            <a:miter lim="800000"/>
            <a:headEnd/>
            <a:tailEnd/>
          </a:ln>
        </p:spPr>
      </p:pic>
      <p:sp>
        <p:nvSpPr>
          <p:cNvPr id="10" name="文本框 9"/>
          <p:cNvSpPr txBox="1"/>
          <p:nvPr/>
        </p:nvSpPr>
        <p:spPr>
          <a:xfrm>
            <a:off x="5606396" y="1046020"/>
            <a:ext cx="3454838" cy="2954655"/>
          </a:xfrm>
          <a:prstGeom prst="rect">
            <a:avLst/>
          </a:prstGeom>
          <a:noFill/>
          <a:ln>
            <a:noFill/>
          </a:ln>
        </p:spPr>
        <p:txBody>
          <a:bodyPr wrap="square" rtlCol="0">
            <a:spAutoFit/>
          </a:bodyPr>
          <a:lstStyle/>
          <a:p>
            <a:pPr marL="342900" indent="-342900">
              <a:spcBef>
                <a:spcPts val="1200"/>
              </a:spcBef>
              <a:buAutoNum type="arabicPeriod"/>
            </a:pPr>
            <a:r>
              <a:rPr lang="en-US" altLang="zh-CN" sz="2600" dirty="0" smtClean="0">
                <a:solidFill>
                  <a:srgbClr val="0033CC"/>
                </a:solidFill>
                <a:latin typeface="Times New Roman" panose="02020603050405020304" pitchFamily="18" charset="0"/>
                <a:cs typeface="Times New Roman" panose="02020603050405020304" pitchFamily="18" charset="0"/>
              </a:rPr>
              <a:t>Plaquette liquid phase  </a:t>
            </a:r>
          </a:p>
          <a:p>
            <a:pPr marL="342900" indent="-342900">
              <a:spcBef>
                <a:spcPts val="1200"/>
              </a:spcBef>
              <a:buAutoNum type="arabicPeriod"/>
            </a:pPr>
            <a:r>
              <a:rPr lang="en-US" altLang="zh-CN" sz="2600" dirty="0" smtClean="0">
                <a:solidFill>
                  <a:srgbClr val="0033CC"/>
                </a:solidFill>
                <a:latin typeface="Times New Roman" panose="02020603050405020304" pitchFamily="18" charset="0"/>
                <a:cs typeface="Times New Roman" panose="02020603050405020304" pitchFamily="18" charset="0"/>
              </a:rPr>
              <a:t>full-plaquette VBS phase</a:t>
            </a:r>
          </a:p>
          <a:p>
            <a:pPr marL="342900" indent="-342900">
              <a:spcBef>
                <a:spcPts val="1200"/>
              </a:spcBef>
              <a:buAutoNum type="arabicPeriod"/>
            </a:pPr>
            <a:r>
              <a:rPr lang="en-US" altLang="zh-CN" sz="2600" dirty="0" smtClean="0">
                <a:solidFill>
                  <a:srgbClr val="0033CC"/>
                </a:solidFill>
                <a:latin typeface="Times New Roman" panose="02020603050405020304" pitchFamily="18" charset="0"/>
                <a:cs typeface="Times New Roman" panose="02020603050405020304" pitchFamily="18" charset="0"/>
              </a:rPr>
              <a:t>AFM ordered phase</a:t>
            </a:r>
          </a:p>
          <a:p>
            <a:pPr marL="342900" indent="-342900">
              <a:spcBef>
                <a:spcPts val="1200"/>
              </a:spcBef>
              <a:buAutoNum type="arabicPeriod"/>
            </a:pPr>
            <a:r>
              <a:rPr lang="en-US" altLang="zh-CN" sz="2600" u="sng" dirty="0" smtClean="0">
                <a:solidFill>
                  <a:srgbClr val="C00000"/>
                </a:solidFill>
                <a:latin typeface="Times New Roman" panose="02020603050405020304" pitchFamily="18" charset="0"/>
                <a:cs typeface="Times New Roman" panose="02020603050405020304" pitchFamily="18" charset="0"/>
              </a:rPr>
              <a:t>A proximate DQCP between VBS-AFM</a:t>
            </a:r>
          </a:p>
        </p:txBody>
      </p:sp>
      <p:cxnSp>
        <p:nvCxnSpPr>
          <p:cNvPr id="8" name="直接箭头连接符 7"/>
          <p:cNvCxnSpPr/>
          <p:nvPr/>
        </p:nvCxnSpPr>
        <p:spPr>
          <a:xfrm flipH="1">
            <a:off x="2094807" y="1350365"/>
            <a:ext cx="3582786" cy="2382049"/>
          </a:xfrm>
          <a:prstGeom prst="straightConnector1">
            <a:avLst/>
          </a:prstGeom>
          <a:ln w="38100">
            <a:solidFill>
              <a:srgbClr val="00009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828800" y="1840571"/>
            <a:ext cx="3840480" cy="3147065"/>
          </a:xfrm>
          <a:prstGeom prst="straightConnector1">
            <a:avLst/>
          </a:prstGeom>
          <a:ln w="38100">
            <a:solidFill>
              <a:srgbClr val="00009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4634346" y="2830299"/>
            <a:ext cx="1043247" cy="2490385"/>
          </a:xfrm>
          <a:prstGeom prst="straightConnector1">
            <a:avLst/>
          </a:prstGeom>
          <a:ln w="38100">
            <a:solidFill>
              <a:srgbClr val="0000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3366655" y="3574472"/>
            <a:ext cx="2502130" cy="1047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5"/>
          <a:stretch>
            <a:fillRect/>
          </a:stretch>
        </p:blipFill>
        <p:spPr>
          <a:xfrm>
            <a:off x="6559579" y="4225294"/>
            <a:ext cx="2339196" cy="1938906"/>
          </a:xfrm>
          <a:prstGeom prst="rect">
            <a:avLst/>
          </a:prstGeom>
        </p:spPr>
      </p:pic>
    </p:spTree>
    <p:extLst>
      <p:ext uri="{BB962C8B-B14F-4D97-AF65-F5344CB8AC3E}">
        <p14:creationId xmlns:p14="http://schemas.microsoft.com/office/powerpoint/2010/main" val="1742334604"/>
      </p:ext>
    </p:extLst>
  </p:cSld>
  <p:clrMapOvr>
    <a:masterClrMapping/>
  </p:clrMapOvr>
  <mc:AlternateContent xmlns:mc="http://schemas.openxmlformats.org/markup-compatibility/2006" xmlns:p14="http://schemas.microsoft.com/office/powerpoint/2010/main">
    <mc:Choice Requires="p14">
      <p:transition spd="slow" p14:dur="2000" advTm="44281"/>
    </mc:Choice>
    <mc:Fallback xmlns="">
      <p:transition spd="slow" advTm="442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73A50A-2316-4DC9-92B0-567F603387E8}"/>
              </a:ext>
            </a:extLst>
          </p:cNvPr>
          <p:cNvSpPr txBox="1"/>
          <p:nvPr/>
        </p:nvSpPr>
        <p:spPr>
          <a:xfrm>
            <a:off x="91440" y="1760066"/>
            <a:ext cx="8803178" cy="1938992"/>
          </a:xfrm>
          <a:prstGeom prst="rect">
            <a:avLst/>
          </a:prstGeom>
          <a:noFill/>
        </p:spPr>
        <p:txBody>
          <a:bodyPr wrap="square" rtlCol="0">
            <a:spAutoFit/>
          </a:bodyPr>
          <a:lstStyle/>
          <a:p>
            <a:pPr algn="ctr"/>
            <a:r>
              <a:rPr lang="en-US" altLang="zh-CN" sz="40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III. NMR evidence of a Valence-bond-solid (VBS) state and an AFM state in SrCu</a:t>
            </a:r>
            <a:r>
              <a:rPr lang="en-US" altLang="zh-CN" sz="4000" b="1" baseline="-25000"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40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(BO</a:t>
            </a:r>
            <a:r>
              <a:rPr lang="en-US" altLang="zh-CN" sz="4000" b="1" baseline="-25000"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40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4000" b="1" baseline="-25000"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40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a:t>
            </a:r>
          </a:p>
        </p:txBody>
      </p:sp>
    </p:spTree>
    <p:extLst>
      <p:ext uri="{BB962C8B-B14F-4D97-AF65-F5344CB8AC3E}">
        <p14:creationId xmlns:p14="http://schemas.microsoft.com/office/powerpoint/2010/main" val="3615497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331" y="4241574"/>
            <a:ext cx="3589777" cy="1200329"/>
          </a:xfrm>
          <a:prstGeom prst="rect">
            <a:avLst/>
          </a:prstGeom>
          <a:noFill/>
        </p:spPr>
        <p:txBody>
          <a:bodyPr wrap="square" rtlCol="0">
            <a:spAutoFit/>
          </a:bodyPr>
          <a:lstStyle/>
          <a:p>
            <a:pPr>
              <a:lnSpc>
                <a:spcPct val="150000"/>
              </a:lnSpc>
            </a:pPr>
            <a:r>
              <a:rPr lang="en-US" altLang="zh-CN" sz="2400" i="1" dirty="0" smtClean="0">
                <a:latin typeface="Times New Roman" panose="02020603050405020304" pitchFamily="18" charset="0"/>
                <a:cs typeface="Times New Roman" panose="02020603050405020304" pitchFamily="18" charset="0"/>
              </a:rPr>
              <a:t>H</a:t>
            </a:r>
            <a:r>
              <a:rPr lang="en-US" altLang="zh-CN" sz="2400" dirty="0" smtClean="0">
                <a:latin typeface="Times New Roman" panose="02020603050405020304" pitchFamily="18" charset="0"/>
                <a:cs typeface="Times New Roman" panose="02020603050405020304" pitchFamily="18" charset="0"/>
              </a:rPr>
              <a:t> is 8</a:t>
            </a:r>
            <a:r>
              <a:rPr lang="en-US" altLang="zh-CN" sz="2400"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dirty="0" smtClean="0">
                <a:latin typeface="Times New Roman" panose="02020603050405020304" pitchFamily="18" charset="0"/>
                <a:cs typeface="Times New Roman" panose="02020603050405020304" pitchFamily="18" charset="0"/>
              </a:rPr>
              <a:t>away from </a:t>
            </a:r>
            <a:r>
              <a:rPr lang="en-US" altLang="zh-CN" sz="2400" i="1" dirty="0" smtClean="0">
                <a:latin typeface="Times New Roman" panose="02020603050405020304" pitchFamily="18" charset="0"/>
                <a:cs typeface="Times New Roman" panose="02020603050405020304" pitchFamily="18" charset="0"/>
              </a:rPr>
              <a:t>c</a:t>
            </a:r>
            <a:r>
              <a:rPr lang="en-US" altLang="zh-CN" sz="2400" dirty="0" smtClean="0">
                <a:latin typeface="Times New Roman" panose="02020603050405020304" pitchFamily="18" charset="0"/>
                <a:cs typeface="Times New Roman" panose="02020603050405020304" pitchFamily="18" charset="0"/>
              </a:rPr>
              <a:t>-axis</a:t>
            </a:r>
          </a:p>
          <a:p>
            <a:pPr>
              <a:lnSpc>
                <a:spcPct val="150000"/>
              </a:lnSpc>
            </a:pPr>
            <a:r>
              <a:rPr lang="en-US" altLang="zh-CN" sz="2400" dirty="0" smtClean="0">
                <a:latin typeface="Times New Roman" panose="02020603050405020304" pitchFamily="18" charset="0"/>
                <a:cs typeface="Times New Roman" panose="02020603050405020304" pitchFamily="18" charset="0"/>
                <a:sym typeface="Wingdings" panose="05000000000000000000" pitchFamily="2" charset="2"/>
              </a:rPr>
              <a:t>4 inequivalent B sites</a:t>
            </a:r>
            <a:endParaRPr lang="zh-CN" altLang="en-US" sz="24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314772" y="756314"/>
            <a:ext cx="3860801" cy="3208047"/>
          </a:xfrm>
          <a:prstGeom prst="rect">
            <a:avLst/>
          </a:prstGeom>
        </p:spPr>
      </p:pic>
      <p:sp>
        <p:nvSpPr>
          <p:cNvPr id="6" name="矩形 5"/>
          <p:cNvSpPr/>
          <p:nvPr/>
        </p:nvSpPr>
        <p:spPr>
          <a:xfrm>
            <a:off x="866339" y="61457"/>
            <a:ext cx="7599645" cy="523220"/>
          </a:xfrm>
          <a:prstGeom prst="rect">
            <a:avLst/>
          </a:prstGeom>
        </p:spPr>
        <p:txBody>
          <a:bodyPr wrap="none">
            <a:spAutoFit/>
          </a:bodyPr>
          <a:lstStyle/>
          <a:p>
            <a:r>
              <a:rPr lang="en-US" altLang="zh-CN" sz="2800" b="1" dirty="0" smtClean="0">
                <a:solidFill>
                  <a:srgbClr val="003300"/>
                </a:solidFill>
                <a:latin typeface="Times New Roman" panose="02020603050405020304" pitchFamily="18" charset="0"/>
                <a:cs typeface="Times New Roman" panose="02020603050405020304" pitchFamily="18" charset="0"/>
              </a:rPr>
              <a:t>high-pressure </a:t>
            </a:r>
            <a:r>
              <a:rPr lang="en-US" altLang="zh-CN" sz="2800" b="1" baseline="30000" dirty="0" smtClean="0">
                <a:solidFill>
                  <a:srgbClr val="003300"/>
                </a:solidFill>
                <a:latin typeface="Times New Roman" panose="02020603050405020304" pitchFamily="18" charset="0"/>
                <a:cs typeface="Times New Roman" panose="02020603050405020304" pitchFamily="18" charset="0"/>
              </a:rPr>
              <a:t>11</a:t>
            </a:r>
            <a:r>
              <a:rPr lang="en-US" altLang="zh-CN" sz="2800" b="1" dirty="0" smtClean="0">
                <a:solidFill>
                  <a:srgbClr val="003300"/>
                </a:solidFill>
                <a:latin typeface="Times New Roman" panose="02020603050405020304" pitchFamily="18" charset="0"/>
                <a:cs typeface="Times New Roman" panose="02020603050405020304" pitchFamily="18" charset="0"/>
              </a:rPr>
              <a:t>B (</a:t>
            </a:r>
            <a:r>
              <a:rPr lang="en-US" altLang="zh-CN" sz="2800" b="1" i="1" dirty="0" smtClean="0">
                <a:solidFill>
                  <a:srgbClr val="003300"/>
                </a:solidFill>
                <a:latin typeface="Times New Roman" panose="02020603050405020304" pitchFamily="18" charset="0"/>
                <a:cs typeface="Times New Roman" panose="02020603050405020304" pitchFamily="18" charset="0"/>
              </a:rPr>
              <a:t>I </a:t>
            </a:r>
            <a:r>
              <a:rPr lang="en-US" altLang="zh-CN" sz="2800" b="1" dirty="0" smtClean="0">
                <a:solidFill>
                  <a:srgbClr val="003300"/>
                </a:solidFill>
                <a:latin typeface="Times New Roman" panose="02020603050405020304" pitchFamily="18" charset="0"/>
                <a:cs typeface="Times New Roman" panose="02020603050405020304" pitchFamily="18" charset="0"/>
              </a:rPr>
              <a:t>= 3/2) NMR on SrCu</a:t>
            </a:r>
            <a:r>
              <a:rPr lang="en-US" altLang="zh-CN" sz="2800" b="1" baseline="-25000" dirty="0" smtClean="0">
                <a:solidFill>
                  <a:srgbClr val="003300"/>
                </a:solidFill>
                <a:latin typeface="Times New Roman" panose="02020603050405020304" pitchFamily="18" charset="0"/>
                <a:cs typeface="Times New Roman" panose="02020603050405020304" pitchFamily="18" charset="0"/>
              </a:rPr>
              <a:t>2</a:t>
            </a:r>
            <a:r>
              <a:rPr lang="en-US" altLang="zh-CN" sz="2800" b="1" dirty="0" smtClean="0">
                <a:solidFill>
                  <a:srgbClr val="003300"/>
                </a:solidFill>
                <a:latin typeface="Times New Roman" panose="02020603050405020304" pitchFamily="18" charset="0"/>
                <a:cs typeface="Times New Roman" panose="02020603050405020304" pitchFamily="18" charset="0"/>
              </a:rPr>
              <a:t>(BO</a:t>
            </a:r>
            <a:r>
              <a:rPr lang="en-US" altLang="zh-CN" sz="2800" b="1" baseline="-25000" dirty="0" smtClean="0">
                <a:solidFill>
                  <a:srgbClr val="003300"/>
                </a:solidFill>
                <a:latin typeface="Times New Roman" panose="02020603050405020304" pitchFamily="18" charset="0"/>
                <a:cs typeface="Times New Roman" panose="02020603050405020304" pitchFamily="18" charset="0"/>
              </a:rPr>
              <a:t>3</a:t>
            </a:r>
            <a:r>
              <a:rPr lang="en-US" altLang="zh-CN" sz="2800" b="1" dirty="0" smtClean="0">
                <a:solidFill>
                  <a:srgbClr val="003300"/>
                </a:solidFill>
                <a:latin typeface="Times New Roman" panose="02020603050405020304" pitchFamily="18" charset="0"/>
                <a:cs typeface="Times New Roman" panose="02020603050405020304" pitchFamily="18" charset="0"/>
              </a:rPr>
              <a:t>)</a:t>
            </a:r>
            <a:r>
              <a:rPr lang="en-US" altLang="zh-CN" sz="2800" b="1" baseline="-25000" dirty="0" smtClean="0">
                <a:solidFill>
                  <a:srgbClr val="003300"/>
                </a:solidFill>
                <a:latin typeface="Times New Roman" panose="02020603050405020304" pitchFamily="18" charset="0"/>
                <a:cs typeface="Times New Roman" panose="02020603050405020304" pitchFamily="18" charset="0"/>
              </a:rPr>
              <a:t>2</a:t>
            </a:r>
            <a:endParaRPr lang="zh-CN" altLang="en-US" sz="2800" b="1" baseline="-25000" dirty="0">
              <a:solidFill>
                <a:srgbClr val="003300"/>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4858070" y="838933"/>
            <a:ext cx="2585388" cy="430887"/>
          </a:xfrm>
          <a:prstGeom prst="rect">
            <a:avLst/>
          </a:prstGeom>
          <a:noFill/>
        </p:spPr>
        <p:txBody>
          <a:bodyPr wrap="none" rtlCol="0">
            <a:spAutoFit/>
          </a:bodyPr>
          <a:lstStyle/>
          <a:p>
            <a:r>
              <a:rPr lang="en-US" altLang="zh-CN" sz="2200" i="1" dirty="0" smtClean="0">
                <a:solidFill>
                  <a:srgbClr val="3333CC"/>
                </a:solidFill>
                <a:latin typeface="Times New Roman" panose="02020603050405020304" pitchFamily="18" charset="0"/>
                <a:cs typeface="Times New Roman" panose="02020603050405020304" pitchFamily="18" charset="0"/>
              </a:rPr>
              <a:t>f </a:t>
            </a:r>
            <a:r>
              <a:rPr lang="en-US" altLang="zh-CN" sz="2200" dirty="0" smtClean="0">
                <a:solidFill>
                  <a:srgbClr val="3333CC"/>
                </a:solidFill>
                <a:latin typeface="Times New Roman" panose="02020603050405020304" pitchFamily="18" charset="0"/>
                <a:cs typeface="Times New Roman" panose="02020603050405020304" pitchFamily="18" charset="0"/>
              </a:rPr>
              <a:t>~</a:t>
            </a:r>
            <a:r>
              <a:rPr lang="el-GR" altLang="zh-CN" sz="2200" dirty="0" smtClean="0">
                <a:solidFill>
                  <a:srgbClr val="3333CC"/>
                </a:solidFill>
                <a:latin typeface="Times New Roman" panose="02020603050405020304" pitchFamily="18" charset="0"/>
                <a:cs typeface="Times New Roman" panose="02020603050405020304" pitchFamily="18" charset="0"/>
              </a:rPr>
              <a:t> </a:t>
            </a:r>
            <a:r>
              <a:rPr lang="en-US" altLang="zh-CN" sz="2200" baseline="30000" dirty="0" smtClean="0">
                <a:solidFill>
                  <a:srgbClr val="3333CC"/>
                </a:solidFill>
                <a:latin typeface="Times New Roman" panose="02020603050405020304" pitchFamily="18" charset="0"/>
                <a:cs typeface="Times New Roman" panose="02020603050405020304" pitchFamily="18" charset="0"/>
              </a:rPr>
              <a:t>11</a:t>
            </a:r>
            <a:r>
              <a:rPr lang="el-GR" altLang="zh-CN" sz="2200" dirty="0" smtClean="0">
                <a:solidFill>
                  <a:srgbClr val="3333CC"/>
                </a:solidFill>
                <a:latin typeface="Times New Roman" panose="02020603050405020304" pitchFamily="18" charset="0"/>
                <a:cs typeface="Times New Roman" panose="02020603050405020304" pitchFamily="18" charset="0"/>
              </a:rPr>
              <a:t>γ</a:t>
            </a:r>
            <a:r>
              <a:rPr lang="en-US" altLang="zh-CN" sz="2200" dirty="0" smtClean="0">
                <a:solidFill>
                  <a:srgbClr val="3333CC"/>
                </a:solidFill>
                <a:latin typeface="Times New Roman" panose="02020603050405020304" pitchFamily="18" charset="0"/>
                <a:cs typeface="Times New Roman" panose="02020603050405020304" pitchFamily="18" charset="0"/>
              </a:rPr>
              <a:t>|</a:t>
            </a:r>
            <a:r>
              <a:rPr lang="en-US" altLang="zh-CN" sz="2200" b="1" i="1" dirty="0" err="1" smtClean="0">
                <a:solidFill>
                  <a:srgbClr val="3333CC"/>
                </a:solidFill>
                <a:latin typeface="Times New Roman" panose="02020603050405020304" pitchFamily="18" charset="0"/>
                <a:cs typeface="Times New Roman" panose="02020603050405020304" pitchFamily="18" charset="0"/>
              </a:rPr>
              <a:t>H</a:t>
            </a:r>
            <a:r>
              <a:rPr lang="en-US" altLang="zh-CN" sz="2200" baseline="-25000" dirty="0" err="1" smtClean="0">
                <a:solidFill>
                  <a:srgbClr val="3333CC"/>
                </a:solidFill>
                <a:latin typeface="Times New Roman" panose="02020603050405020304" pitchFamily="18" charset="0"/>
                <a:cs typeface="Times New Roman" panose="02020603050405020304" pitchFamily="18" charset="0"/>
              </a:rPr>
              <a:t>ext</a:t>
            </a:r>
            <a:r>
              <a:rPr lang="en-US" altLang="zh-CN" sz="2200" dirty="0" err="1" smtClean="0">
                <a:solidFill>
                  <a:srgbClr val="3333CC"/>
                </a:solidFill>
                <a:latin typeface="Times New Roman" panose="02020603050405020304" pitchFamily="18" charset="0"/>
                <a:cs typeface="Times New Roman" panose="02020603050405020304" pitchFamily="18" charset="0"/>
              </a:rPr>
              <a:t>+</a:t>
            </a:r>
            <a:r>
              <a:rPr lang="en-US" altLang="zh-CN" sz="2200" b="1" i="1" dirty="0" err="1" smtClean="0">
                <a:solidFill>
                  <a:srgbClr val="3333CC"/>
                </a:solidFill>
                <a:latin typeface="Times New Roman" panose="02020603050405020304" pitchFamily="18" charset="0"/>
                <a:cs typeface="Times New Roman" panose="02020603050405020304" pitchFamily="18" charset="0"/>
              </a:rPr>
              <a:t>H</a:t>
            </a:r>
            <a:r>
              <a:rPr lang="en-US" altLang="zh-CN" sz="2200" baseline="-25000" dirty="0" err="1" smtClean="0">
                <a:solidFill>
                  <a:srgbClr val="3333CC"/>
                </a:solidFill>
                <a:latin typeface="Times New Roman" panose="02020603050405020304" pitchFamily="18" charset="0"/>
                <a:cs typeface="Times New Roman" panose="02020603050405020304" pitchFamily="18" charset="0"/>
              </a:rPr>
              <a:t>hf</a:t>
            </a:r>
            <a:r>
              <a:rPr lang="en-US" altLang="zh-CN" sz="2200" dirty="0" smtClean="0">
                <a:solidFill>
                  <a:srgbClr val="3333CC"/>
                </a:solidFill>
                <a:latin typeface="Times New Roman" panose="02020603050405020304" pitchFamily="18" charset="0"/>
                <a:cs typeface="Times New Roman" panose="02020603050405020304" pitchFamily="18" charset="0"/>
              </a:rPr>
              <a:t>|+</a:t>
            </a:r>
            <a:r>
              <a:rPr lang="en-US" altLang="zh-CN" sz="2200" i="1" dirty="0" smtClean="0">
                <a:solidFill>
                  <a:srgbClr val="3333CC"/>
                </a:solidFill>
                <a:latin typeface="Times New Roman" panose="02020603050405020304" pitchFamily="18" charset="0"/>
                <a:cs typeface="Times New Roman" panose="02020603050405020304" pitchFamily="18" charset="0"/>
              </a:rPr>
              <a:t>m</a:t>
            </a:r>
            <a:r>
              <a:rPr lang="el-GR" altLang="zh-CN" sz="2200" i="1" dirty="0" smtClean="0">
                <a:solidFill>
                  <a:srgbClr val="3333CC"/>
                </a:solidFill>
                <a:latin typeface="Times New Roman" panose="02020603050405020304" pitchFamily="18" charset="0"/>
                <a:cs typeface="Times New Roman" panose="02020603050405020304" pitchFamily="18" charset="0"/>
              </a:rPr>
              <a:t>ν</a:t>
            </a:r>
            <a:r>
              <a:rPr lang="en-US" altLang="zh-CN" sz="2200" baseline="-25000" dirty="0" smtClean="0">
                <a:solidFill>
                  <a:srgbClr val="3333CC"/>
                </a:solidFill>
                <a:latin typeface="Times New Roman" panose="02020603050405020304" pitchFamily="18" charset="0"/>
                <a:cs typeface="Times New Roman" panose="02020603050405020304" pitchFamily="18" charset="0"/>
              </a:rPr>
              <a:t>Q</a:t>
            </a:r>
            <a:endParaRPr lang="zh-CN" altLang="en-US" sz="2200" baseline="-25000" dirty="0">
              <a:solidFill>
                <a:srgbClr val="3333CC"/>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4666162" y="1660137"/>
            <a:ext cx="1978580" cy="430887"/>
          </a:xfrm>
          <a:prstGeom prst="rect">
            <a:avLst/>
          </a:prstGeom>
          <a:noFill/>
        </p:spPr>
        <p:txBody>
          <a:bodyPr wrap="square" rtlCol="0">
            <a:spAutoFit/>
          </a:bodyPr>
          <a:lstStyle/>
          <a:p>
            <a:r>
              <a:rPr lang="en-US" altLang="zh-CN" sz="2200" dirty="0" smtClean="0">
                <a:solidFill>
                  <a:srgbClr val="C00000"/>
                </a:solidFill>
                <a:latin typeface="Times New Roman" panose="02020603050405020304" pitchFamily="18" charset="0"/>
                <a:cs typeface="Times New Roman" panose="02020603050405020304" pitchFamily="18" charset="0"/>
              </a:rPr>
              <a:t>Hyperfine field</a:t>
            </a:r>
            <a:endParaRPr lang="zh-CN" altLang="en-US" sz="2200" dirty="0">
              <a:solidFill>
                <a:srgbClr val="C00000"/>
              </a:solidFill>
              <a:latin typeface="Times New Roman" panose="02020603050405020304" pitchFamily="18" charset="0"/>
              <a:cs typeface="Times New Roman" panose="02020603050405020304" pitchFamily="18" charset="0"/>
            </a:endParaRPr>
          </a:p>
        </p:txBody>
      </p:sp>
      <p:cxnSp>
        <p:nvCxnSpPr>
          <p:cNvPr id="20" name="直接箭头连接符 19"/>
          <p:cNvCxnSpPr/>
          <p:nvPr/>
        </p:nvCxnSpPr>
        <p:spPr>
          <a:xfrm rot="2700000">
            <a:off x="6226611" y="1163947"/>
            <a:ext cx="0" cy="576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rot="-2700000">
            <a:off x="7205489" y="1163947"/>
            <a:ext cx="0" cy="576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644742" y="1629789"/>
            <a:ext cx="2549096" cy="769441"/>
          </a:xfrm>
          <a:prstGeom prst="rect">
            <a:avLst/>
          </a:prstGeom>
          <a:noFill/>
        </p:spPr>
        <p:txBody>
          <a:bodyPr wrap="none" rtlCol="0">
            <a:spAutoFit/>
          </a:bodyPr>
          <a:lstStyle/>
          <a:p>
            <a:r>
              <a:rPr lang="en-US" altLang="zh-CN" sz="2200" dirty="0" smtClean="0">
                <a:solidFill>
                  <a:srgbClr val="C00000"/>
                </a:solidFill>
                <a:latin typeface="Times New Roman" panose="02020603050405020304" pitchFamily="18" charset="0"/>
                <a:cs typeface="Times New Roman" panose="02020603050405020304" pitchFamily="18" charset="0"/>
              </a:rPr>
              <a:t>Quadrupole splitting</a:t>
            </a:r>
          </a:p>
          <a:p>
            <a:r>
              <a:rPr lang="en-US" altLang="zh-CN" sz="2200" i="1" dirty="0" smtClean="0">
                <a:solidFill>
                  <a:srgbClr val="C00000"/>
                </a:solidFill>
                <a:latin typeface="Times New Roman" panose="02020603050405020304" pitchFamily="18" charset="0"/>
                <a:cs typeface="Times New Roman" panose="02020603050405020304" pitchFamily="18" charset="0"/>
              </a:rPr>
              <a:t>m </a:t>
            </a:r>
            <a:r>
              <a:rPr lang="en-US" altLang="zh-CN" sz="2200" dirty="0" smtClean="0">
                <a:solidFill>
                  <a:srgbClr val="C00000"/>
                </a:solidFill>
                <a:latin typeface="Times New Roman" panose="02020603050405020304" pitchFamily="18" charset="0"/>
                <a:cs typeface="Times New Roman" panose="02020603050405020304" pitchFamily="18" charset="0"/>
              </a:rPr>
              <a:t>= 0, ±1 for I=3/2 </a:t>
            </a:r>
            <a:endParaRPr lang="zh-CN" altLang="en-US" sz="2200" dirty="0">
              <a:solidFill>
                <a:srgbClr val="C00000"/>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139476" y="6488668"/>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4"/>
          <a:stretch>
            <a:fillRect/>
          </a:stretch>
        </p:blipFill>
        <p:spPr>
          <a:xfrm>
            <a:off x="4175573" y="3059368"/>
            <a:ext cx="4759973" cy="3508001"/>
          </a:xfrm>
          <a:prstGeom prst="rect">
            <a:avLst/>
          </a:prstGeom>
        </p:spPr>
      </p:pic>
      <p:grpSp>
        <p:nvGrpSpPr>
          <p:cNvPr id="17" name="组合 16"/>
          <p:cNvGrpSpPr/>
          <p:nvPr/>
        </p:nvGrpSpPr>
        <p:grpSpPr>
          <a:xfrm>
            <a:off x="2057400" y="3472133"/>
            <a:ext cx="6828742" cy="3092737"/>
            <a:chOff x="2057400" y="3472133"/>
            <a:chExt cx="6828742" cy="3092737"/>
          </a:xfrm>
        </p:grpSpPr>
        <p:sp>
          <p:nvSpPr>
            <p:cNvPr id="3" name="文本框 2"/>
            <p:cNvSpPr txBox="1"/>
            <p:nvPr/>
          </p:nvSpPr>
          <p:spPr>
            <a:xfrm>
              <a:off x="6952438" y="3472133"/>
              <a:ext cx="1933704" cy="769441"/>
            </a:xfrm>
            <a:prstGeom prst="rect">
              <a:avLst/>
            </a:prstGeom>
            <a:noFill/>
          </p:spPr>
          <p:txBody>
            <a:bodyPr wrap="square" rtlCol="0">
              <a:spAutoFit/>
            </a:bodyPr>
            <a:lstStyle/>
            <a:p>
              <a:r>
                <a:rPr lang="en-US" altLang="zh-CN" sz="2200" dirty="0" smtClean="0">
                  <a:solidFill>
                    <a:srgbClr val="C00000"/>
                  </a:solidFill>
                  <a:sym typeface="Wingdings" panose="05000000000000000000" pitchFamily="2" charset="2"/>
                </a:rPr>
                <a:t>Center peak:</a:t>
              </a:r>
              <a:r>
                <a:rPr lang="en-US" altLang="zh-CN" sz="2200" dirty="0" smtClean="0">
                  <a:solidFill>
                    <a:srgbClr val="C00000"/>
                  </a:solidFill>
                </a:rPr>
                <a:t> uniform </a:t>
              </a:r>
              <a:r>
                <a:rPr lang="el-GR" altLang="zh-CN" sz="2200" dirty="0" smtClean="0">
                  <a:solidFill>
                    <a:srgbClr val="C00000"/>
                  </a:solidFill>
                  <a:latin typeface="Times New Roman" panose="02020603050405020304" pitchFamily="18" charset="0"/>
                  <a:cs typeface="Times New Roman" panose="02020603050405020304" pitchFamily="18" charset="0"/>
                </a:rPr>
                <a:t>χ</a:t>
              </a:r>
              <a:endParaRPr lang="zh-CN" altLang="en-US" sz="2200" dirty="0">
                <a:solidFill>
                  <a:srgbClr val="C00000"/>
                </a:solidFill>
              </a:endParaRPr>
            </a:p>
          </p:txBody>
        </p:sp>
        <p:sp>
          <p:nvSpPr>
            <p:cNvPr id="15" name="文本框 14"/>
            <p:cNvSpPr txBox="1"/>
            <p:nvPr/>
          </p:nvSpPr>
          <p:spPr>
            <a:xfrm>
              <a:off x="2057400" y="5703096"/>
              <a:ext cx="2974421" cy="861774"/>
            </a:xfrm>
            <a:prstGeom prst="rect">
              <a:avLst/>
            </a:prstGeom>
            <a:noFill/>
          </p:spPr>
          <p:txBody>
            <a:bodyPr wrap="square" rtlCol="0">
              <a:spAutoFit/>
            </a:bodyPr>
            <a:lstStyle/>
            <a:p>
              <a:r>
                <a:rPr lang="en-US" altLang="zh-CN" sz="2500" dirty="0" smtClean="0">
                  <a:solidFill>
                    <a:srgbClr val="C00000"/>
                  </a:solidFill>
                  <a:sym typeface="Wingdings" panose="05000000000000000000" pitchFamily="2" charset="2"/>
                </a:rPr>
                <a:t>Satellites: </a:t>
              </a:r>
            </a:p>
            <a:p>
              <a:r>
                <a:rPr lang="en-US" altLang="zh-CN" sz="2500" dirty="0" smtClean="0">
                  <a:solidFill>
                    <a:srgbClr val="C00000"/>
                  </a:solidFill>
                  <a:sym typeface="Wingdings" panose="05000000000000000000" pitchFamily="2" charset="2"/>
                </a:rPr>
                <a:t>local lattice structure</a:t>
              </a:r>
              <a:endParaRPr lang="zh-CN" altLang="en-US" sz="2500" dirty="0">
                <a:solidFill>
                  <a:srgbClr val="C00000"/>
                </a:solidFill>
              </a:endParaRPr>
            </a:p>
          </p:txBody>
        </p:sp>
        <p:cxnSp>
          <p:nvCxnSpPr>
            <p:cNvPr id="11" name="直接箭头连接符 10"/>
            <p:cNvCxnSpPr/>
            <p:nvPr/>
          </p:nvCxnSpPr>
          <p:spPr>
            <a:xfrm flipV="1">
              <a:off x="3686464" y="5719116"/>
              <a:ext cx="1093354" cy="2933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666162" y="4605252"/>
              <a:ext cx="1978580" cy="16376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pic>
        <p:nvPicPr>
          <p:cNvPr id="18" name="Picture 3"/>
          <p:cNvPicPr>
            <a:picLocks noChangeAspect="1" noChangeArrowheads="1"/>
          </p:cNvPicPr>
          <p:nvPr/>
        </p:nvPicPr>
        <p:blipFill>
          <a:blip r:embed="rId5" cstate="print"/>
          <a:srcRect/>
          <a:stretch>
            <a:fillRect/>
          </a:stretch>
        </p:blipFill>
        <p:spPr bwMode="auto">
          <a:xfrm>
            <a:off x="-3174" y="607581"/>
            <a:ext cx="9148763" cy="133350"/>
          </a:xfrm>
          <a:prstGeom prst="rect">
            <a:avLst/>
          </a:prstGeom>
          <a:noFill/>
          <a:ln w="38100">
            <a:noFill/>
            <a:miter lim="800000"/>
            <a:headEnd/>
            <a:tailEnd/>
          </a:ln>
        </p:spPr>
      </p:pic>
    </p:spTree>
    <p:extLst>
      <p:ext uri="{BB962C8B-B14F-4D97-AF65-F5344CB8AC3E}">
        <p14:creationId xmlns:p14="http://schemas.microsoft.com/office/powerpoint/2010/main" val="1982301373"/>
      </p:ext>
    </p:extLst>
  </p:cSld>
  <p:clrMapOvr>
    <a:masterClrMapping/>
  </p:clrMapOvr>
  <mc:AlternateContent xmlns:mc="http://schemas.openxmlformats.org/markup-compatibility/2006" xmlns:p14="http://schemas.microsoft.com/office/powerpoint/2010/main">
    <mc:Choice Requires="p14">
      <p:transition spd="slow" p14:dur="2000" advTm="93102"/>
    </mc:Choice>
    <mc:Fallback xmlns="">
      <p:transition spd="slow" advTm="931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1825" y="47771"/>
            <a:ext cx="9223367" cy="584775"/>
          </a:xfrm>
          <a:prstGeom prst="rect">
            <a:avLst/>
          </a:prstGeom>
        </p:spPr>
        <p:txBody>
          <a:bodyPr wrap="square">
            <a:spAutoFit/>
          </a:bodyPr>
          <a:lstStyle/>
          <a:p>
            <a:r>
              <a:rPr lang="en-US" altLang="zh-CN" sz="3200" b="1" dirty="0" smtClean="0">
                <a:solidFill>
                  <a:srgbClr val="003300"/>
                </a:solidFill>
                <a:latin typeface="Times New Roman" panose="02020603050405020304" pitchFamily="18" charset="0"/>
                <a:cs typeface="Times New Roman" panose="02020603050405020304" pitchFamily="18" charset="0"/>
              </a:rPr>
              <a:t>1) </a:t>
            </a:r>
            <a:r>
              <a:rPr lang="en-US" altLang="zh-CN" sz="3200" b="1" dirty="0">
                <a:solidFill>
                  <a:srgbClr val="003300"/>
                </a:solidFill>
                <a:latin typeface="Times New Roman" panose="02020603050405020304" pitchFamily="18" charset="0"/>
                <a:cs typeface="Times New Roman" panose="02020603050405020304" pitchFamily="18" charset="0"/>
              </a:rPr>
              <a:t>P</a:t>
            </a:r>
            <a:r>
              <a:rPr lang="en-US" altLang="zh-CN" sz="3200" b="1" dirty="0" smtClean="0">
                <a:solidFill>
                  <a:srgbClr val="003300"/>
                </a:solidFill>
                <a:latin typeface="Times New Roman" panose="02020603050405020304" pitchFamily="18" charset="0"/>
                <a:cs typeface="Times New Roman" panose="02020603050405020304" pitchFamily="18" charset="0"/>
              </a:rPr>
              <a:t>ressure-induced  full-plaquette (FP)  VBS state </a:t>
            </a:r>
            <a:endParaRPr lang="zh-CN" altLang="en-US" sz="3200" b="1" dirty="0">
              <a:solidFill>
                <a:srgbClr val="003300"/>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5815826" y="6304426"/>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111826" y="718711"/>
            <a:ext cx="3882043" cy="3497234"/>
            <a:chOff x="111826" y="718711"/>
            <a:chExt cx="3882043" cy="3497234"/>
          </a:xfrm>
        </p:grpSpPr>
        <p:pic>
          <p:nvPicPr>
            <p:cNvPr id="14" name="图片 13"/>
            <p:cNvPicPr>
              <a:picLocks noChangeAspect="1"/>
            </p:cNvPicPr>
            <p:nvPr/>
          </p:nvPicPr>
          <p:blipFill>
            <a:blip r:embed="rId3"/>
            <a:stretch>
              <a:fillRect/>
            </a:stretch>
          </p:blipFill>
          <p:spPr>
            <a:xfrm>
              <a:off x="111826" y="718711"/>
              <a:ext cx="3882043" cy="3497234"/>
            </a:xfrm>
            <a:prstGeom prst="rect">
              <a:avLst/>
            </a:prstGeom>
          </p:spPr>
        </p:pic>
        <p:sp>
          <p:nvSpPr>
            <p:cNvPr id="15" name="矩形 14"/>
            <p:cNvSpPr/>
            <p:nvPr/>
          </p:nvSpPr>
          <p:spPr>
            <a:xfrm>
              <a:off x="166465" y="995912"/>
              <a:ext cx="225316" cy="257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14415" y="865679"/>
              <a:ext cx="225316" cy="257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94972" y="763478"/>
              <a:ext cx="283617" cy="319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4130863" y="763478"/>
            <a:ext cx="4951497" cy="4548356"/>
            <a:chOff x="4130863" y="763478"/>
            <a:chExt cx="4951497" cy="4548356"/>
          </a:xfrm>
        </p:grpSpPr>
        <p:pic>
          <p:nvPicPr>
            <p:cNvPr id="12" name="图片 11"/>
            <p:cNvPicPr>
              <a:picLocks noChangeAspect="1"/>
            </p:cNvPicPr>
            <p:nvPr/>
          </p:nvPicPr>
          <p:blipFill>
            <a:blip r:embed="rId4"/>
            <a:stretch>
              <a:fillRect/>
            </a:stretch>
          </p:blipFill>
          <p:spPr>
            <a:xfrm>
              <a:off x="4130863" y="805044"/>
              <a:ext cx="4951497" cy="4506790"/>
            </a:xfrm>
            <a:prstGeom prst="rect">
              <a:avLst/>
            </a:prstGeom>
          </p:spPr>
        </p:pic>
        <p:sp>
          <p:nvSpPr>
            <p:cNvPr id="4" name="矩形 3"/>
            <p:cNvSpPr/>
            <p:nvPr/>
          </p:nvSpPr>
          <p:spPr>
            <a:xfrm>
              <a:off x="4194323" y="763478"/>
              <a:ext cx="440575" cy="515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279123" y="5104098"/>
            <a:ext cx="5283135" cy="1569660"/>
          </a:xfrm>
          <a:prstGeom prst="rect">
            <a:avLst/>
          </a:prstGeom>
          <a:noFill/>
          <a:ln>
            <a:noFill/>
          </a:ln>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Large increase of FWHM below 1.8 K</a:t>
            </a:r>
          </a:p>
          <a:p>
            <a:pPr marL="342900" indent="-342900">
              <a:buFont typeface="Wingdings" panose="05000000000000000000" pitchFamily="2" charset="2"/>
              <a:buChar char="à"/>
            </a:pPr>
            <a:r>
              <a:rPr lang="en-US" altLang="zh-CN" sz="2400" dirty="0" smtClean="0">
                <a:latin typeface="Times New Roman" panose="02020603050405020304" pitchFamily="18" charset="0"/>
                <a:cs typeface="Times New Roman" panose="02020603050405020304" pitchFamily="18" charset="0"/>
              </a:rPr>
              <a:t>Local </a:t>
            </a:r>
            <a:r>
              <a:rPr lang="en-US" altLang="zh-CN" sz="2400" dirty="0">
                <a:latin typeface="Times New Roman" panose="02020603050405020304" pitchFamily="18" charset="0"/>
                <a:cs typeface="Times New Roman" panose="02020603050405020304" pitchFamily="18" charset="0"/>
              </a:rPr>
              <a:t>EFG effect</a:t>
            </a:r>
          </a:p>
          <a:p>
            <a:pPr marL="342900" indent="-342900">
              <a:buFont typeface="Wingdings" panose="05000000000000000000" pitchFamily="2" charset="2"/>
              <a:buChar char="à"/>
            </a:pPr>
            <a:r>
              <a:rPr lang="en-US" altLang="zh-CN" sz="2400" dirty="0" smtClean="0">
                <a:latin typeface="Times New Roman" panose="02020603050405020304" pitchFamily="18" charset="0"/>
                <a:cs typeface="Times New Roman" panose="02020603050405020304" pitchFamily="18" charset="0"/>
              </a:rPr>
              <a:t>Inequivalent B sites</a:t>
            </a:r>
          </a:p>
          <a:p>
            <a:r>
              <a:rPr lang="en-US" altLang="zh-CN" sz="240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smtClean="0">
                <a:solidFill>
                  <a:srgbClr val="0033CC"/>
                </a:solidFill>
                <a:latin typeface="Times New Roman" panose="02020603050405020304" pitchFamily="18" charset="0"/>
                <a:cs typeface="Times New Roman" panose="02020603050405020304" pitchFamily="18" charset="0"/>
                <a:sym typeface="Wingdings" panose="05000000000000000000" pitchFamily="2" charset="2"/>
              </a:rPr>
              <a:t>S</a:t>
            </a:r>
            <a:r>
              <a:rPr lang="en-US" altLang="zh-CN" sz="2400" dirty="0" smtClean="0">
                <a:solidFill>
                  <a:srgbClr val="0033CC"/>
                </a:solidFill>
                <a:latin typeface="Times New Roman" panose="02020603050405020304" pitchFamily="18" charset="0"/>
                <a:cs typeface="Times New Roman" panose="02020603050405020304" pitchFamily="18" charset="0"/>
              </a:rPr>
              <a:t>tructural twinning of the </a:t>
            </a:r>
            <a:r>
              <a:rPr lang="en-US" altLang="zh-CN" sz="2400" b="1" dirty="0" smtClean="0">
                <a:solidFill>
                  <a:srgbClr val="0033CC"/>
                </a:solidFill>
                <a:latin typeface="Times New Roman" panose="02020603050405020304" pitchFamily="18" charset="0"/>
                <a:cs typeface="Times New Roman" panose="02020603050405020304" pitchFamily="18" charset="0"/>
              </a:rPr>
              <a:t>FP phase</a:t>
            </a:r>
            <a:endParaRPr lang="en-US" altLang="zh-CN" sz="2400" dirty="0" smtClean="0">
              <a:solidFill>
                <a:srgbClr val="0033CC"/>
              </a:solidFill>
              <a:latin typeface="Times New Roman" panose="02020603050405020304" pitchFamily="18" charset="0"/>
              <a:cs typeface="Times New Roman" panose="02020603050405020304" pitchFamily="18" charset="0"/>
            </a:endParaRPr>
          </a:p>
        </p:txBody>
      </p:sp>
      <p:pic>
        <p:nvPicPr>
          <p:cNvPr id="17" name="Picture 3"/>
          <p:cNvPicPr>
            <a:picLocks noChangeAspect="1" noChangeArrowheads="1"/>
          </p:cNvPicPr>
          <p:nvPr/>
        </p:nvPicPr>
        <p:blipFill>
          <a:blip r:embed="rId5" cstate="print"/>
          <a:srcRect/>
          <a:stretch>
            <a:fillRect/>
          </a:stretch>
        </p:blipFill>
        <p:spPr bwMode="auto">
          <a:xfrm>
            <a:off x="-3174" y="607581"/>
            <a:ext cx="9148763" cy="133350"/>
          </a:xfrm>
          <a:prstGeom prst="rect">
            <a:avLst/>
          </a:prstGeom>
          <a:noFill/>
          <a:ln w="38100">
            <a:noFill/>
            <a:miter lim="800000"/>
            <a:headEnd/>
            <a:tailEnd/>
          </a:ln>
        </p:spPr>
      </p:pic>
    </p:spTree>
    <p:extLst>
      <p:ext uri="{BB962C8B-B14F-4D97-AF65-F5344CB8AC3E}">
        <p14:creationId xmlns:p14="http://schemas.microsoft.com/office/powerpoint/2010/main" val="811875014"/>
      </p:ext>
    </p:extLst>
  </p:cSld>
  <p:clrMapOvr>
    <a:masterClrMapping/>
  </p:clrMapOvr>
  <mc:AlternateContent xmlns:mc="http://schemas.openxmlformats.org/markup-compatibility/2006" xmlns:p14="http://schemas.microsoft.com/office/powerpoint/2010/main">
    <mc:Choice Requires="p14">
      <p:transition spd="slow" p14:dur="2000" advTm="174012"/>
    </mc:Choice>
    <mc:Fallback xmlns="">
      <p:transition spd="slow" advTm="174012"/>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1826" y="47771"/>
            <a:ext cx="9140239" cy="584775"/>
          </a:xfrm>
          <a:prstGeom prst="rect">
            <a:avLst/>
          </a:prstGeom>
        </p:spPr>
        <p:txBody>
          <a:bodyPr wrap="square">
            <a:spAutoFit/>
          </a:bodyPr>
          <a:lstStyle/>
          <a:p>
            <a:r>
              <a:rPr lang="en-US" altLang="zh-CN" sz="3200" b="1" dirty="0" smtClean="0">
                <a:solidFill>
                  <a:srgbClr val="003300"/>
                </a:solidFill>
                <a:latin typeface="Times New Roman" panose="02020603050405020304" pitchFamily="18" charset="0"/>
                <a:cs typeface="Times New Roman" panose="02020603050405020304" pitchFamily="18" charset="0"/>
              </a:rPr>
              <a:t>Empty </a:t>
            </a:r>
            <a:r>
              <a:rPr lang="en-US" altLang="zh-CN" sz="3200" b="1" dirty="0" err="1" smtClean="0">
                <a:solidFill>
                  <a:srgbClr val="003300"/>
                </a:solidFill>
                <a:latin typeface="Times New Roman" panose="02020603050405020304" pitchFamily="18" charset="0"/>
                <a:cs typeface="Times New Roman" panose="02020603050405020304" pitchFamily="18" charset="0"/>
              </a:rPr>
              <a:t>plaquette</a:t>
            </a:r>
            <a:r>
              <a:rPr lang="en-US" altLang="zh-CN" sz="3200" b="1" dirty="0" smtClean="0">
                <a:solidFill>
                  <a:srgbClr val="003300"/>
                </a:solidFill>
                <a:latin typeface="Times New Roman" panose="02020603050405020304" pitchFamily="18" charset="0"/>
                <a:cs typeface="Times New Roman" panose="02020603050405020304" pitchFamily="18" charset="0"/>
              </a:rPr>
              <a:t> (EP</a:t>
            </a:r>
            <a:r>
              <a:rPr lang="en-US" altLang="zh-CN" sz="3200" b="1" dirty="0">
                <a:solidFill>
                  <a:srgbClr val="003300"/>
                </a:solidFill>
                <a:latin typeface="Times New Roman" panose="02020603050405020304" pitchFamily="18" charset="0"/>
                <a:cs typeface="Times New Roman" panose="02020603050405020304" pitchFamily="18" charset="0"/>
              </a:rPr>
              <a:t>)</a:t>
            </a:r>
            <a:r>
              <a:rPr lang="en-US" altLang="zh-CN" sz="3200" b="1" dirty="0" smtClean="0">
                <a:solidFill>
                  <a:srgbClr val="003300"/>
                </a:solidFill>
                <a:latin typeface="Times New Roman" panose="02020603050405020304" pitchFamily="18" charset="0"/>
                <a:cs typeface="Times New Roman" panose="02020603050405020304" pitchFamily="18" charset="0"/>
              </a:rPr>
              <a:t> vs full </a:t>
            </a:r>
            <a:r>
              <a:rPr lang="en-US" altLang="zh-CN" sz="3200" b="1" dirty="0" err="1" smtClean="0">
                <a:solidFill>
                  <a:srgbClr val="003300"/>
                </a:solidFill>
                <a:latin typeface="Times New Roman" panose="02020603050405020304" pitchFamily="18" charset="0"/>
                <a:cs typeface="Times New Roman" panose="02020603050405020304" pitchFamily="18" charset="0"/>
              </a:rPr>
              <a:t>plaquette</a:t>
            </a:r>
            <a:r>
              <a:rPr lang="en-US" altLang="zh-CN" sz="3200" b="1" dirty="0" smtClean="0">
                <a:solidFill>
                  <a:srgbClr val="003300"/>
                </a:solidFill>
                <a:latin typeface="Times New Roman" panose="02020603050405020304" pitchFamily="18" charset="0"/>
                <a:cs typeface="Times New Roman" panose="02020603050405020304" pitchFamily="18" charset="0"/>
              </a:rPr>
              <a:t> (FP) phases</a:t>
            </a:r>
            <a:endParaRPr lang="zh-CN" altLang="en-US" sz="3200" b="1" dirty="0">
              <a:solidFill>
                <a:srgbClr val="003300"/>
              </a:solidFill>
              <a:latin typeface="Times New Roman" panose="02020603050405020304" pitchFamily="18" charset="0"/>
              <a:cs typeface="Times New Roman" panose="02020603050405020304" pitchFamily="18" charset="0"/>
            </a:endParaRPr>
          </a:p>
        </p:txBody>
      </p:sp>
      <p:sp>
        <p:nvSpPr>
          <p:cNvPr id="8" name="矩形 7"/>
          <p:cNvSpPr/>
          <p:nvPr/>
        </p:nvSpPr>
        <p:spPr>
          <a:xfrm>
            <a:off x="1116139" y="818687"/>
            <a:ext cx="7274216" cy="477054"/>
          </a:xfrm>
          <a:prstGeom prst="rect">
            <a:avLst/>
          </a:prstGeom>
        </p:spPr>
        <p:txBody>
          <a:bodyPr wrap="square">
            <a:spAutoFit/>
          </a:bodyPr>
          <a:lstStyle/>
          <a:p>
            <a:r>
              <a:rPr lang="en-US" altLang="zh-CN" sz="2500" dirty="0" smtClean="0">
                <a:solidFill>
                  <a:srgbClr val="0000FF"/>
                </a:solidFill>
                <a:latin typeface="Times New Roman" panose="02020603050405020304" pitchFamily="18" charset="0"/>
                <a:cs typeface="Times New Roman" panose="02020603050405020304" pitchFamily="18" charset="0"/>
              </a:rPr>
              <a:t>Pure </a:t>
            </a:r>
            <a:r>
              <a:rPr lang="en-US" altLang="zh-CN" sz="2500" dirty="0">
                <a:solidFill>
                  <a:srgbClr val="0000FF"/>
                </a:solidFill>
                <a:latin typeface="Times New Roman" panose="02020603050405020304" pitchFamily="18" charset="0"/>
                <a:cs typeface="Times New Roman" panose="02020603050405020304" pitchFamily="18" charset="0"/>
              </a:rPr>
              <a:t>SS </a:t>
            </a:r>
            <a:r>
              <a:rPr lang="en-US" altLang="zh-CN" sz="2500" dirty="0" smtClean="0">
                <a:solidFill>
                  <a:srgbClr val="0000FF"/>
                </a:solidFill>
                <a:latin typeface="Times New Roman" panose="02020603050405020304" pitchFamily="18" charset="0"/>
                <a:cs typeface="Times New Roman" panose="02020603050405020304" pitchFamily="18" charset="0"/>
              </a:rPr>
              <a:t>model: </a:t>
            </a:r>
            <a:r>
              <a:rPr lang="en-US" altLang="zh-CN" sz="2500" dirty="0">
                <a:solidFill>
                  <a:srgbClr val="0000FF"/>
                </a:solidFill>
                <a:latin typeface="Times New Roman" panose="02020603050405020304" pitchFamily="18" charset="0"/>
                <a:cs typeface="Times New Roman" panose="02020603050405020304" pitchFamily="18" charset="0"/>
              </a:rPr>
              <a:t>EP </a:t>
            </a:r>
            <a:r>
              <a:rPr lang="en-US" altLang="zh-CN" sz="2500" dirty="0" smtClean="0">
                <a:solidFill>
                  <a:srgbClr val="0000FF"/>
                </a:solidFill>
                <a:latin typeface="Times New Roman" panose="02020603050405020304" pitchFamily="18" charset="0"/>
                <a:cs typeface="Times New Roman" panose="02020603050405020304" pitchFamily="18" charset="0"/>
              </a:rPr>
              <a:t>phase </a:t>
            </a:r>
            <a:r>
              <a:rPr lang="en-US" altLang="zh-CN" sz="2500" dirty="0">
                <a:solidFill>
                  <a:srgbClr val="0000FF"/>
                </a:solidFill>
                <a:latin typeface="Times New Roman" panose="02020603050405020304" pitchFamily="18" charset="0"/>
                <a:cs typeface="Times New Roman" panose="02020603050405020304" pitchFamily="18" charset="0"/>
              </a:rPr>
              <a:t>+ Double </a:t>
            </a:r>
            <a:r>
              <a:rPr lang="en-US" altLang="zh-CN" sz="2500" dirty="0" smtClean="0">
                <a:solidFill>
                  <a:srgbClr val="0000FF"/>
                </a:solidFill>
                <a:latin typeface="Times New Roman" panose="02020603050405020304" pitchFamily="18" charset="0"/>
                <a:cs typeface="Times New Roman" panose="02020603050405020304" pitchFamily="18" charset="0"/>
              </a:rPr>
              <a:t>degeneracy</a:t>
            </a:r>
            <a:endParaRPr lang="zh-CN" altLang="en-US" sz="2500" dirty="0">
              <a:solidFill>
                <a:srgbClr val="0000FF"/>
              </a:solidFill>
              <a:latin typeface="Times New Roman" panose="02020603050405020304" pitchFamily="18" charset="0"/>
              <a:cs typeface="Times New Roman" panose="02020603050405020304" pitchFamily="18" charset="0"/>
            </a:endParaRPr>
          </a:p>
        </p:txBody>
      </p:sp>
      <p:grpSp>
        <p:nvGrpSpPr>
          <p:cNvPr id="17" name="组合 16"/>
          <p:cNvGrpSpPr/>
          <p:nvPr/>
        </p:nvGrpSpPr>
        <p:grpSpPr>
          <a:xfrm>
            <a:off x="551452" y="1281795"/>
            <a:ext cx="5233308" cy="2434036"/>
            <a:chOff x="1720735" y="4300017"/>
            <a:chExt cx="5233308" cy="2434036"/>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0735" y="4300017"/>
              <a:ext cx="5233308" cy="2434036"/>
            </a:xfrm>
            <a:prstGeom prst="rect">
              <a:avLst/>
            </a:prstGeom>
          </p:spPr>
        </p:pic>
        <p:sp>
          <p:nvSpPr>
            <p:cNvPr id="12" name="椭圆 11"/>
            <p:cNvSpPr>
              <a:spLocks noChangeAspect="1"/>
            </p:cNvSpPr>
            <p:nvPr/>
          </p:nvSpPr>
          <p:spPr>
            <a:xfrm>
              <a:off x="3400957" y="5033922"/>
              <a:ext cx="180000" cy="180000"/>
            </a:xfrm>
            <a:prstGeom prst="ellipse">
              <a:avLst/>
            </a:prstGeom>
            <a:solidFill>
              <a:srgbClr val="507E32">
                <a:alpha val="36000"/>
              </a:srgbClr>
            </a:solidFill>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C00000"/>
                </a:solidFill>
              </a:endParaRPr>
            </a:p>
          </p:txBody>
        </p:sp>
        <p:sp>
          <p:nvSpPr>
            <p:cNvPr id="13" name="椭圆 12"/>
            <p:cNvSpPr>
              <a:spLocks noChangeAspect="1"/>
            </p:cNvSpPr>
            <p:nvPr/>
          </p:nvSpPr>
          <p:spPr>
            <a:xfrm>
              <a:off x="6052463" y="5024164"/>
              <a:ext cx="180000" cy="180000"/>
            </a:xfrm>
            <a:prstGeom prst="ellipse">
              <a:avLst/>
            </a:prstGeom>
            <a:solidFill>
              <a:srgbClr val="507E32">
                <a:alpha val="36000"/>
              </a:srgbClr>
            </a:solidFill>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grpSp>
        <p:nvGrpSpPr>
          <p:cNvPr id="6" name="组合 5"/>
          <p:cNvGrpSpPr/>
          <p:nvPr/>
        </p:nvGrpSpPr>
        <p:grpSpPr>
          <a:xfrm>
            <a:off x="822089" y="4128215"/>
            <a:ext cx="3317647" cy="2630645"/>
            <a:chOff x="1237727" y="1034099"/>
            <a:chExt cx="3317647" cy="2630645"/>
          </a:xfrm>
        </p:grpSpPr>
        <p:pic>
          <p:nvPicPr>
            <p:cNvPr id="3" name="图片 2"/>
            <p:cNvPicPr>
              <a:picLocks noChangeAspect="1"/>
            </p:cNvPicPr>
            <p:nvPr/>
          </p:nvPicPr>
          <p:blipFill rotWithShape="1">
            <a:blip r:embed="rId4"/>
            <a:srcRect r="47330"/>
            <a:stretch/>
          </p:blipFill>
          <p:spPr>
            <a:xfrm>
              <a:off x="1237727" y="1137851"/>
              <a:ext cx="3008118" cy="2526893"/>
            </a:xfrm>
            <a:prstGeom prst="rect">
              <a:avLst/>
            </a:prstGeom>
          </p:spPr>
        </p:pic>
        <p:sp>
          <p:nvSpPr>
            <p:cNvPr id="10" name="矩形 9"/>
            <p:cNvSpPr/>
            <p:nvPr/>
          </p:nvSpPr>
          <p:spPr>
            <a:xfrm>
              <a:off x="1295916" y="1034099"/>
              <a:ext cx="424819" cy="407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77958" y="1073531"/>
              <a:ext cx="277416" cy="351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326143" y="1935426"/>
              <a:ext cx="180000" cy="180000"/>
            </a:xfrm>
            <a:prstGeom prst="ellipse">
              <a:avLst/>
            </a:prstGeom>
            <a:solidFill>
              <a:srgbClr val="507E32">
                <a:alpha val="36000"/>
              </a:srgbClr>
            </a:solidFill>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C00000"/>
                </a:solidFill>
              </a:endParaRPr>
            </a:p>
          </p:txBody>
        </p:sp>
      </p:grpSp>
      <p:grpSp>
        <p:nvGrpSpPr>
          <p:cNvPr id="16" name="组合 15"/>
          <p:cNvGrpSpPr/>
          <p:nvPr/>
        </p:nvGrpSpPr>
        <p:grpSpPr>
          <a:xfrm>
            <a:off x="3935816" y="4159334"/>
            <a:ext cx="2684246" cy="2672160"/>
            <a:chOff x="4351454" y="1065218"/>
            <a:chExt cx="2684246" cy="2672160"/>
          </a:xfrm>
        </p:grpSpPr>
        <p:pic>
          <p:nvPicPr>
            <p:cNvPr id="4" name="图片 3"/>
            <p:cNvPicPr>
              <a:picLocks noChangeAspect="1"/>
            </p:cNvPicPr>
            <p:nvPr/>
          </p:nvPicPr>
          <p:blipFill rotWithShape="1">
            <a:blip r:embed="rId4"/>
            <a:srcRect l="55556"/>
            <a:stretch/>
          </p:blipFill>
          <p:spPr>
            <a:xfrm>
              <a:off x="4351454" y="1065218"/>
              <a:ext cx="2684246" cy="2672160"/>
            </a:xfrm>
            <a:prstGeom prst="rect">
              <a:avLst/>
            </a:prstGeom>
          </p:spPr>
        </p:pic>
        <p:sp>
          <p:nvSpPr>
            <p:cNvPr id="15" name="椭圆 14"/>
            <p:cNvSpPr>
              <a:spLocks noChangeAspect="1"/>
            </p:cNvSpPr>
            <p:nvPr/>
          </p:nvSpPr>
          <p:spPr>
            <a:xfrm>
              <a:off x="6064925" y="1927113"/>
              <a:ext cx="180000" cy="180000"/>
            </a:xfrm>
            <a:prstGeom prst="ellipse">
              <a:avLst/>
            </a:prstGeom>
            <a:solidFill>
              <a:srgbClr val="507E32">
                <a:alpha val="36000"/>
              </a:srgbClr>
            </a:solidFill>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18" name="矩形 17"/>
          <p:cNvSpPr/>
          <p:nvPr/>
        </p:nvSpPr>
        <p:spPr>
          <a:xfrm>
            <a:off x="3862320" y="4111686"/>
            <a:ext cx="319210" cy="287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899411" y="5035027"/>
            <a:ext cx="2119748" cy="1477328"/>
          </a:xfrm>
          <a:prstGeom prst="rect">
            <a:avLst/>
          </a:prstGeom>
          <a:noFill/>
        </p:spPr>
        <p:txBody>
          <a:bodyPr wrap="square" rtlCol="0">
            <a:spAutoFit/>
          </a:bodyPr>
          <a:lstStyle/>
          <a:p>
            <a:pPr marL="342900" indent="-342900">
              <a:buFont typeface="Wingdings" panose="05000000000000000000" pitchFamily="2" charset="2"/>
              <a:buChar char="à"/>
            </a:pPr>
            <a:r>
              <a:rPr lang="en-US" altLang="zh-CN" sz="3000" dirty="0" smtClean="0">
                <a:solidFill>
                  <a:srgbClr val="0033CC"/>
                </a:solidFill>
                <a:sym typeface="Wingdings" panose="05000000000000000000" pitchFamily="2" charset="2"/>
              </a:rPr>
              <a:t>Satellite</a:t>
            </a:r>
          </a:p>
          <a:p>
            <a:r>
              <a:rPr lang="en-US" altLang="zh-CN" sz="3000" dirty="0" smtClean="0">
                <a:solidFill>
                  <a:srgbClr val="0033CC"/>
                </a:solidFill>
                <a:sym typeface="Wingdings" panose="05000000000000000000" pitchFamily="2" charset="2"/>
              </a:rPr>
              <a:t>line split or broadening</a:t>
            </a:r>
            <a:endParaRPr lang="zh-CN" altLang="en-US" sz="3000" dirty="0">
              <a:solidFill>
                <a:srgbClr val="0033CC"/>
              </a:solidFill>
            </a:endParaRPr>
          </a:p>
        </p:txBody>
      </p:sp>
      <p:sp>
        <p:nvSpPr>
          <p:cNvPr id="20" name="文本框 19"/>
          <p:cNvSpPr txBox="1"/>
          <p:nvPr/>
        </p:nvSpPr>
        <p:spPr>
          <a:xfrm>
            <a:off x="6422530" y="1687868"/>
            <a:ext cx="2418218" cy="1015663"/>
          </a:xfrm>
          <a:prstGeom prst="rect">
            <a:avLst/>
          </a:prstGeom>
          <a:noFill/>
        </p:spPr>
        <p:txBody>
          <a:bodyPr wrap="square" rtlCol="0">
            <a:spAutoFit/>
          </a:bodyPr>
          <a:lstStyle/>
          <a:p>
            <a:pPr marL="342900" indent="-342900">
              <a:buFont typeface="Wingdings" panose="05000000000000000000" pitchFamily="2" charset="2"/>
              <a:buChar char="à"/>
            </a:pPr>
            <a:r>
              <a:rPr lang="en-US" altLang="zh-CN" sz="3000" dirty="0" smtClean="0">
                <a:solidFill>
                  <a:srgbClr val="0033CC"/>
                </a:solidFill>
                <a:sym typeface="Wingdings" panose="05000000000000000000" pitchFamily="2" charset="2"/>
              </a:rPr>
              <a:t>Satellite</a:t>
            </a:r>
          </a:p>
          <a:p>
            <a:r>
              <a:rPr lang="en-US" altLang="zh-CN" sz="3000" dirty="0" smtClean="0">
                <a:solidFill>
                  <a:srgbClr val="0033CC"/>
                </a:solidFill>
                <a:sym typeface="Wingdings" panose="05000000000000000000" pitchFamily="2" charset="2"/>
              </a:rPr>
              <a:t>line narrowing</a:t>
            </a:r>
            <a:endParaRPr lang="zh-CN" altLang="en-US" sz="3000" dirty="0">
              <a:solidFill>
                <a:srgbClr val="0033CC"/>
              </a:solidFill>
            </a:endParaRPr>
          </a:p>
        </p:txBody>
      </p:sp>
      <p:sp>
        <p:nvSpPr>
          <p:cNvPr id="9" name="矩形 8"/>
          <p:cNvSpPr/>
          <p:nvPr/>
        </p:nvSpPr>
        <p:spPr>
          <a:xfrm>
            <a:off x="1305097" y="3804219"/>
            <a:ext cx="7501446" cy="477054"/>
          </a:xfrm>
          <a:prstGeom prst="rect">
            <a:avLst/>
          </a:prstGeom>
        </p:spPr>
        <p:txBody>
          <a:bodyPr wrap="square">
            <a:spAutoFit/>
          </a:bodyPr>
          <a:lstStyle/>
          <a:p>
            <a:r>
              <a:rPr lang="en-US" altLang="zh-CN" sz="2500" dirty="0" smtClean="0">
                <a:solidFill>
                  <a:srgbClr val="0000FF"/>
                </a:solidFill>
                <a:latin typeface="Times New Roman" panose="02020603050405020304" pitchFamily="18" charset="0"/>
                <a:cs typeface="Times New Roman" panose="02020603050405020304" pitchFamily="18" charset="0"/>
              </a:rPr>
              <a:t>Modified </a:t>
            </a:r>
            <a:r>
              <a:rPr lang="en-US" altLang="zh-CN" sz="2500" dirty="0">
                <a:solidFill>
                  <a:srgbClr val="0000FF"/>
                </a:solidFill>
                <a:latin typeface="Times New Roman" panose="02020603050405020304" pitchFamily="18" charset="0"/>
                <a:cs typeface="Times New Roman" panose="02020603050405020304" pitchFamily="18" charset="0"/>
              </a:rPr>
              <a:t>SS </a:t>
            </a:r>
            <a:r>
              <a:rPr lang="en-US" altLang="zh-CN" sz="2500" dirty="0" smtClean="0">
                <a:solidFill>
                  <a:srgbClr val="0000FF"/>
                </a:solidFill>
                <a:latin typeface="Times New Roman" panose="02020603050405020304" pitchFamily="18" charset="0"/>
                <a:cs typeface="Times New Roman" panose="02020603050405020304" pitchFamily="18" charset="0"/>
              </a:rPr>
              <a:t>model: FP phase + </a:t>
            </a:r>
            <a:r>
              <a:rPr lang="en-US" altLang="zh-CN" sz="2500" dirty="0">
                <a:solidFill>
                  <a:srgbClr val="0000FF"/>
                </a:solidFill>
                <a:latin typeface="Times New Roman" panose="02020603050405020304" pitchFamily="18" charset="0"/>
                <a:cs typeface="Times New Roman" panose="02020603050405020304" pitchFamily="18" charset="0"/>
              </a:rPr>
              <a:t>Double </a:t>
            </a:r>
            <a:r>
              <a:rPr lang="en-US" altLang="zh-CN" sz="2500" dirty="0" smtClean="0">
                <a:solidFill>
                  <a:srgbClr val="0000FF"/>
                </a:solidFill>
                <a:latin typeface="Times New Roman" panose="02020603050405020304" pitchFamily="18" charset="0"/>
                <a:cs typeface="Times New Roman" panose="02020603050405020304" pitchFamily="18" charset="0"/>
              </a:rPr>
              <a:t>degeneracy</a:t>
            </a:r>
            <a:endParaRPr lang="zh-CN" altLang="en-US" sz="2500" dirty="0">
              <a:solidFill>
                <a:srgbClr val="0000FF"/>
              </a:solidFill>
              <a:latin typeface="Times New Roman" panose="02020603050405020304" pitchFamily="18" charset="0"/>
              <a:cs typeface="Times New Roman" panose="02020603050405020304" pitchFamily="18" charset="0"/>
            </a:endParaRPr>
          </a:p>
        </p:txBody>
      </p:sp>
      <p:pic>
        <p:nvPicPr>
          <p:cNvPr id="21" name="Picture 3"/>
          <p:cNvPicPr>
            <a:picLocks noChangeAspect="1" noChangeArrowheads="1"/>
          </p:cNvPicPr>
          <p:nvPr/>
        </p:nvPicPr>
        <p:blipFill>
          <a:blip r:embed="rId5" cstate="print"/>
          <a:srcRect/>
          <a:stretch>
            <a:fillRect/>
          </a:stretch>
        </p:blipFill>
        <p:spPr bwMode="auto">
          <a:xfrm>
            <a:off x="-3174" y="607581"/>
            <a:ext cx="9148763" cy="133350"/>
          </a:xfrm>
          <a:prstGeom prst="rect">
            <a:avLst/>
          </a:prstGeom>
          <a:noFill/>
          <a:ln w="38100">
            <a:noFill/>
            <a:miter lim="800000"/>
            <a:headEnd/>
            <a:tailEnd/>
          </a:ln>
        </p:spPr>
      </p:pic>
    </p:spTree>
    <p:extLst>
      <p:ext uri="{BB962C8B-B14F-4D97-AF65-F5344CB8AC3E}">
        <p14:creationId xmlns:p14="http://schemas.microsoft.com/office/powerpoint/2010/main" val="2490895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769033" y="1073556"/>
            <a:ext cx="3238501" cy="3531752"/>
          </a:xfrm>
          <a:prstGeom prst="rect">
            <a:avLst/>
          </a:prstGeom>
        </p:spPr>
      </p:pic>
      <p:sp>
        <p:nvSpPr>
          <p:cNvPr id="4" name="文本框 3"/>
          <p:cNvSpPr txBox="1"/>
          <p:nvPr/>
        </p:nvSpPr>
        <p:spPr>
          <a:xfrm>
            <a:off x="1693427" y="30081"/>
            <a:ext cx="7051562" cy="584775"/>
          </a:xfrm>
          <a:prstGeom prst="rect">
            <a:avLst/>
          </a:prstGeom>
          <a:noFill/>
        </p:spPr>
        <p:txBody>
          <a:bodyPr wrap="square" rtlCol="0">
            <a:spAutoFit/>
          </a:bodyPr>
          <a:lstStyle/>
          <a:p>
            <a:r>
              <a:rPr lang="en-US" altLang="zh-CN" sz="3200" b="1" dirty="0" smtClean="0">
                <a:solidFill>
                  <a:srgbClr val="003300"/>
                </a:solidFill>
                <a:latin typeface="Times New Roman" panose="02020603050405020304" pitchFamily="18" charset="0"/>
                <a:cs typeface="Times New Roman" panose="02020603050405020304" pitchFamily="18" charset="0"/>
              </a:rPr>
              <a:t>2) field induced AFM at 2.1 </a:t>
            </a:r>
            <a:r>
              <a:rPr lang="en-US" altLang="zh-CN" sz="3200" b="1" dirty="0" err="1" smtClean="0">
                <a:solidFill>
                  <a:srgbClr val="003300"/>
                </a:solidFill>
                <a:latin typeface="Times New Roman" panose="02020603050405020304" pitchFamily="18" charset="0"/>
                <a:cs typeface="Times New Roman" panose="02020603050405020304" pitchFamily="18" charset="0"/>
              </a:rPr>
              <a:t>GPa</a:t>
            </a:r>
            <a:endParaRPr lang="zh-CN" altLang="en-US" sz="3200" b="1" dirty="0">
              <a:solidFill>
                <a:srgbClr val="00330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766542" y="4605308"/>
            <a:ext cx="8240992" cy="2046714"/>
          </a:xfrm>
          <a:prstGeom prst="rect">
            <a:avLst/>
          </a:prstGeom>
          <a:noFill/>
          <a:ln>
            <a:solidFill>
              <a:schemeClr val="tx1"/>
            </a:solidFill>
          </a:ln>
        </p:spPr>
        <p:txBody>
          <a:bodyPr wrap="square" rtlCol="0">
            <a:spAutoFit/>
          </a:bodyPr>
          <a:lstStyle/>
          <a:p>
            <a:pPr marL="342900" indent="-342900">
              <a:spcBef>
                <a:spcPts val="600"/>
              </a:spcBef>
              <a:buFont typeface="Wingdings" panose="05000000000000000000" pitchFamily="2" charset="2"/>
              <a:buChar char="Ø"/>
            </a:pPr>
            <a:r>
              <a:rPr lang="en-US" altLang="zh-CN" sz="2800" dirty="0" smtClean="0">
                <a:latin typeface="Times New Roman" panose="02020603050405020304" pitchFamily="18" charset="0"/>
                <a:cs typeface="Times New Roman" panose="02020603050405020304" pitchFamily="18" charset="0"/>
              </a:rPr>
              <a:t>double-peak spectra  at fields above 6.2 T </a:t>
            </a:r>
          </a:p>
          <a:p>
            <a:pPr>
              <a:spcBef>
                <a:spcPts val="600"/>
              </a:spcBef>
            </a:pPr>
            <a:r>
              <a:rPr lang="en-US" altLang="zh-CN" sz="28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altLang="zh-CN" sz="2800" b="1" dirty="0" smtClean="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AFM order </a:t>
            </a:r>
            <a:r>
              <a:rPr lang="en-US" altLang="zh-CN" sz="2800" dirty="0" smtClean="0">
                <a:latin typeface="Times New Roman" panose="02020603050405020304" pitchFamily="18" charset="0"/>
                <a:cs typeface="Times New Roman" panose="02020603050405020304" pitchFamily="18" charset="0"/>
              </a:rPr>
              <a:t>due to dipolar </a:t>
            </a:r>
            <a:r>
              <a:rPr lang="en-US" altLang="zh-CN" sz="2800" i="1" dirty="0" err="1" smtClean="0">
                <a:latin typeface="Times New Roman" panose="02020603050405020304" pitchFamily="18" charset="0"/>
                <a:cs typeface="Times New Roman" panose="02020603050405020304" pitchFamily="18" charset="0"/>
              </a:rPr>
              <a:t>H</a:t>
            </a:r>
            <a:r>
              <a:rPr lang="en-US" altLang="zh-CN" sz="2800" i="1" baseline="30000" dirty="0" err="1" smtClean="0">
                <a:latin typeface="Times New Roman" panose="02020603050405020304" pitchFamily="18" charset="0"/>
                <a:cs typeface="Times New Roman" panose="02020603050405020304" pitchFamily="18" charset="0"/>
              </a:rPr>
              <a:t>c</a:t>
            </a:r>
            <a:r>
              <a:rPr lang="en-US" altLang="zh-CN" sz="2800" baseline="-25000" dirty="0" err="1" smtClean="0">
                <a:latin typeface="Times New Roman" panose="02020603050405020304" pitchFamily="18" charset="0"/>
                <a:cs typeface="Times New Roman" panose="02020603050405020304" pitchFamily="18" charset="0"/>
              </a:rPr>
              <a:t>hf</a:t>
            </a:r>
            <a:endParaRPr lang="en-US" altLang="zh-CN" sz="2800" dirty="0" smtClean="0">
              <a:latin typeface="Times New Roman" panose="02020603050405020304" pitchFamily="18" charset="0"/>
              <a:cs typeface="Times New Roman" panose="02020603050405020304" pitchFamily="18" charset="0"/>
            </a:endParaRPr>
          </a:p>
          <a:p>
            <a:pPr marL="342900" indent="-342900">
              <a:spcBef>
                <a:spcPts val="600"/>
              </a:spcBef>
              <a:buFont typeface="Wingdings" panose="05000000000000000000" pitchFamily="2" charset="2"/>
              <a:buChar char="Ø"/>
            </a:pPr>
            <a:r>
              <a:rPr lang="en-US" altLang="zh-CN" sz="2800" dirty="0" smtClean="0">
                <a:latin typeface="Times New Roman" panose="02020603050405020304" pitchFamily="18" charset="0"/>
                <a:cs typeface="Times New Roman" panose="02020603050405020304" pitchFamily="18" charset="0"/>
              </a:rPr>
              <a:t>Phases coexistence at 6.2-6.3 T </a:t>
            </a:r>
          </a:p>
          <a:p>
            <a:pPr>
              <a:spcBef>
                <a:spcPts val="600"/>
              </a:spcBef>
            </a:pPr>
            <a:r>
              <a:rPr lang="en-US" altLang="zh-CN" sz="2800" b="1"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800" b="1"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altLang="zh-CN" sz="2800" b="1" dirty="0" smtClean="0">
                <a:solidFill>
                  <a:srgbClr val="0033CC"/>
                </a:solidFill>
                <a:latin typeface="Times New Roman" panose="02020603050405020304" pitchFamily="18" charset="0"/>
                <a:cs typeface="Times New Roman" panose="02020603050405020304" pitchFamily="18" charset="0"/>
              </a:rPr>
              <a:t>Weakly first-order quantum phase transition.</a:t>
            </a:r>
            <a:endParaRPr lang="zh-CN" altLang="en-US" sz="2800" b="1" dirty="0">
              <a:solidFill>
                <a:srgbClr val="0033CC"/>
              </a:solidFill>
              <a:latin typeface="Times New Roman" panose="02020603050405020304" pitchFamily="18" charset="0"/>
              <a:cs typeface="Times New Roman" panose="02020603050405020304" pitchFamily="18" charset="0"/>
            </a:endParaRPr>
          </a:p>
        </p:txBody>
      </p:sp>
      <p:grpSp>
        <p:nvGrpSpPr>
          <p:cNvPr id="9" name="组合 8"/>
          <p:cNvGrpSpPr/>
          <p:nvPr/>
        </p:nvGrpSpPr>
        <p:grpSpPr>
          <a:xfrm>
            <a:off x="163885" y="860366"/>
            <a:ext cx="5472144" cy="3566279"/>
            <a:chOff x="163885" y="1179276"/>
            <a:chExt cx="5472144" cy="3566279"/>
          </a:xfrm>
        </p:grpSpPr>
        <p:pic>
          <p:nvPicPr>
            <p:cNvPr id="2" name="图片 1"/>
            <p:cNvPicPr>
              <a:picLocks noChangeAspect="1"/>
            </p:cNvPicPr>
            <p:nvPr/>
          </p:nvPicPr>
          <p:blipFill>
            <a:blip r:embed="rId4"/>
            <a:stretch>
              <a:fillRect/>
            </a:stretch>
          </p:blipFill>
          <p:spPr>
            <a:xfrm>
              <a:off x="163885" y="1179277"/>
              <a:ext cx="5472144" cy="3566278"/>
            </a:xfrm>
            <a:prstGeom prst="rect">
              <a:avLst/>
            </a:prstGeom>
          </p:spPr>
        </p:pic>
        <p:sp>
          <p:nvSpPr>
            <p:cNvPr id="7" name="矩形 6"/>
            <p:cNvSpPr/>
            <p:nvPr/>
          </p:nvSpPr>
          <p:spPr>
            <a:xfrm>
              <a:off x="163885" y="1179277"/>
              <a:ext cx="376442" cy="282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899957" y="1179276"/>
              <a:ext cx="376442" cy="282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Picture 3"/>
          <p:cNvPicPr>
            <a:picLocks noChangeAspect="1" noChangeArrowheads="1"/>
          </p:cNvPicPr>
          <p:nvPr/>
        </p:nvPicPr>
        <p:blipFill>
          <a:blip r:embed="rId5" cstate="print"/>
          <a:srcRect/>
          <a:stretch>
            <a:fillRect/>
          </a:stretch>
        </p:blipFill>
        <p:spPr bwMode="auto">
          <a:xfrm>
            <a:off x="-3174" y="607581"/>
            <a:ext cx="9148763" cy="133350"/>
          </a:xfrm>
          <a:prstGeom prst="rect">
            <a:avLst/>
          </a:prstGeom>
          <a:noFill/>
          <a:ln w="38100">
            <a:noFill/>
            <a:miter lim="800000"/>
            <a:headEnd/>
            <a:tailEnd/>
          </a:ln>
        </p:spPr>
      </p:pic>
    </p:spTree>
    <p:extLst>
      <p:ext uri="{BB962C8B-B14F-4D97-AF65-F5344CB8AC3E}">
        <p14:creationId xmlns:p14="http://schemas.microsoft.com/office/powerpoint/2010/main" val="32873062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5297206" y="798008"/>
            <a:ext cx="3080484" cy="2062059"/>
          </a:xfrm>
          <a:prstGeom prst="rect">
            <a:avLst/>
          </a:prstGeom>
        </p:spPr>
      </p:pic>
      <p:pic>
        <p:nvPicPr>
          <p:cNvPr id="3" name="图片 2"/>
          <p:cNvPicPr>
            <a:picLocks noChangeAspect="1"/>
          </p:cNvPicPr>
          <p:nvPr/>
        </p:nvPicPr>
        <p:blipFill>
          <a:blip r:embed="rId3"/>
          <a:stretch>
            <a:fillRect/>
          </a:stretch>
        </p:blipFill>
        <p:spPr>
          <a:xfrm>
            <a:off x="279196" y="775588"/>
            <a:ext cx="4140404" cy="4289242"/>
          </a:xfrm>
          <a:prstGeom prst="rect">
            <a:avLst/>
          </a:prstGeom>
        </p:spPr>
      </p:pic>
      <p:pic>
        <p:nvPicPr>
          <p:cNvPr id="6" name="图片 5"/>
          <p:cNvPicPr>
            <a:picLocks noChangeAspect="1"/>
          </p:cNvPicPr>
          <p:nvPr/>
        </p:nvPicPr>
        <p:blipFill>
          <a:blip r:embed="rId4"/>
          <a:stretch>
            <a:fillRect/>
          </a:stretch>
        </p:blipFill>
        <p:spPr>
          <a:xfrm>
            <a:off x="5377368" y="2842865"/>
            <a:ext cx="2920159" cy="2223031"/>
          </a:xfrm>
          <a:prstGeom prst="rect">
            <a:avLst/>
          </a:prstGeom>
        </p:spPr>
      </p:pic>
      <p:sp>
        <p:nvSpPr>
          <p:cNvPr id="9" name="文本框 8"/>
          <p:cNvSpPr txBox="1"/>
          <p:nvPr/>
        </p:nvSpPr>
        <p:spPr>
          <a:xfrm>
            <a:off x="124691" y="31632"/>
            <a:ext cx="9343503" cy="523220"/>
          </a:xfrm>
          <a:prstGeom prst="rect">
            <a:avLst/>
          </a:prstGeom>
          <a:noFill/>
        </p:spPr>
        <p:txBody>
          <a:bodyPr wrap="square" rtlCol="0">
            <a:spAutoFit/>
          </a:bodyPr>
          <a:lstStyle/>
          <a:p>
            <a:r>
              <a:rPr lang="en-US" altLang="zh-CN" sz="2800" b="1" dirty="0" smtClean="0">
                <a:solidFill>
                  <a:srgbClr val="003300"/>
                </a:solidFill>
                <a:latin typeface="Times New Roman" panose="02020603050405020304" pitchFamily="18" charset="0"/>
                <a:cs typeface="Times New Roman" panose="02020603050405020304" pitchFamily="18" charset="0"/>
              </a:rPr>
              <a:t>Field-induced AFM: A weakly first-order QPT</a:t>
            </a:r>
            <a:endParaRPr lang="zh-CN" altLang="en-US" sz="2800" b="1" dirty="0">
              <a:solidFill>
                <a:srgbClr val="00330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1347" y="5103450"/>
            <a:ext cx="5655473" cy="156966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smtClean="0">
                <a:latin typeface="Times New Roman" panose="02020603050405020304" pitchFamily="18" charset="0"/>
                <a:cs typeface="Times New Roman" panose="02020603050405020304" pitchFamily="18" charset="0"/>
              </a:rPr>
              <a:t>double-peak spectra  above 6.2 T</a:t>
            </a:r>
          </a:p>
          <a:p>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altLang="zh-CN" sz="2400" b="1" dirty="0" smtClean="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AFM order</a:t>
            </a:r>
            <a:r>
              <a:rPr lang="en-US" altLang="zh-CN" sz="2400" dirty="0" smtClean="0">
                <a:latin typeface="Times New Roman" panose="02020603050405020304" pitchFamily="18" charset="0"/>
                <a:cs typeface="Times New Roman" panose="02020603050405020304" pitchFamily="18" charset="0"/>
              </a:rPr>
              <a:t>; (dipolar </a:t>
            </a:r>
            <a:r>
              <a:rPr lang="en-US" altLang="zh-CN" sz="2400" i="1" dirty="0" err="1" smtClean="0">
                <a:latin typeface="Times New Roman" panose="02020603050405020304" pitchFamily="18" charset="0"/>
                <a:cs typeface="Times New Roman" panose="02020603050405020304" pitchFamily="18" charset="0"/>
              </a:rPr>
              <a:t>H</a:t>
            </a:r>
            <a:r>
              <a:rPr lang="en-US" altLang="zh-CN" sz="2400" i="1" baseline="30000" dirty="0" err="1" smtClean="0">
                <a:latin typeface="Times New Roman" panose="02020603050405020304" pitchFamily="18" charset="0"/>
                <a:cs typeface="Times New Roman" panose="02020603050405020304" pitchFamily="18" charset="0"/>
              </a:rPr>
              <a:t>c</a:t>
            </a:r>
            <a:r>
              <a:rPr lang="en-US" altLang="zh-CN" sz="2400" baseline="-25000" dirty="0" err="1" smtClean="0">
                <a:latin typeface="Times New Roman" panose="02020603050405020304" pitchFamily="18" charset="0"/>
                <a:cs typeface="Times New Roman" panose="02020603050405020304" pitchFamily="18" charset="0"/>
              </a:rPr>
              <a:t>hf</a:t>
            </a:r>
            <a:r>
              <a:rPr lang="en-US" altLang="zh-CN" sz="2400" dirty="0" smtClean="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r>
              <a:rPr lang="en-US" altLang="zh-CN" sz="2400" dirty="0" smtClean="0">
                <a:latin typeface="Times New Roman" panose="02020603050405020304" pitchFamily="18" charset="0"/>
                <a:cs typeface="Times New Roman" panose="02020603050405020304" pitchFamily="18" charset="0"/>
              </a:rPr>
              <a:t>Phases coexistence at 6.2-6.3 T </a:t>
            </a:r>
            <a:r>
              <a:rPr lang="en-US" altLang="zh-CN" sz="240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dirty="0" smtClean="0">
                <a:solidFill>
                  <a:srgbClr val="0000FF"/>
                </a:solidFill>
                <a:latin typeface="Times New Roman" panose="02020603050405020304" pitchFamily="18" charset="0"/>
                <a:cs typeface="Times New Roman" panose="02020603050405020304" pitchFamily="18" charset="0"/>
              </a:rPr>
              <a:t>Weakly first-order </a:t>
            </a:r>
            <a:r>
              <a:rPr lang="en-US" altLang="zh-CN" sz="2400" dirty="0" smtClean="0">
                <a:latin typeface="Times New Roman" panose="02020603050405020304" pitchFamily="18" charset="0"/>
                <a:cs typeface="Times New Roman" panose="02020603050405020304" pitchFamily="18" charset="0"/>
              </a:rPr>
              <a:t>phase transition.</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5410276" y="5070049"/>
            <a:ext cx="3810000" cy="830997"/>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Magnetic moments lie in the </a:t>
            </a:r>
            <a:r>
              <a:rPr lang="en-US" altLang="zh-CN" sz="2400" i="1" dirty="0" smtClean="0">
                <a:latin typeface="Times New Roman" panose="02020603050405020304" pitchFamily="18" charset="0"/>
                <a:cs typeface="Times New Roman" panose="02020603050405020304" pitchFamily="18" charset="0"/>
              </a:rPr>
              <a:t>ab</a:t>
            </a:r>
            <a:r>
              <a:rPr lang="en-US" altLang="zh-CN" sz="2400" dirty="0" smtClean="0">
                <a:latin typeface="Times New Roman" panose="02020603050405020304" pitchFamily="18" charset="0"/>
                <a:cs typeface="Times New Roman" panose="02020603050405020304" pitchFamily="18" charset="0"/>
              </a:rPr>
              <a:t> plane, easy-plane order</a:t>
            </a:r>
            <a:endParaRPr lang="zh-CN" altLang="en-US" sz="2400" dirty="0">
              <a:latin typeface="Times New Roman" panose="02020603050405020304" pitchFamily="18" charset="0"/>
              <a:cs typeface="Times New Roman" panose="02020603050405020304" pitchFamily="18" charset="0"/>
            </a:endParaRPr>
          </a:p>
        </p:txBody>
      </p:sp>
      <p:sp>
        <p:nvSpPr>
          <p:cNvPr id="4" name="矩形 3"/>
          <p:cNvSpPr/>
          <p:nvPr/>
        </p:nvSpPr>
        <p:spPr>
          <a:xfrm>
            <a:off x="6485824" y="1991187"/>
            <a:ext cx="1891865" cy="369332"/>
          </a:xfrm>
          <a:prstGeom prst="rect">
            <a:avLst/>
          </a:prstGeom>
        </p:spPr>
        <p:txBody>
          <a:bodyPr wrap="none">
            <a:spAutoFit/>
          </a:bodyPr>
          <a:lstStyle/>
          <a:p>
            <a:r>
              <a:rPr lang="en-US" altLang="zh-CN" i="1" dirty="0" err="1" smtClean="0">
                <a:latin typeface="Times New Roman" panose="02020603050405020304" pitchFamily="18" charset="0"/>
                <a:cs typeface="Times New Roman" panose="02020603050405020304" pitchFamily="18" charset="0"/>
              </a:rPr>
              <a:t>M</a:t>
            </a:r>
            <a:r>
              <a:rPr lang="en-US" altLang="zh-CN" baseline="-25000" dirty="0" err="1" smtClean="0">
                <a:latin typeface="Times New Roman" panose="02020603050405020304" pitchFamily="18" charset="0"/>
                <a:cs typeface="Times New Roman" panose="02020603050405020304" pitchFamily="18" charset="0"/>
              </a:rPr>
              <a:t>staggered</a:t>
            </a:r>
            <a:r>
              <a:rPr lang="en-US" altLang="zh-CN" baseline="-25000"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&lt; 0.05 </a:t>
            </a:r>
            <a:r>
              <a:rPr lang="en-US" altLang="zh-CN"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smtClean="0">
                <a:latin typeface="Times New Roman" panose="02020603050405020304" pitchFamily="18" charset="0"/>
                <a:cs typeface="Times New Roman" panose="02020603050405020304" pitchFamily="18" charset="0"/>
                <a:sym typeface="Symbol" panose="05050102010706020507" pitchFamily="18" charset="2"/>
              </a:rPr>
              <a:t>B</a:t>
            </a:r>
            <a:endParaRPr lang="en-US" altLang="zh-CN" baseline="-25000" dirty="0">
              <a:latin typeface="Times New Roman" panose="02020603050405020304" pitchFamily="18" charset="0"/>
              <a:cs typeface="Times New Roman" panose="02020603050405020304" pitchFamily="18" charset="0"/>
            </a:endParaRPr>
          </a:p>
        </p:txBody>
      </p:sp>
      <p:sp>
        <p:nvSpPr>
          <p:cNvPr id="5" name="矩形 4"/>
          <p:cNvSpPr/>
          <p:nvPr/>
        </p:nvSpPr>
        <p:spPr>
          <a:xfrm>
            <a:off x="6151434" y="3510045"/>
            <a:ext cx="2007281" cy="369332"/>
          </a:xfrm>
          <a:prstGeom prst="rect">
            <a:avLst/>
          </a:prstGeom>
        </p:spPr>
        <p:txBody>
          <a:bodyPr wrap="none">
            <a:spAutoFit/>
          </a:bodyPr>
          <a:lstStyle/>
          <a:p>
            <a:r>
              <a:rPr lang="en-US" altLang="zh-CN" i="1" dirty="0" err="1" smtClean="0">
                <a:latin typeface="Times New Roman" panose="02020603050405020304" pitchFamily="18" charset="0"/>
                <a:cs typeface="Times New Roman" panose="02020603050405020304" pitchFamily="18" charset="0"/>
              </a:rPr>
              <a:t>M</a:t>
            </a:r>
            <a:r>
              <a:rPr lang="en-US" altLang="zh-CN" baseline="-25000" dirty="0" err="1" smtClean="0">
                <a:latin typeface="Times New Roman" panose="02020603050405020304" pitchFamily="18" charset="0"/>
                <a:cs typeface="Times New Roman" panose="02020603050405020304" pitchFamily="18" charset="0"/>
              </a:rPr>
              <a:t>total</a:t>
            </a:r>
            <a:r>
              <a:rPr lang="en-US" altLang="zh-CN" dirty="0" smtClean="0">
                <a:latin typeface="Times New Roman" panose="02020603050405020304" pitchFamily="18" charset="0"/>
                <a:cs typeface="Times New Roman" panose="02020603050405020304" pitchFamily="18" charset="0"/>
              </a:rPr>
              <a:t>/</a:t>
            </a:r>
            <a:r>
              <a:rPr lang="en-US" altLang="zh-CN" i="1" dirty="0" err="1" smtClean="0">
                <a:latin typeface="Times New Roman" panose="02020603050405020304" pitchFamily="18" charset="0"/>
                <a:cs typeface="Times New Roman" panose="02020603050405020304" pitchFamily="18" charset="0"/>
              </a:rPr>
              <a:t>M</a:t>
            </a:r>
            <a:r>
              <a:rPr lang="en-US" altLang="zh-CN" baseline="-25000" dirty="0" err="1" smtClean="0">
                <a:latin typeface="Times New Roman" panose="02020603050405020304" pitchFamily="18" charset="0"/>
                <a:cs typeface="Times New Roman" panose="02020603050405020304" pitchFamily="18" charset="0"/>
              </a:rPr>
              <a:t>s</a:t>
            </a:r>
            <a:r>
              <a:rPr lang="en-US" altLang="zh-CN" baseline="-25000"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&lt; </a:t>
            </a:r>
            <a:r>
              <a:rPr lang="en-US" altLang="zh-CN" dirty="0" smtClean="0">
                <a:latin typeface="Times New Roman" panose="02020603050405020304" pitchFamily="18" charset="0"/>
                <a:cs typeface="Times New Roman" panose="02020603050405020304" pitchFamily="18" charset="0"/>
              </a:rPr>
              <a:t>0.025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B</a:t>
            </a:r>
            <a:endParaRPr lang="en-US" altLang="zh-CN" dirty="0">
              <a:latin typeface="Times New Roman" panose="02020603050405020304" pitchFamily="18" charset="0"/>
              <a:cs typeface="Times New Roman" panose="02020603050405020304" pitchFamily="18" charset="0"/>
            </a:endParaRPr>
          </a:p>
        </p:txBody>
      </p:sp>
      <p:sp>
        <p:nvSpPr>
          <p:cNvPr id="15" name="矩形 14"/>
          <p:cNvSpPr/>
          <p:nvPr/>
        </p:nvSpPr>
        <p:spPr>
          <a:xfrm>
            <a:off x="6139384" y="5999449"/>
            <a:ext cx="2238305" cy="400110"/>
          </a:xfrm>
          <a:prstGeom prst="rect">
            <a:avLst/>
          </a:prstGeom>
        </p:spPr>
        <p:txBody>
          <a:bodyPr wrap="none">
            <a:spAutoFit/>
          </a:bodyPr>
          <a:lstStyle/>
          <a:p>
            <a:r>
              <a:rPr lang="en-US" altLang="zh-CN" sz="2000" b="1" dirty="0" smtClean="0">
                <a:solidFill>
                  <a:srgbClr val="0000FF"/>
                </a:solidFill>
                <a:latin typeface="Times New Roman" panose="02020603050405020304" pitchFamily="18" charset="0"/>
                <a:cs typeface="Times New Roman" panose="02020603050405020304" pitchFamily="18" charset="0"/>
              </a:rPr>
              <a:t>Proximate DQCP?</a:t>
            </a:r>
            <a:endParaRPr lang="zh-CN" altLang="en-US" sz="2000" b="1" dirty="0">
              <a:solidFill>
                <a:srgbClr val="0000FF"/>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5892360" y="6404241"/>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pic>
        <p:nvPicPr>
          <p:cNvPr id="14" name="Picture 3"/>
          <p:cNvPicPr>
            <a:picLocks noChangeAspect="1" noChangeArrowheads="1"/>
          </p:cNvPicPr>
          <p:nvPr/>
        </p:nvPicPr>
        <p:blipFill>
          <a:blip r:embed="rId5" cstate="print"/>
          <a:srcRect/>
          <a:stretch>
            <a:fillRect/>
          </a:stretch>
        </p:blipFill>
        <p:spPr bwMode="auto">
          <a:xfrm>
            <a:off x="-3174" y="607581"/>
            <a:ext cx="9148763" cy="133350"/>
          </a:xfrm>
          <a:prstGeom prst="rect">
            <a:avLst/>
          </a:prstGeom>
          <a:noFill/>
          <a:ln w="38100">
            <a:noFill/>
            <a:miter lim="800000"/>
            <a:headEnd/>
            <a:tailEnd/>
          </a:ln>
        </p:spPr>
      </p:pic>
    </p:spTree>
    <p:extLst>
      <p:ext uri="{BB962C8B-B14F-4D97-AF65-F5344CB8AC3E}">
        <p14:creationId xmlns:p14="http://schemas.microsoft.com/office/powerpoint/2010/main" val="689703358"/>
      </p:ext>
    </p:extLst>
  </p:cSld>
  <p:clrMapOvr>
    <a:masterClrMapping/>
  </p:clrMapOvr>
  <mc:AlternateContent xmlns:mc="http://schemas.openxmlformats.org/markup-compatibility/2006" xmlns:p14="http://schemas.microsoft.com/office/powerpoint/2010/main">
    <mc:Choice Requires="p14">
      <p:transition spd="slow" p14:dur="2000" advTm="143384"/>
    </mc:Choice>
    <mc:Fallback xmlns="">
      <p:transition spd="slow" advTm="143384"/>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73A50A-2316-4DC9-92B0-567F603387E8}"/>
              </a:ext>
            </a:extLst>
          </p:cNvPr>
          <p:cNvSpPr txBox="1"/>
          <p:nvPr/>
        </p:nvSpPr>
        <p:spPr>
          <a:xfrm>
            <a:off x="91440" y="1760066"/>
            <a:ext cx="8803178" cy="1654748"/>
          </a:xfrm>
          <a:prstGeom prst="rect">
            <a:avLst/>
          </a:prstGeom>
          <a:noFill/>
        </p:spPr>
        <p:txBody>
          <a:bodyPr wrap="square" rtlCol="0">
            <a:spAutoFit/>
          </a:bodyPr>
          <a:lstStyle/>
          <a:p>
            <a:pPr algn="ctr">
              <a:lnSpc>
                <a:spcPct val="150000"/>
              </a:lnSpc>
            </a:pPr>
            <a:r>
              <a:rPr lang="en-US" altLang="zh-CN" sz="36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IV. NMR evidence of a field-induced proximate DQCP in SrCu</a:t>
            </a:r>
            <a:r>
              <a:rPr lang="en-US" altLang="zh-CN" sz="3600" b="1" baseline="-25000"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6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(BO</a:t>
            </a:r>
            <a:r>
              <a:rPr lang="en-US" altLang="zh-CN" sz="3600" b="1" baseline="-25000"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36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600" b="1" baseline="-25000"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600" b="1"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3" name="矩形 2"/>
          <p:cNvSpPr/>
          <p:nvPr/>
        </p:nvSpPr>
        <p:spPr>
          <a:xfrm>
            <a:off x="1620982" y="4762884"/>
            <a:ext cx="6151418" cy="507831"/>
          </a:xfrm>
          <a:prstGeom prst="rect">
            <a:avLst/>
          </a:prstGeom>
        </p:spPr>
        <p:txBody>
          <a:bodyPr wrap="square">
            <a:spAutoFit/>
          </a:bodyPr>
          <a:lstStyle/>
          <a:p>
            <a:pPr>
              <a:lnSpc>
                <a:spcPct val="150000"/>
              </a:lnSpc>
            </a:pPr>
            <a:r>
              <a:rPr lang="en-US" altLang="zh-CN"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Y. Cui et al., arXiv:2204.08133 (to appear in Science)</a:t>
            </a:r>
          </a:p>
        </p:txBody>
      </p:sp>
    </p:spTree>
    <p:extLst>
      <p:ext uri="{BB962C8B-B14F-4D97-AF65-F5344CB8AC3E}">
        <p14:creationId xmlns:p14="http://schemas.microsoft.com/office/powerpoint/2010/main" val="3350535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81909" y="82425"/>
            <a:ext cx="6695103" cy="646331"/>
          </a:xfrm>
          <a:prstGeom prst="rect">
            <a:avLst/>
          </a:prstGeom>
          <a:noFill/>
        </p:spPr>
        <p:txBody>
          <a:bodyPr wrap="none" rtlCol="0">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1:  </a:t>
            </a:r>
            <a:r>
              <a:rPr lang="en-US" altLang="zh-CN" sz="3600" b="1" i="1" dirty="0" smtClean="0">
                <a:solidFill>
                  <a:srgbClr val="003300"/>
                </a:solidFill>
                <a:latin typeface="Times New Roman" panose="02020603050405020304" pitchFamily="18" charset="0"/>
                <a:cs typeface="Times New Roman" panose="02020603050405020304" pitchFamily="18" charset="0"/>
              </a:rPr>
              <a:t>T</a:t>
            </a:r>
            <a:r>
              <a:rPr lang="en-US" altLang="zh-CN" sz="3600" b="1" baseline="-25000" dirty="0" smtClean="0">
                <a:solidFill>
                  <a:srgbClr val="003300"/>
                </a:solidFill>
                <a:latin typeface="Times New Roman" panose="02020603050405020304" pitchFamily="18" charset="0"/>
                <a:cs typeface="Times New Roman" panose="02020603050405020304" pitchFamily="18" charset="0"/>
              </a:rPr>
              <a:t>P</a:t>
            </a:r>
            <a:r>
              <a:rPr lang="en-US" altLang="zh-CN" sz="3600" b="1" dirty="0" smtClean="0">
                <a:solidFill>
                  <a:srgbClr val="003300"/>
                </a:solidFill>
                <a:latin typeface="Times New Roman" panose="02020603050405020304" pitchFamily="18" charset="0"/>
                <a:cs typeface="Times New Roman" panose="02020603050405020304" pitchFamily="18" charset="0"/>
              </a:rPr>
              <a:t> and </a:t>
            </a:r>
            <a:r>
              <a:rPr lang="en-US" altLang="zh-CN" sz="3600" b="1" i="1" dirty="0" smtClean="0">
                <a:solidFill>
                  <a:srgbClr val="003300"/>
                </a:solidFill>
                <a:latin typeface="Times New Roman" panose="02020603050405020304" pitchFamily="18" charset="0"/>
                <a:cs typeface="Times New Roman" panose="02020603050405020304" pitchFamily="18" charset="0"/>
              </a:rPr>
              <a:t>T</a:t>
            </a:r>
            <a:r>
              <a:rPr lang="en-US" altLang="zh-CN" sz="3600" b="1" baseline="-25000" dirty="0" smtClean="0">
                <a:solidFill>
                  <a:srgbClr val="003300"/>
                </a:solidFill>
                <a:latin typeface="Times New Roman" panose="02020603050405020304" pitchFamily="18" charset="0"/>
                <a:cs typeface="Times New Roman" panose="02020603050405020304" pitchFamily="18" charset="0"/>
              </a:rPr>
              <a:t>N</a:t>
            </a:r>
            <a:r>
              <a:rPr lang="en-US" altLang="zh-CN" sz="3600" b="1" dirty="0" smtClean="0">
                <a:solidFill>
                  <a:srgbClr val="003300"/>
                </a:solidFill>
                <a:latin typeface="Times New Roman" panose="02020603050405020304" pitchFamily="18" charset="0"/>
                <a:cs typeface="Times New Roman" panose="02020603050405020304" pitchFamily="18" charset="0"/>
              </a:rPr>
              <a:t> determined by 1/</a:t>
            </a:r>
            <a:r>
              <a:rPr lang="en-US" altLang="zh-CN" sz="3600" b="1" i="1" dirty="0" smtClean="0">
                <a:solidFill>
                  <a:srgbClr val="003300"/>
                </a:solidFill>
                <a:latin typeface="Times New Roman" panose="02020603050405020304" pitchFamily="18" charset="0"/>
                <a:cs typeface="Times New Roman" panose="02020603050405020304" pitchFamily="18" charset="0"/>
              </a:rPr>
              <a:t>T</a:t>
            </a:r>
            <a:r>
              <a:rPr lang="en-US" altLang="zh-CN" sz="3600" b="1" baseline="-25000" dirty="0" smtClean="0">
                <a:solidFill>
                  <a:srgbClr val="003300"/>
                </a:solidFill>
                <a:latin typeface="Times New Roman" panose="02020603050405020304" pitchFamily="18" charset="0"/>
                <a:cs typeface="Times New Roman" panose="02020603050405020304" pitchFamily="18" charset="0"/>
              </a:rPr>
              <a:t>1 </a:t>
            </a:r>
            <a:endParaRPr lang="zh-CN" altLang="en-US" sz="3600" b="1" dirty="0">
              <a:solidFill>
                <a:srgbClr val="003300"/>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6386519" y="1174034"/>
            <a:ext cx="2655091" cy="2677656"/>
          </a:xfrm>
          <a:prstGeom prst="rect">
            <a:avLst/>
          </a:prstGeom>
          <a:noFill/>
        </p:spPr>
        <p:txBody>
          <a:bodyPr wrap="square" rtlCol="0">
            <a:spAutoFit/>
          </a:bodyPr>
          <a:lstStyle/>
          <a:p>
            <a:r>
              <a:rPr lang="en-US" altLang="zh-CN" sz="2800" i="1" dirty="0" smtClean="0">
                <a:solidFill>
                  <a:srgbClr val="0033CC"/>
                </a:solidFill>
                <a:latin typeface="Times New Roman" panose="02020603050405020304" pitchFamily="18" charset="0"/>
                <a:cs typeface="Times New Roman" panose="02020603050405020304" pitchFamily="18" charset="0"/>
              </a:rPr>
              <a:t>T</a:t>
            </a:r>
            <a:r>
              <a:rPr lang="en-US" altLang="zh-CN" sz="2800" baseline="-25000" dirty="0" smtClean="0">
                <a:solidFill>
                  <a:srgbClr val="0033CC"/>
                </a:solidFill>
                <a:latin typeface="Times New Roman" panose="02020603050405020304" pitchFamily="18" charset="0"/>
                <a:cs typeface="Times New Roman" panose="02020603050405020304" pitchFamily="18" charset="0"/>
              </a:rPr>
              <a:t>P</a:t>
            </a:r>
            <a:r>
              <a:rPr lang="en-US" altLang="zh-CN" sz="2800" dirty="0" smtClean="0">
                <a:solidFill>
                  <a:srgbClr val="0033CC"/>
                </a:solidFill>
                <a:latin typeface="Times New Roman" panose="02020603050405020304" pitchFamily="18" charset="0"/>
                <a:cs typeface="Times New Roman" panose="02020603050405020304" pitchFamily="18" charset="0"/>
              </a:rPr>
              <a:t>: plaquette phase transition</a:t>
            </a:r>
          </a:p>
          <a:p>
            <a:endParaRPr lang="en-US" altLang="zh-CN" sz="2800" dirty="0">
              <a:solidFill>
                <a:srgbClr val="0033CC"/>
              </a:solidFill>
              <a:latin typeface="Times New Roman" panose="02020603050405020304" pitchFamily="18" charset="0"/>
              <a:cs typeface="Times New Roman" panose="02020603050405020304" pitchFamily="18" charset="0"/>
            </a:endParaRPr>
          </a:p>
          <a:p>
            <a:r>
              <a:rPr lang="en-US" altLang="zh-CN" sz="2800" i="1" dirty="0" smtClean="0">
                <a:solidFill>
                  <a:srgbClr val="0033CC"/>
                </a:solidFill>
                <a:latin typeface="Times New Roman" panose="02020603050405020304" pitchFamily="18" charset="0"/>
                <a:cs typeface="Times New Roman" panose="02020603050405020304" pitchFamily="18" charset="0"/>
              </a:rPr>
              <a:t>T</a:t>
            </a:r>
            <a:r>
              <a:rPr lang="en-US" altLang="zh-CN" sz="2800" baseline="-25000" dirty="0" smtClean="0">
                <a:solidFill>
                  <a:srgbClr val="0033CC"/>
                </a:solidFill>
                <a:latin typeface="Times New Roman" panose="02020603050405020304" pitchFamily="18" charset="0"/>
                <a:cs typeface="Times New Roman" panose="02020603050405020304" pitchFamily="18" charset="0"/>
              </a:rPr>
              <a:t>N</a:t>
            </a:r>
            <a:r>
              <a:rPr lang="en-US" altLang="zh-CN" sz="2800" dirty="0" smtClean="0">
                <a:solidFill>
                  <a:srgbClr val="0033CC"/>
                </a:solidFill>
                <a:latin typeface="Times New Roman" panose="02020603050405020304" pitchFamily="18" charset="0"/>
                <a:cs typeface="Times New Roman" panose="02020603050405020304" pitchFamily="18" charset="0"/>
              </a:rPr>
              <a:t>: AFM </a:t>
            </a:r>
            <a:r>
              <a:rPr lang="en-US" altLang="zh-CN" sz="2800" dirty="0">
                <a:solidFill>
                  <a:srgbClr val="0033CC"/>
                </a:solidFill>
                <a:latin typeface="Times New Roman" panose="02020603050405020304" pitchFamily="18" charset="0"/>
                <a:cs typeface="Times New Roman" panose="02020603050405020304" pitchFamily="18" charset="0"/>
              </a:rPr>
              <a:t>phase transition</a:t>
            </a:r>
          </a:p>
          <a:p>
            <a:endParaRPr lang="zh-CN" altLang="en-US" sz="2800" dirty="0">
              <a:solidFill>
                <a:srgbClr val="0033CC"/>
              </a:solidFill>
              <a:latin typeface="Times New Roman" panose="02020603050405020304" pitchFamily="18" charset="0"/>
              <a:cs typeface="Times New Roman" panose="02020603050405020304" pitchFamily="18" charset="0"/>
            </a:endParaRPr>
          </a:p>
        </p:txBody>
      </p:sp>
      <p:sp>
        <p:nvSpPr>
          <p:cNvPr id="5" name="矩形 4"/>
          <p:cNvSpPr/>
          <p:nvPr/>
        </p:nvSpPr>
        <p:spPr>
          <a:xfrm>
            <a:off x="6294120" y="4982708"/>
            <a:ext cx="2552701" cy="830997"/>
          </a:xfrm>
          <a:prstGeom prst="rect">
            <a:avLst/>
          </a:prstGeom>
        </p:spPr>
        <p:txBody>
          <a:bodyPr wrap="square">
            <a:spAutoFit/>
          </a:bodyPr>
          <a:lstStyle/>
          <a:p>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T</a:t>
            </a:r>
            <a:r>
              <a:rPr lang="en-US" altLang="zh-CN" sz="2400" baseline="-25000" dirty="0" smtClean="0">
                <a:latin typeface="Times New Roman" panose="02020603050405020304" pitchFamily="18" charset="0"/>
                <a:cs typeface="Times New Roman" panose="02020603050405020304" pitchFamily="18" charset="0"/>
              </a:rPr>
              <a:t>P</a:t>
            </a:r>
            <a:r>
              <a:rPr lang="en-US" altLang="zh-CN" sz="2400" dirty="0" smtClean="0">
                <a:latin typeface="Times New Roman" panose="02020603050405020304" pitchFamily="18" charset="0"/>
                <a:cs typeface="Times New Roman" panose="02020603050405020304" pitchFamily="18" charset="0"/>
              </a:rPr>
              <a:t> &amp; </a:t>
            </a:r>
            <a:r>
              <a:rPr lang="en-US" altLang="zh-CN" sz="2400" i="1" dirty="0" smtClean="0">
                <a:latin typeface="Times New Roman" panose="02020603050405020304" pitchFamily="18" charset="0"/>
                <a:cs typeface="Times New Roman" panose="02020603050405020304" pitchFamily="18" charset="0"/>
              </a:rPr>
              <a:t>T</a:t>
            </a:r>
            <a:r>
              <a:rPr lang="en-US" altLang="zh-CN" sz="2400" baseline="-25000" dirty="0" smtClean="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Peak </a:t>
            </a:r>
            <a:r>
              <a:rPr lang="en-US" altLang="zh-CN" sz="2400" dirty="0" smtClean="0">
                <a:latin typeface="Times New Roman" panose="02020603050405020304" pitchFamily="18" charset="0"/>
                <a:cs typeface="Times New Roman" panose="02020603050405020304" pitchFamily="18" charset="0"/>
              </a:rPr>
              <a:t>positions in 1/</a:t>
            </a:r>
            <a:r>
              <a:rPr lang="en-US" altLang="zh-CN" sz="2400" i="1" dirty="0" smtClean="0">
                <a:latin typeface="Times New Roman" panose="02020603050405020304" pitchFamily="18" charset="0"/>
                <a:cs typeface="Times New Roman" panose="02020603050405020304" pitchFamily="18" charset="0"/>
              </a:rPr>
              <a:t>T</a:t>
            </a:r>
            <a:r>
              <a:rPr lang="en-US" altLang="zh-CN" sz="2400" baseline="-25000" dirty="0" smtClean="0">
                <a:latin typeface="Times New Roman" panose="02020603050405020304" pitchFamily="18" charset="0"/>
                <a:cs typeface="Times New Roman" panose="02020603050405020304" pitchFamily="18" charset="0"/>
              </a:rPr>
              <a:t>1</a:t>
            </a:r>
            <a:r>
              <a:rPr lang="en-US" altLang="zh-CN" sz="2400" dirty="0" smtClean="0">
                <a:latin typeface="Times New Roman" panose="02020603050405020304" pitchFamily="18" charset="0"/>
                <a:cs typeface="Times New Roman" panose="02020603050405020304" pitchFamily="18" charset="0"/>
              </a:rPr>
              <a:t>(</a:t>
            </a:r>
            <a:r>
              <a:rPr lang="en-US" altLang="zh-CN" sz="2400" i="1" dirty="0" smtClean="0">
                <a:latin typeface="Times New Roman" panose="02020603050405020304" pitchFamily="18" charset="0"/>
                <a:cs typeface="Times New Roman" panose="02020603050405020304" pitchFamily="18" charset="0"/>
              </a:rPr>
              <a:t>T</a:t>
            </a:r>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5962818" y="6379001"/>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pic>
        <p:nvPicPr>
          <p:cNvPr id="8" name="Picture 3"/>
          <p:cNvPicPr>
            <a:picLocks noChangeAspect="1" noChangeArrowheads="1"/>
          </p:cNvPicPr>
          <p:nvPr/>
        </p:nvPicPr>
        <p:blipFill>
          <a:blip r:embed="rId3" cstate="print"/>
          <a:srcRect/>
          <a:stretch>
            <a:fillRect/>
          </a:stretch>
        </p:blipFill>
        <p:spPr bwMode="auto">
          <a:xfrm>
            <a:off x="-3174" y="782149"/>
            <a:ext cx="9148763" cy="133350"/>
          </a:xfrm>
          <a:prstGeom prst="rect">
            <a:avLst/>
          </a:prstGeom>
          <a:noFill/>
          <a:ln w="38100">
            <a:noFill/>
            <a:miter lim="800000"/>
            <a:headEnd/>
            <a:tailEnd/>
          </a:ln>
        </p:spPr>
      </p:pic>
      <p:pic>
        <p:nvPicPr>
          <p:cNvPr id="6" name="图片 5"/>
          <p:cNvPicPr>
            <a:picLocks noChangeAspect="1"/>
          </p:cNvPicPr>
          <p:nvPr/>
        </p:nvPicPr>
        <p:blipFill>
          <a:blip r:embed="rId4"/>
          <a:stretch>
            <a:fillRect/>
          </a:stretch>
        </p:blipFill>
        <p:spPr>
          <a:xfrm>
            <a:off x="52260" y="1029879"/>
            <a:ext cx="5781984" cy="5643622"/>
          </a:xfrm>
          <a:prstGeom prst="rect">
            <a:avLst/>
          </a:prstGeom>
        </p:spPr>
      </p:pic>
    </p:spTree>
    <p:extLst>
      <p:ext uri="{BB962C8B-B14F-4D97-AF65-F5344CB8AC3E}">
        <p14:creationId xmlns:p14="http://schemas.microsoft.com/office/powerpoint/2010/main" val="2911198158"/>
      </p:ext>
    </p:extLst>
  </p:cSld>
  <p:clrMapOvr>
    <a:masterClrMapping/>
  </p:clrMapOvr>
  <mc:AlternateContent xmlns:mc="http://schemas.openxmlformats.org/markup-compatibility/2006" xmlns:p14="http://schemas.microsoft.com/office/powerpoint/2010/main">
    <mc:Choice Requires="p14">
      <p:transition spd="slow" p14:dur="2000" advTm="70286"/>
    </mc:Choice>
    <mc:Fallback xmlns="">
      <p:transition spd="slow" advTm="70286"/>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97774" y="1075095"/>
            <a:ext cx="6661081" cy="4918702"/>
          </a:xfrm>
          <a:prstGeom prst="rect">
            <a:avLst/>
          </a:prstGeom>
        </p:spPr>
      </p:pic>
      <p:sp>
        <p:nvSpPr>
          <p:cNvPr id="12" name="文本框 11"/>
          <p:cNvSpPr txBox="1"/>
          <p:nvPr/>
        </p:nvSpPr>
        <p:spPr>
          <a:xfrm>
            <a:off x="5969584" y="6417062"/>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pic>
        <p:nvPicPr>
          <p:cNvPr id="6" name="Picture 3"/>
          <p:cNvPicPr>
            <a:picLocks noChangeAspect="1" noChangeArrowheads="1"/>
          </p:cNvPicPr>
          <p:nvPr/>
        </p:nvPicPr>
        <p:blipFill>
          <a:blip r:embed="rId4" cstate="print"/>
          <a:srcRect/>
          <a:stretch>
            <a:fillRect/>
          </a:stretch>
        </p:blipFill>
        <p:spPr bwMode="auto">
          <a:xfrm>
            <a:off x="-3174" y="807086"/>
            <a:ext cx="9148763" cy="133350"/>
          </a:xfrm>
          <a:prstGeom prst="rect">
            <a:avLst/>
          </a:prstGeom>
          <a:noFill/>
          <a:ln w="38100">
            <a:noFill/>
            <a:miter lim="800000"/>
            <a:headEnd/>
            <a:tailEnd/>
          </a:ln>
        </p:spPr>
      </p:pic>
      <p:sp>
        <p:nvSpPr>
          <p:cNvPr id="8" name="矩形 7"/>
          <p:cNvSpPr/>
          <p:nvPr/>
        </p:nvSpPr>
        <p:spPr>
          <a:xfrm>
            <a:off x="1092020" y="56058"/>
            <a:ext cx="7257308" cy="646331"/>
          </a:xfrm>
          <a:prstGeom prst="rect">
            <a:avLst/>
          </a:prstGeom>
        </p:spPr>
        <p:txBody>
          <a:bodyPr wrap="none">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a:t>
            </a:r>
            <a:r>
              <a:rPr lang="en-US" altLang="zh-CN" sz="3600" b="1" i="1" dirty="0" smtClean="0">
                <a:solidFill>
                  <a:srgbClr val="003300"/>
                </a:solidFill>
                <a:latin typeface="Times New Roman" panose="02020603050405020304" pitchFamily="18" charset="0"/>
                <a:cs typeface="Times New Roman" panose="02020603050405020304" pitchFamily="18" charset="0"/>
              </a:rPr>
              <a:t>H</a:t>
            </a:r>
            <a:r>
              <a:rPr lang="en-US" altLang="zh-CN" sz="3600" b="1" dirty="0" smtClean="0">
                <a:solidFill>
                  <a:srgbClr val="003300"/>
                </a:solidFill>
                <a:latin typeface="Times New Roman" panose="02020603050405020304" pitchFamily="18" charset="0"/>
                <a:cs typeface="Times New Roman" panose="02020603050405020304" pitchFamily="18" charset="0"/>
              </a:rPr>
              <a:t>,</a:t>
            </a:r>
            <a:r>
              <a:rPr lang="en-US" altLang="zh-CN" sz="3600" b="1" i="1" dirty="0" smtClean="0">
                <a:solidFill>
                  <a:srgbClr val="003300"/>
                </a:solidFill>
                <a:latin typeface="Times New Roman" panose="02020603050405020304" pitchFamily="18" charset="0"/>
                <a:cs typeface="Times New Roman" panose="02020603050405020304" pitchFamily="18" charset="0"/>
              </a:rPr>
              <a:t>T</a:t>
            </a:r>
            <a:r>
              <a:rPr lang="en-US" altLang="zh-CN" sz="3600" b="1" dirty="0" smtClean="0">
                <a:solidFill>
                  <a:srgbClr val="003300"/>
                </a:solidFill>
                <a:latin typeface="Times New Roman" panose="02020603050405020304" pitchFamily="18" charset="0"/>
                <a:cs typeface="Times New Roman" panose="02020603050405020304" pitchFamily="18" charset="0"/>
              </a:rPr>
              <a:t>) Phase diagram at P = 2.1 </a:t>
            </a:r>
            <a:r>
              <a:rPr lang="en-US" altLang="zh-CN" sz="3600" b="1" dirty="0" err="1" smtClean="0">
                <a:solidFill>
                  <a:srgbClr val="003300"/>
                </a:solidFill>
                <a:latin typeface="Times New Roman" panose="02020603050405020304" pitchFamily="18" charset="0"/>
                <a:cs typeface="Times New Roman" panose="02020603050405020304" pitchFamily="18" charset="0"/>
              </a:rPr>
              <a:t>GPa</a:t>
            </a:r>
            <a:endParaRPr lang="zh-CN" altLang="en-US" sz="3600" b="1" dirty="0">
              <a:solidFill>
                <a:srgbClr val="003300"/>
              </a:solidFill>
              <a:latin typeface="Times New Roman" panose="02020603050405020304" pitchFamily="18" charset="0"/>
              <a:cs typeface="Times New Roman" panose="02020603050405020304" pitchFamily="18" charset="0"/>
            </a:endParaRPr>
          </a:p>
        </p:txBody>
      </p:sp>
      <p:sp>
        <p:nvSpPr>
          <p:cNvPr id="2" name="矩形 1"/>
          <p:cNvSpPr/>
          <p:nvPr/>
        </p:nvSpPr>
        <p:spPr>
          <a:xfrm>
            <a:off x="1365840" y="5927293"/>
            <a:ext cx="6311215" cy="461665"/>
          </a:xfrm>
          <a:prstGeom prst="rect">
            <a:avLst/>
          </a:prstGeom>
        </p:spPr>
        <p:txBody>
          <a:bodyPr wrap="none">
            <a:spAutoFit/>
          </a:bodyPr>
          <a:lstStyle/>
          <a:p>
            <a:pPr>
              <a:spcBef>
                <a:spcPts val="1200"/>
              </a:spcBef>
            </a:pPr>
            <a:r>
              <a:rPr lang="en-US" altLang="zh-CN" sz="2400" b="1" u="sng" dirty="0">
                <a:solidFill>
                  <a:srgbClr val="C00000"/>
                </a:solidFill>
                <a:latin typeface="Times New Roman" panose="02020603050405020304" pitchFamily="18" charset="0"/>
                <a:cs typeface="Times New Roman" panose="02020603050405020304" pitchFamily="18" charset="0"/>
              </a:rPr>
              <a:t>A weakly first-order </a:t>
            </a:r>
            <a:r>
              <a:rPr lang="en-US" altLang="zh-CN" sz="2400" b="1" u="sng" dirty="0" smtClean="0">
                <a:solidFill>
                  <a:srgbClr val="C00000"/>
                </a:solidFill>
                <a:latin typeface="Times New Roman" panose="02020603050405020304" pitchFamily="18" charset="0"/>
                <a:cs typeface="Times New Roman" panose="02020603050405020304" pitchFamily="18" charset="0"/>
              </a:rPr>
              <a:t>quantum phase transition</a:t>
            </a:r>
            <a:endParaRPr lang="en-US" altLang="zh-CN" sz="2400" b="1" u="sng" dirty="0">
              <a:solidFill>
                <a:srgbClr val="C0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5761766" y="1379542"/>
            <a:ext cx="2497399" cy="1477328"/>
          </a:xfrm>
          <a:prstGeom prst="rect">
            <a:avLst/>
          </a:prstGeom>
          <a:solidFill>
            <a:schemeClr val="bg1"/>
          </a:solidFill>
        </p:spPr>
        <p:txBody>
          <a:bodyPr wrap="square" rtlCol="0">
            <a:spAutoFit/>
          </a:bodyPr>
          <a:lstStyle/>
          <a:p>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J</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err="1" smtClean="0">
                <a:latin typeface="Times New Roman" panose="02020603050405020304" pitchFamily="18" charset="0"/>
                <a:ea typeface="华文楷体" panose="02010600040101010101" pitchFamily="2" charset="-122"/>
                <a:cs typeface="Times New Roman" panose="02020603050405020304" pitchFamily="18" charset="0"/>
              </a:rPr>
              <a:t>Guo</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et al., PRL </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124</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206602 (2020</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dirty="0" smtClean="0">
              <a:solidFill>
                <a:srgbClr val="000000"/>
              </a:solidFill>
              <a:latin typeface="Times New Roman" panose="02020603050405020304" pitchFamily="18" charset="0"/>
              <a:cs typeface="Times New Roman" panose="02020603050405020304" pitchFamily="18" charset="0"/>
            </a:endParaRPr>
          </a:p>
          <a:p>
            <a:r>
              <a:rPr lang="en-US" altLang="zh-CN" dirty="0" smtClean="0">
                <a:solidFill>
                  <a:srgbClr val="000000"/>
                </a:solidFill>
                <a:latin typeface="Times New Roman" panose="02020603050405020304" pitchFamily="18" charset="0"/>
                <a:cs typeface="Times New Roman" panose="02020603050405020304" pitchFamily="18" charset="0"/>
              </a:rPr>
              <a:t>J</a:t>
            </a:r>
            <a:r>
              <a:rPr lang="en-US" altLang="zh-CN" dirty="0">
                <a:solidFill>
                  <a:srgbClr val="000000"/>
                </a:solidFill>
                <a:latin typeface="Times New Roman" panose="02020603050405020304" pitchFamily="18" charset="0"/>
                <a:cs typeface="Times New Roman" panose="02020603050405020304" pitchFamily="18" charset="0"/>
              </a:rPr>
              <a:t>. L. Jimenez et al., Nature 592, 370 (2021</a:t>
            </a:r>
            <a:r>
              <a:rPr lang="en-US" altLang="zh-CN" dirty="0" smtClean="0">
                <a:solidFill>
                  <a:srgbClr val="000000"/>
                </a:solidFill>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6735761"/>
      </p:ext>
    </p:extLst>
  </p:cSld>
  <p:clrMapOvr>
    <a:masterClrMapping/>
  </p:clrMapOvr>
  <mc:AlternateContent xmlns:mc="http://schemas.openxmlformats.org/markup-compatibility/2006" xmlns:p14="http://schemas.microsoft.com/office/powerpoint/2010/main">
    <mc:Choice Requires="p14">
      <p:transition spd="slow" p14:dur="2000" advTm="44281"/>
    </mc:Choice>
    <mc:Fallback xmlns="">
      <p:transition spd="slow" advTm="4428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7" name="Object 5"/>
          <p:cNvGraphicFramePr>
            <a:graphicFrameLocks noChangeAspect="1"/>
          </p:cNvGraphicFramePr>
          <p:nvPr>
            <p:extLst/>
          </p:nvPr>
        </p:nvGraphicFramePr>
        <p:xfrm>
          <a:off x="478159" y="1203522"/>
          <a:ext cx="6497487" cy="4753870"/>
        </p:xfrm>
        <a:graphic>
          <a:graphicData uri="http://schemas.openxmlformats.org/presentationml/2006/ole">
            <mc:AlternateContent xmlns:mc="http://schemas.openxmlformats.org/markup-compatibility/2006">
              <mc:Choice xmlns:v="urn:schemas-microsoft-com:vml" Requires="v">
                <p:oleObj spid="_x0000_s18452" name="Graph" r:id="rId3" imgW="3901320" imgH="2986920" progId="Origin50.Graph">
                  <p:embed/>
                </p:oleObj>
              </mc:Choice>
              <mc:Fallback>
                <p:oleObj name="Graph" r:id="rId3" imgW="3901320" imgH="2986920" progId="Origin50.Graph">
                  <p:embed/>
                  <p:pic>
                    <p:nvPicPr>
                      <p:cNvPr id="79877" name="Object 5"/>
                      <p:cNvPicPr>
                        <a:picLocks noChangeAspect="1" noChangeArrowheads="1"/>
                      </p:cNvPicPr>
                      <p:nvPr/>
                    </p:nvPicPr>
                    <p:blipFill>
                      <a:blip r:embed="rId4"/>
                      <a:srcRect/>
                      <a:stretch>
                        <a:fillRect/>
                      </a:stretch>
                    </p:blipFill>
                    <p:spPr bwMode="auto">
                      <a:xfrm>
                        <a:off x="478159" y="1203522"/>
                        <a:ext cx="6497487" cy="4753870"/>
                      </a:xfrm>
                      <a:prstGeom prst="rect">
                        <a:avLst/>
                      </a:prstGeom>
                      <a:noFill/>
                      <a:ln>
                        <a:noFill/>
                      </a:ln>
                      <a:effectLst/>
                    </p:spPr>
                  </p:pic>
                </p:oleObj>
              </mc:Fallback>
            </mc:AlternateContent>
          </a:graphicData>
        </a:graphic>
      </p:graphicFrame>
      <p:sp>
        <p:nvSpPr>
          <p:cNvPr id="7" name="矩形 6"/>
          <p:cNvSpPr/>
          <p:nvPr/>
        </p:nvSpPr>
        <p:spPr>
          <a:xfrm>
            <a:off x="853998" y="5900241"/>
            <a:ext cx="8058348" cy="769441"/>
          </a:xfrm>
          <a:prstGeom prst="rect">
            <a:avLst/>
          </a:prstGeom>
        </p:spPr>
        <p:txBody>
          <a:bodyPr wrap="square">
            <a:spAutoFit/>
          </a:bodyPr>
          <a:lstStyle/>
          <a:p>
            <a:r>
              <a:rPr lang="en-US" altLang="zh-CN" sz="2200" b="1" dirty="0" smtClean="0">
                <a:solidFill>
                  <a:srgbClr val="003300"/>
                </a:solidFill>
                <a:latin typeface="Times New Roman" panose="02020603050405020304" pitchFamily="18" charset="0"/>
                <a:cs typeface="Times New Roman" panose="02020603050405020304" pitchFamily="18" charset="0"/>
              </a:rPr>
              <a:t>Magnetic driven Deconfined Quantum </a:t>
            </a:r>
            <a:r>
              <a:rPr lang="en-US" altLang="zh-CN" sz="2200" b="1" dirty="0">
                <a:solidFill>
                  <a:srgbClr val="003300"/>
                </a:solidFill>
                <a:latin typeface="Times New Roman" panose="02020603050405020304" pitchFamily="18" charset="0"/>
                <a:cs typeface="Times New Roman" panose="02020603050405020304" pitchFamily="18" charset="0"/>
              </a:rPr>
              <a:t>Critical </a:t>
            </a:r>
            <a:r>
              <a:rPr lang="en-US" altLang="zh-CN" sz="2200" b="1" dirty="0" smtClean="0">
                <a:solidFill>
                  <a:srgbClr val="003300"/>
                </a:solidFill>
                <a:latin typeface="Times New Roman" panose="02020603050405020304" pitchFamily="18" charset="0"/>
                <a:cs typeface="Times New Roman" panose="02020603050405020304" pitchFamily="18" charset="0"/>
              </a:rPr>
              <a:t>Point (DQCP)</a:t>
            </a:r>
            <a:r>
              <a:rPr lang="zh-CN" altLang="en-US" sz="2200" b="1" dirty="0" smtClean="0">
                <a:solidFill>
                  <a:srgbClr val="003300"/>
                </a:solidFill>
                <a:latin typeface="Times New Roman" panose="02020603050405020304" pitchFamily="18" charset="0"/>
                <a:cs typeface="Times New Roman" panose="02020603050405020304" pitchFamily="18" charset="0"/>
              </a:rPr>
              <a:t>：</a:t>
            </a:r>
            <a:endParaRPr lang="en-US" altLang="zh-CN" sz="2200" b="1" dirty="0" smtClean="0">
              <a:solidFill>
                <a:srgbClr val="C00000"/>
              </a:solidFill>
            </a:endParaRPr>
          </a:p>
          <a:p>
            <a:r>
              <a:rPr lang="zh-CN" altLang="en-US" sz="2200" b="1" dirty="0" smtClean="0">
                <a:solidFill>
                  <a:srgbClr val="C00000"/>
                </a:solidFill>
              </a:rPr>
              <a:t>产生</a:t>
            </a:r>
            <a:r>
              <a:rPr lang="zh-CN" altLang="en-US" sz="2200" b="1" dirty="0">
                <a:solidFill>
                  <a:srgbClr val="C00000"/>
                </a:solidFill>
              </a:rPr>
              <a:t>自旋</a:t>
            </a:r>
            <a:r>
              <a:rPr lang="zh-CN" altLang="en-US" sz="2200" b="1" dirty="0" smtClean="0">
                <a:solidFill>
                  <a:srgbClr val="C00000"/>
                </a:solidFill>
              </a:rPr>
              <a:t>子</a:t>
            </a:r>
            <a:r>
              <a:rPr lang="zh-CN" altLang="en-US" sz="2200" b="1" dirty="0">
                <a:solidFill>
                  <a:srgbClr val="C00000"/>
                </a:solidFill>
              </a:rPr>
              <a:t>解禁闭</a:t>
            </a:r>
            <a:r>
              <a:rPr lang="zh-CN" altLang="en-US" sz="2200" b="1" dirty="0" smtClean="0">
                <a:solidFill>
                  <a:srgbClr val="C00000"/>
                </a:solidFill>
              </a:rPr>
              <a:t>（</a:t>
            </a:r>
            <a:r>
              <a:rPr lang="zh-CN" altLang="en-US" sz="2200" b="1" dirty="0">
                <a:solidFill>
                  <a:srgbClr val="C00000"/>
                </a:solidFill>
              </a:rPr>
              <a:t>分数化元激发</a:t>
            </a:r>
            <a:r>
              <a:rPr lang="zh-CN" altLang="en-US" sz="2200" b="1" dirty="0" smtClean="0">
                <a:solidFill>
                  <a:srgbClr val="C00000"/>
                </a:solidFill>
              </a:rPr>
              <a:t>）的新途径</a:t>
            </a:r>
            <a:r>
              <a:rPr lang="en-US" altLang="zh-CN" sz="2200" b="1" dirty="0" smtClean="0">
                <a:solidFill>
                  <a:srgbClr val="C00000"/>
                </a:solidFill>
              </a:rPr>
              <a:t>!</a:t>
            </a:r>
            <a:endParaRPr lang="zh-CN" altLang="en-US" sz="2200" b="1" dirty="0">
              <a:solidFill>
                <a:srgbClr val="C00000"/>
              </a:solidFill>
            </a:endParaRPr>
          </a:p>
        </p:txBody>
      </p:sp>
      <p:sp>
        <p:nvSpPr>
          <p:cNvPr id="14" name="矩形 13"/>
          <p:cNvSpPr/>
          <p:nvPr/>
        </p:nvSpPr>
        <p:spPr>
          <a:xfrm>
            <a:off x="67584" y="237619"/>
            <a:ext cx="9076415" cy="646331"/>
          </a:xfrm>
          <a:prstGeom prst="rect">
            <a:avLst/>
          </a:prstGeom>
        </p:spPr>
        <p:txBody>
          <a:bodyPr wrap="square">
            <a:spAutoFit/>
          </a:bodyPr>
          <a:lstStyle/>
          <a:p>
            <a:r>
              <a:rPr lang="en-US" altLang="zh-CN" sz="36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DQCP:</a:t>
            </a:r>
            <a:r>
              <a:rPr lang="zh-CN" altLang="en-US" sz="36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违反朗道图像的二级量子相变？</a:t>
            </a:r>
            <a:endParaRPr lang="en-US" altLang="zh-CN" sz="3600" b="1" dirty="0" smtClean="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Picture 3"/>
          <p:cNvPicPr>
            <a:picLocks noChangeAspect="1" noChangeArrowheads="1"/>
          </p:cNvPicPr>
          <p:nvPr/>
        </p:nvPicPr>
        <p:blipFill>
          <a:blip r:embed="rId5" cstate="print"/>
          <a:srcRect/>
          <a:stretch>
            <a:fillRect/>
          </a:stretch>
        </p:blipFill>
        <p:spPr bwMode="auto">
          <a:xfrm>
            <a:off x="-3174" y="1064781"/>
            <a:ext cx="9148763" cy="133350"/>
          </a:xfrm>
          <a:prstGeom prst="rect">
            <a:avLst/>
          </a:prstGeom>
          <a:noFill/>
          <a:ln w="38100">
            <a:noFill/>
            <a:miter lim="800000"/>
            <a:headEnd/>
            <a:tailEnd/>
          </a:ln>
        </p:spPr>
      </p:pic>
      <p:pic>
        <p:nvPicPr>
          <p:cNvPr id="2" name="图片 1"/>
          <p:cNvPicPr>
            <a:picLocks noChangeAspect="1"/>
          </p:cNvPicPr>
          <p:nvPr/>
        </p:nvPicPr>
        <p:blipFill>
          <a:blip r:embed="rId6"/>
          <a:stretch>
            <a:fillRect/>
          </a:stretch>
        </p:blipFill>
        <p:spPr>
          <a:xfrm>
            <a:off x="1643174" y="2766873"/>
            <a:ext cx="838914" cy="1627168"/>
          </a:xfrm>
          <a:prstGeom prst="rect">
            <a:avLst/>
          </a:prstGeom>
        </p:spPr>
      </p:pic>
      <p:pic>
        <p:nvPicPr>
          <p:cNvPr id="3" name="图片 2"/>
          <p:cNvPicPr>
            <a:picLocks noChangeAspect="1"/>
          </p:cNvPicPr>
          <p:nvPr/>
        </p:nvPicPr>
        <p:blipFill>
          <a:blip r:embed="rId7"/>
          <a:stretch>
            <a:fillRect/>
          </a:stretch>
        </p:blipFill>
        <p:spPr>
          <a:xfrm>
            <a:off x="6380627" y="2704331"/>
            <a:ext cx="1190038" cy="2252640"/>
          </a:xfrm>
          <a:prstGeom prst="rect">
            <a:avLst/>
          </a:prstGeom>
        </p:spPr>
      </p:pic>
      <p:pic>
        <p:nvPicPr>
          <p:cNvPr id="4" name="图片 3"/>
          <p:cNvPicPr>
            <a:picLocks noChangeAspect="1"/>
          </p:cNvPicPr>
          <p:nvPr/>
        </p:nvPicPr>
        <p:blipFill>
          <a:blip r:embed="rId8"/>
          <a:stretch>
            <a:fillRect/>
          </a:stretch>
        </p:blipFill>
        <p:spPr>
          <a:xfrm>
            <a:off x="3142211" y="1645499"/>
            <a:ext cx="1516120" cy="1158544"/>
          </a:xfrm>
          <a:prstGeom prst="rect">
            <a:avLst/>
          </a:prstGeom>
        </p:spPr>
      </p:pic>
    </p:spTree>
    <p:extLst>
      <p:ext uri="{BB962C8B-B14F-4D97-AF65-F5344CB8AC3E}">
        <p14:creationId xmlns:p14="http://schemas.microsoft.com/office/powerpoint/2010/main" val="262868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18644" y="1124722"/>
            <a:ext cx="3766673" cy="4683333"/>
          </a:xfrm>
          <a:prstGeom prst="rect">
            <a:avLst/>
          </a:prstGeom>
          <a:noFill/>
        </p:spPr>
        <p:txBody>
          <a:bodyPr wrap="square" rtlCol="0">
            <a:spAutoFit/>
          </a:bodyPr>
          <a:lstStyle/>
          <a:p>
            <a:r>
              <a:rPr lang="en-US" altLang="zh-CN" sz="2200" dirty="0" smtClean="0">
                <a:latin typeface="Times New Roman" panose="02020603050405020304" pitchFamily="18" charset="0"/>
                <a:cs typeface="Times New Roman" panose="02020603050405020304" pitchFamily="18" charset="0"/>
              </a:rPr>
              <a:t>Scaling behaviors </a:t>
            </a:r>
            <a:r>
              <a:rPr lang="en-US" altLang="zh-CN" sz="2200" dirty="0" smtClean="0">
                <a:latin typeface="Times New Roman" panose="02020603050405020304" pitchFamily="18" charset="0"/>
                <a:cs typeface="Times New Roman" panose="02020603050405020304" pitchFamily="18" charset="0"/>
                <a:sym typeface="Wingdings" panose="05000000000000000000" pitchFamily="2" charset="2"/>
              </a:rPr>
              <a:t> duality</a:t>
            </a:r>
          </a:p>
          <a:p>
            <a:endParaRPr lang="en-US" altLang="zh-CN" sz="2200" dirty="0" smtClean="0">
              <a:latin typeface="Times New Roman" panose="02020603050405020304" pitchFamily="18" charset="0"/>
              <a:cs typeface="Times New Roman" panose="02020603050405020304" pitchFamily="18" charset="0"/>
            </a:endParaRPr>
          </a:p>
          <a:p>
            <a:r>
              <a:rPr lang="en-US" altLang="zh-CN" sz="2200" i="1" dirty="0" smtClean="0">
                <a:latin typeface="Times New Roman" panose="02020603050405020304" pitchFamily="18" charset="0"/>
                <a:cs typeface="Times New Roman" panose="02020603050405020304" pitchFamily="18" charset="0"/>
              </a:rPr>
              <a:t>T</a:t>
            </a:r>
            <a:r>
              <a:rPr lang="en-US" altLang="zh-CN" sz="2200" baseline="-25000" dirty="0" smtClean="0">
                <a:latin typeface="Times New Roman" panose="02020603050405020304" pitchFamily="18" charset="0"/>
                <a:cs typeface="Times New Roman" panose="02020603050405020304" pitchFamily="18" charset="0"/>
              </a:rPr>
              <a:t>P,N</a:t>
            </a:r>
            <a:r>
              <a:rPr lang="en-US" altLang="zh-CN" sz="2200" dirty="0" smtClean="0">
                <a:latin typeface="Times New Roman" panose="02020603050405020304" pitchFamily="18" charset="0"/>
                <a:cs typeface="Times New Roman" panose="02020603050405020304" pitchFamily="18" charset="0"/>
              </a:rPr>
              <a:t> = </a:t>
            </a:r>
            <a:r>
              <a:rPr lang="en-US" altLang="zh-CN" sz="2200" i="1" dirty="0" smtClean="0">
                <a:latin typeface="Times New Roman" panose="02020603050405020304" pitchFamily="18" charset="0"/>
                <a:cs typeface="Times New Roman" panose="02020603050405020304" pitchFamily="18" charset="0"/>
              </a:rPr>
              <a:t>T</a:t>
            </a:r>
            <a:r>
              <a:rPr lang="en-US" altLang="zh-CN" sz="2200" baseline="-25000" dirty="0" smtClean="0">
                <a:latin typeface="Times New Roman" panose="02020603050405020304" pitchFamily="18" charset="0"/>
                <a:cs typeface="Times New Roman" panose="02020603050405020304" pitchFamily="18" charset="0"/>
              </a:rPr>
              <a:t>b</a:t>
            </a:r>
            <a:r>
              <a:rPr lang="en-US" altLang="zh-CN" sz="2200" dirty="0" smtClean="0">
                <a:latin typeface="Times New Roman" panose="02020603050405020304" pitchFamily="18" charset="0"/>
                <a:cs typeface="Times New Roman" panose="02020603050405020304" pitchFamily="18" charset="0"/>
              </a:rPr>
              <a:t> + </a:t>
            </a:r>
            <a:r>
              <a:rPr lang="en-US" altLang="zh-CN" sz="2200" i="1" dirty="0" err="1" smtClean="0">
                <a:latin typeface="Times New Roman" panose="02020603050405020304" pitchFamily="18" charset="0"/>
                <a:cs typeface="Times New Roman" panose="02020603050405020304" pitchFamily="18" charset="0"/>
              </a:rPr>
              <a:t>a</a:t>
            </a:r>
            <a:r>
              <a:rPr lang="en-US" altLang="zh-CN" sz="2200" baseline="-25000" dirty="0" err="1" smtClean="0">
                <a:latin typeface="Times New Roman" panose="02020603050405020304" pitchFamily="18" charset="0"/>
                <a:cs typeface="Times New Roman" panose="02020603050405020304" pitchFamily="18" charset="0"/>
              </a:rPr>
              <a:t>P,N</a:t>
            </a:r>
            <a:r>
              <a:rPr lang="en-US" altLang="zh-CN" sz="2200" baseline="-25000" dirty="0" smtClean="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a:t>
            </a:r>
            <a:r>
              <a:rPr lang="en-US" altLang="zh-CN" sz="2200" i="1" dirty="0" smtClean="0">
                <a:latin typeface="Times New Roman" panose="02020603050405020304" pitchFamily="18" charset="0"/>
                <a:cs typeface="Times New Roman" panose="02020603050405020304" pitchFamily="18" charset="0"/>
              </a:rPr>
              <a:t>H</a:t>
            </a:r>
            <a:r>
              <a:rPr lang="en-US" altLang="zh-CN" sz="2200" dirty="0" smtClean="0">
                <a:latin typeface="Times New Roman" panose="02020603050405020304" pitchFamily="18" charset="0"/>
                <a:cs typeface="Times New Roman" panose="02020603050405020304" pitchFamily="18" charset="0"/>
              </a:rPr>
              <a:t> − </a:t>
            </a:r>
            <a:r>
              <a:rPr lang="en-US" altLang="zh-CN" sz="2200" i="1" dirty="0" err="1" smtClean="0">
                <a:latin typeface="Times New Roman" panose="02020603050405020304" pitchFamily="18" charset="0"/>
                <a:cs typeface="Times New Roman" panose="02020603050405020304" pitchFamily="18" charset="0"/>
              </a:rPr>
              <a:t>H</a:t>
            </a:r>
            <a:r>
              <a:rPr lang="en-US" altLang="zh-CN" sz="2200" baseline="-25000" dirty="0" err="1" smtClean="0">
                <a:latin typeface="Times New Roman" panose="02020603050405020304" pitchFamily="18" charset="0"/>
                <a:cs typeface="Times New Roman" panose="02020603050405020304" pitchFamily="18" charset="0"/>
              </a:rPr>
              <a:t>b</a:t>
            </a:r>
            <a:r>
              <a:rPr lang="en-US" altLang="zh-CN" sz="2200" dirty="0" smtClean="0">
                <a:latin typeface="Times New Roman" panose="02020603050405020304" pitchFamily="18" charset="0"/>
                <a:cs typeface="Times New Roman" panose="02020603050405020304" pitchFamily="18" charset="0"/>
              </a:rPr>
              <a:t>|</a:t>
            </a:r>
            <a:r>
              <a:rPr lang="el-GR" altLang="zh-CN" sz="2200" baseline="30000" dirty="0" smtClean="0">
                <a:latin typeface="Times New Roman" panose="02020603050405020304" pitchFamily="18" charset="0"/>
                <a:cs typeface="Times New Roman" panose="02020603050405020304" pitchFamily="18" charset="0"/>
              </a:rPr>
              <a:t>ϕ</a:t>
            </a:r>
            <a:r>
              <a:rPr lang="el-GR" altLang="zh-CN" sz="2200" dirty="0" smtClean="0">
                <a:latin typeface="Times New Roman" panose="02020603050405020304" pitchFamily="18" charset="0"/>
                <a:cs typeface="Times New Roman" panose="02020603050405020304" pitchFamily="18" charset="0"/>
              </a:rPr>
              <a:t> </a:t>
            </a:r>
            <a:endParaRPr lang="en-US" altLang="zh-CN" sz="2200" dirty="0" smtClean="0">
              <a:latin typeface="Times New Roman" panose="02020603050405020304" pitchFamily="18" charset="0"/>
              <a:cs typeface="Times New Roman" panose="02020603050405020304" pitchFamily="18" charset="0"/>
            </a:endParaRPr>
          </a:p>
          <a:p>
            <a:endParaRPr lang="en-US" altLang="zh-CN" sz="2200" i="1" dirty="0" smtClean="0">
              <a:latin typeface="Times New Roman" panose="02020603050405020304" pitchFamily="18" charset="0"/>
              <a:cs typeface="Times New Roman" panose="02020603050405020304" pitchFamily="18" charset="0"/>
            </a:endParaRPr>
          </a:p>
          <a:p>
            <a:r>
              <a:rPr lang="en-US" altLang="zh-CN" sz="2200" dirty="0" smtClean="0">
                <a:latin typeface="Times New Roman" panose="02020603050405020304" pitchFamily="18" charset="0"/>
                <a:cs typeface="Times New Roman" panose="02020603050405020304" pitchFamily="18" charset="0"/>
              </a:rPr>
              <a:t>2.1 </a:t>
            </a:r>
            <a:r>
              <a:rPr lang="en-US" altLang="zh-CN" sz="2200" dirty="0" err="1" smtClean="0">
                <a:latin typeface="Times New Roman" panose="02020603050405020304" pitchFamily="18" charset="0"/>
                <a:cs typeface="Times New Roman" panose="02020603050405020304" pitchFamily="18" charset="0"/>
              </a:rPr>
              <a:t>GPa</a:t>
            </a:r>
            <a:r>
              <a:rPr lang="en-US" altLang="zh-CN" sz="2200" dirty="0" smtClean="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i="1" dirty="0" err="1" smtClean="0">
                <a:latin typeface="Times New Roman" panose="02020603050405020304" pitchFamily="18" charset="0"/>
                <a:cs typeface="Times New Roman" panose="02020603050405020304" pitchFamily="18" charset="0"/>
              </a:rPr>
              <a:t>H</a:t>
            </a:r>
            <a:r>
              <a:rPr lang="en-US" altLang="zh-CN" sz="2200" baseline="-25000" dirty="0" err="1" smtClean="0">
                <a:latin typeface="Times New Roman" panose="02020603050405020304" pitchFamily="18" charset="0"/>
                <a:cs typeface="Times New Roman" panose="02020603050405020304" pitchFamily="18" charset="0"/>
              </a:rPr>
              <a:t>b</a:t>
            </a:r>
            <a:r>
              <a:rPr lang="en-US" altLang="zh-CN" sz="2200" dirty="0" smtClean="0">
                <a:latin typeface="Times New Roman" panose="02020603050405020304" pitchFamily="18" charset="0"/>
                <a:cs typeface="Times New Roman" panose="02020603050405020304" pitchFamily="18" charset="0"/>
              </a:rPr>
              <a:t> = 6.184±0.05 T </a:t>
            </a:r>
          </a:p>
          <a:p>
            <a:r>
              <a:rPr lang="en-US" altLang="zh-CN" sz="2200" i="1" dirty="0" smtClean="0">
                <a:latin typeface="Times New Roman" panose="02020603050405020304" pitchFamily="18" charset="0"/>
                <a:cs typeface="Times New Roman" panose="02020603050405020304" pitchFamily="18" charset="0"/>
              </a:rPr>
              <a:t>T</a:t>
            </a:r>
            <a:r>
              <a:rPr lang="en-US" altLang="zh-CN" sz="2200" baseline="-25000" dirty="0" smtClean="0">
                <a:latin typeface="Times New Roman" panose="02020603050405020304" pitchFamily="18" charset="0"/>
                <a:cs typeface="Times New Roman" panose="02020603050405020304" pitchFamily="18" charset="0"/>
              </a:rPr>
              <a:t>b</a:t>
            </a:r>
            <a:r>
              <a:rPr lang="en-US" altLang="zh-CN" sz="2200" dirty="0" smtClean="0">
                <a:latin typeface="Times New Roman" panose="02020603050405020304" pitchFamily="18" charset="0"/>
                <a:cs typeface="Times New Roman" panose="02020603050405020304" pitchFamily="18" charset="0"/>
              </a:rPr>
              <a:t>= 0.066±0.010 K</a:t>
            </a:r>
            <a:endParaRPr lang="en-US" altLang="zh-CN" sz="2200" baseline="-25000" dirty="0" smtClean="0">
              <a:latin typeface="Times New Roman" panose="02020603050405020304" pitchFamily="18" charset="0"/>
              <a:cs typeface="Times New Roman" panose="02020603050405020304" pitchFamily="18" charset="0"/>
            </a:endParaRPr>
          </a:p>
          <a:p>
            <a:pPr>
              <a:spcBef>
                <a:spcPts val="300"/>
              </a:spcBef>
            </a:pPr>
            <a:r>
              <a:rPr lang="el-GR" altLang="zh-CN" sz="2200" dirty="0" smtClean="0">
                <a:solidFill>
                  <a:srgbClr val="00B050"/>
                </a:solidFill>
                <a:latin typeface="Times New Roman" panose="02020603050405020304" pitchFamily="18" charset="0"/>
                <a:cs typeface="Times New Roman" panose="02020603050405020304" pitchFamily="18" charset="0"/>
              </a:rPr>
              <a:t>ϕ</a:t>
            </a:r>
            <a:r>
              <a:rPr lang="en-US" altLang="zh-CN" sz="2200" dirty="0" smtClean="0">
                <a:solidFill>
                  <a:srgbClr val="00B050"/>
                </a:solidFill>
                <a:latin typeface="Times New Roman" panose="02020603050405020304" pitchFamily="18" charset="0"/>
                <a:cs typeface="Times New Roman" panose="02020603050405020304" pitchFamily="18" charset="0"/>
              </a:rPr>
              <a:t> = 0.569±0.025</a:t>
            </a:r>
          </a:p>
          <a:p>
            <a:endParaRPr lang="en-US" altLang="zh-CN" sz="2200" baseline="-25000" dirty="0" smtClean="0">
              <a:latin typeface="Times New Roman" panose="02020603050405020304" pitchFamily="18" charset="0"/>
              <a:cs typeface="Times New Roman" panose="02020603050405020304" pitchFamily="18" charset="0"/>
            </a:endParaRPr>
          </a:p>
          <a:p>
            <a:r>
              <a:rPr lang="en-US" altLang="zh-CN" sz="2200" dirty="0" smtClean="0">
                <a:latin typeface="Times New Roman" panose="02020603050405020304" pitchFamily="18" charset="0"/>
                <a:cs typeface="Times New Roman" panose="02020603050405020304" pitchFamily="18" charset="0"/>
              </a:rPr>
              <a:t>2.4 </a:t>
            </a:r>
            <a:r>
              <a:rPr lang="en-US" altLang="zh-CN" sz="2200" dirty="0" err="1" smtClean="0">
                <a:latin typeface="Times New Roman" panose="02020603050405020304" pitchFamily="18" charset="0"/>
                <a:cs typeface="Times New Roman" panose="02020603050405020304" pitchFamily="18" charset="0"/>
              </a:rPr>
              <a:t>GPa</a:t>
            </a:r>
            <a:r>
              <a:rPr lang="en-US" altLang="zh-CN" sz="2200" dirty="0" smtClean="0">
                <a:latin typeface="Times New Roman" panose="02020603050405020304" pitchFamily="18" charset="0"/>
                <a:cs typeface="Times New Roman" panose="02020603050405020304" pitchFamily="18" charset="0"/>
              </a:rPr>
              <a:t>:</a:t>
            </a:r>
          </a:p>
          <a:p>
            <a:r>
              <a:rPr lang="en-US" altLang="zh-CN" sz="2200" i="1" dirty="0" err="1" smtClean="0">
                <a:latin typeface="Times New Roman" panose="02020603050405020304" pitchFamily="18" charset="0"/>
                <a:cs typeface="Times New Roman" panose="02020603050405020304" pitchFamily="18" charset="0"/>
              </a:rPr>
              <a:t>H</a:t>
            </a:r>
            <a:r>
              <a:rPr lang="en-US" altLang="zh-CN" sz="2200" baseline="-25000" dirty="0" err="1" smtClean="0">
                <a:latin typeface="Times New Roman" panose="02020603050405020304" pitchFamily="18" charset="0"/>
                <a:cs typeface="Times New Roman" panose="02020603050405020304" pitchFamily="18" charset="0"/>
              </a:rPr>
              <a:t>b</a:t>
            </a:r>
            <a:r>
              <a:rPr lang="en-US" altLang="zh-CN" sz="2200" dirty="0" smtClean="0">
                <a:latin typeface="Times New Roman" panose="02020603050405020304" pitchFamily="18" charset="0"/>
                <a:cs typeface="Times New Roman" panose="02020603050405020304" pitchFamily="18" charset="0"/>
              </a:rPr>
              <a:t> = 5.719±0.006 T</a:t>
            </a:r>
          </a:p>
          <a:p>
            <a:r>
              <a:rPr lang="en-US" altLang="zh-CN" sz="2200" i="1" dirty="0" smtClean="0">
                <a:latin typeface="Times New Roman" panose="02020603050405020304" pitchFamily="18" charset="0"/>
                <a:cs typeface="Times New Roman" panose="02020603050405020304" pitchFamily="18" charset="0"/>
              </a:rPr>
              <a:t>T</a:t>
            </a:r>
            <a:r>
              <a:rPr lang="en-US" altLang="zh-CN" sz="2200" baseline="-25000" dirty="0" smtClean="0">
                <a:latin typeface="Times New Roman" panose="02020603050405020304" pitchFamily="18" charset="0"/>
                <a:cs typeface="Times New Roman" panose="02020603050405020304" pitchFamily="18" charset="0"/>
              </a:rPr>
              <a:t>b</a:t>
            </a:r>
            <a:r>
              <a:rPr lang="en-US" altLang="zh-CN" sz="2200" dirty="0" smtClean="0">
                <a:latin typeface="Times New Roman" panose="02020603050405020304" pitchFamily="18" charset="0"/>
                <a:cs typeface="Times New Roman" panose="02020603050405020304" pitchFamily="18" charset="0"/>
              </a:rPr>
              <a:t>= 0.062±0.012  K</a:t>
            </a:r>
          </a:p>
          <a:p>
            <a:pPr>
              <a:spcBef>
                <a:spcPts val="300"/>
              </a:spcBef>
            </a:pPr>
            <a:r>
              <a:rPr lang="el-GR" altLang="zh-CN" sz="2200" dirty="0" smtClean="0">
                <a:solidFill>
                  <a:srgbClr val="00B050"/>
                </a:solidFill>
                <a:latin typeface="Times New Roman" panose="02020603050405020304" pitchFamily="18" charset="0"/>
                <a:cs typeface="Times New Roman" panose="02020603050405020304" pitchFamily="18" charset="0"/>
              </a:rPr>
              <a:t>ϕ</a:t>
            </a:r>
            <a:r>
              <a:rPr lang="en-US" altLang="zh-CN" sz="2200" dirty="0" smtClean="0">
                <a:solidFill>
                  <a:srgbClr val="00B050"/>
                </a:solidFill>
                <a:latin typeface="Times New Roman" panose="02020603050405020304" pitchFamily="18" charset="0"/>
                <a:cs typeface="Times New Roman" panose="02020603050405020304" pitchFamily="18" charset="0"/>
              </a:rPr>
              <a:t> = 0.498±0.031</a:t>
            </a:r>
          </a:p>
          <a:p>
            <a:endParaRPr lang="en-US" altLang="zh-CN" sz="2200" baseline="-250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178427" y="86098"/>
            <a:ext cx="4665123" cy="646331"/>
          </a:xfrm>
          <a:prstGeom prst="rect">
            <a:avLst/>
          </a:prstGeom>
          <a:noFill/>
        </p:spPr>
        <p:txBody>
          <a:bodyPr wrap="none" rtlCol="0">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2:  A Proximate DQCP</a:t>
            </a:r>
            <a:endParaRPr lang="zh-CN" altLang="en-US" sz="3600" b="1" dirty="0">
              <a:solidFill>
                <a:srgbClr val="003300"/>
              </a:solidFill>
              <a:latin typeface="Times New Roman" panose="02020603050405020304" pitchFamily="18" charset="0"/>
              <a:cs typeface="Times New Roman" panose="02020603050405020304" pitchFamily="18" charset="0"/>
            </a:endParaRPr>
          </a:p>
        </p:txBody>
      </p:sp>
      <p:sp>
        <p:nvSpPr>
          <p:cNvPr id="9" name="矩形 8"/>
          <p:cNvSpPr/>
          <p:nvPr/>
        </p:nvSpPr>
        <p:spPr>
          <a:xfrm>
            <a:off x="562651" y="5600095"/>
            <a:ext cx="8041797" cy="861774"/>
          </a:xfrm>
          <a:prstGeom prst="rect">
            <a:avLst/>
          </a:prstGeom>
        </p:spPr>
        <p:txBody>
          <a:bodyPr wrap="square">
            <a:spAutoFit/>
          </a:bodyPr>
          <a:lstStyle/>
          <a:p>
            <a:r>
              <a:rPr lang="en-US" altLang="zh-CN" sz="2500" b="1" i="1" dirty="0" smtClean="0">
                <a:solidFill>
                  <a:srgbClr val="0000FF"/>
                </a:solidFill>
                <a:latin typeface="Times New Roman" panose="02020603050405020304" pitchFamily="18" charset="0"/>
                <a:cs typeface="Times New Roman" panose="02020603050405020304" pitchFamily="18" charset="0"/>
              </a:rPr>
              <a:t>Small T</a:t>
            </a:r>
            <a:r>
              <a:rPr lang="en-US" altLang="zh-CN" sz="2500" b="1" baseline="-25000" dirty="0" smtClean="0">
                <a:solidFill>
                  <a:srgbClr val="0000FF"/>
                </a:solidFill>
                <a:latin typeface="Times New Roman" panose="02020603050405020304" pitchFamily="18" charset="0"/>
                <a:cs typeface="Times New Roman" panose="02020603050405020304" pitchFamily="18" charset="0"/>
              </a:rPr>
              <a:t>b</a:t>
            </a:r>
            <a:r>
              <a:rPr lang="en-US" altLang="zh-CN" sz="2500" b="1" dirty="0" smtClean="0">
                <a:solidFill>
                  <a:srgbClr val="0000FF"/>
                </a:solidFill>
                <a:latin typeface="Times New Roman" panose="02020603050405020304" pitchFamily="18" charset="0"/>
                <a:cs typeface="Times New Roman" panose="02020603050405020304" pitchFamily="18" charset="0"/>
              </a:rPr>
              <a:t> </a:t>
            </a:r>
            <a:r>
              <a:rPr lang="en-US" altLang="zh-CN" sz="2500" b="1" dirty="0" smtClean="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 a proximate DQCP; </a:t>
            </a:r>
          </a:p>
          <a:p>
            <a:r>
              <a:rPr lang="en-US" altLang="zh-CN" sz="2500" b="1" i="1" dirty="0" smtClean="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Duality</a:t>
            </a:r>
            <a:r>
              <a:rPr lang="en-US" altLang="zh-CN" sz="2500" b="1" dirty="0" smtClean="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  an emergent symmetry to support the DQCP</a:t>
            </a:r>
            <a:endParaRPr lang="en-US" altLang="zh-CN" sz="2500" b="1" dirty="0">
              <a:solidFill>
                <a:srgbClr val="0000FF"/>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72228" y="996232"/>
            <a:ext cx="4731788" cy="4555504"/>
          </a:xfrm>
          <a:prstGeom prst="rect">
            <a:avLst/>
          </a:prstGeom>
        </p:spPr>
      </p:pic>
      <p:sp>
        <p:nvSpPr>
          <p:cNvPr id="11" name="文本框 10"/>
          <p:cNvSpPr txBox="1"/>
          <p:nvPr/>
        </p:nvSpPr>
        <p:spPr>
          <a:xfrm>
            <a:off x="5962818" y="6379001"/>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pic>
        <p:nvPicPr>
          <p:cNvPr id="8" name="Picture 3"/>
          <p:cNvPicPr>
            <a:picLocks noChangeAspect="1" noChangeArrowheads="1"/>
          </p:cNvPicPr>
          <p:nvPr/>
        </p:nvPicPr>
        <p:blipFill>
          <a:blip r:embed="rId4" cstate="print"/>
          <a:srcRect/>
          <a:stretch>
            <a:fillRect/>
          </a:stretch>
        </p:blipFill>
        <p:spPr bwMode="auto">
          <a:xfrm>
            <a:off x="-4763" y="772574"/>
            <a:ext cx="9148763" cy="133350"/>
          </a:xfrm>
          <a:prstGeom prst="rect">
            <a:avLst/>
          </a:prstGeom>
          <a:noFill/>
          <a:ln w="38100">
            <a:noFill/>
            <a:miter lim="800000"/>
            <a:headEnd/>
            <a:tailEnd/>
          </a:ln>
        </p:spPr>
      </p:pic>
    </p:spTree>
    <p:extLst>
      <p:ext uri="{BB962C8B-B14F-4D97-AF65-F5344CB8AC3E}">
        <p14:creationId xmlns:p14="http://schemas.microsoft.com/office/powerpoint/2010/main" val="3997380191"/>
      </p:ext>
    </p:extLst>
  </p:cSld>
  <p:clrMapOvr>
    <a:masterClrMapping/>
  </p:clrMapOvr>
  <mc:AlternateContent xmlns:mc="http://schemas.openxmlformats.org/markup-compatibility/2006" xmlns:p14="http://schemas.microsoft.com/office/powerpoint/2010/main">
    <mc:Choice Requires="p14">
      <p:transition spd="slow" p14:dur="2000" advTm="153758"/>
    </mc:Choice>
    <mc:Fallback xmlns="">
      <p:transition spd="slow" advTm="153758"/>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3450" y="219684"/>
            <a:ext cx="8195513" cy="646331"/>
          </a:xfrm>
          <a:prstGeom prst="rect">
            <a:avLst/>
          </a:prstGeom>
          <a:noFill/>
        </p:spPr>
        <p:txBody>
          <a:bodyPr wrap="none" rtlCol="0">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Fits of the </a:t>
            </a:r>
            <a:r>
              <a:rPr lang="en-US" altLang="zh-CN" sz="3600" b="1" i="1" dirty="0" smtClean="0">
                <a:solidFill>
                  <a:srgbClr val="003300"/>
                </a:solidFill>
                <a:latin typeface="Times New Roman" panose="02020603050405020304" pitchFamily="18" charset="0"/>
                <a:cs typeface="Times New Roman" panose="02020603050405020304" pitchFamily="18" charset="0"/>
              </a:rPr>
              <a:t>T</a:t>
            </a:r>
            <a:r>
              <a:rPr lang="en-US" altLang="zh-CN" sz="3600" b="1" baseline="-25000" dirty="0" smtClean="0">
                <a:solidFill>
                  <a:srgbClr val="003300"/>
                </a:solidFill>
                <a:latin typeface="Times New Roman" panose="02020603050405020304" pitchFamily="18" charset="0"/>
                <a:cs typeface="Times New Roman" panose="02020603050405020304" pitchFamily="18" charset="0"/>
              </a:rPr>
              <a:t>P</a:t>
            </a:r>
            <a:r>
              <a:rPr lang="en-US" altLang="zh-CN" sz="3600" b="1" dirty="0" smtClean="0">
                <a:solidFill>
                  <a:srgbClr val="003300"/>
                </a:solidFill>
                <a:latin typeface="Times New Roman" panose="02020603050405020304" pitchFamily="18" charset="0"/>
                <a:cs typeface="Times New Roman" panose="02020603050405020304" pitchFamily="18" charset="0"/>
              </a:rPr>
              <a:t> and </a:t>
            </a:r>
            <a:r>
              <a:rPr lang="en-US" altLang="zh-CN" sz="3600" b="1" i="1" dirty="0" smtClean="0">
                <a:solidFill>
                  <a:srgbClr val="003300"/>
                </a:solidFill>
                <a:latin typeface="Times New Roman" panose="02020603050405020304" pitchFamily="18" charset="0"/>
                <a:cs typeface="Times New Roman" panose="02020603050405020304" pitchFamily="18" charset="0"/>
              </a:rPr>
              <a:t>T</a:t>
            </a:r>
            <a:r>
              <a:rPr lang="en-US" altLang="zh-CN" sz="3600" b="1" baseline="-25000" dirty="0" smtClean="0">
                <a:solidFill>
                  <a:srgbClr val="003300"/>
                </a:solidFill>
                <a:latin typeface="Times New Roman" panose="02020603050405020304" pitchFamily="18" charset="0"/>
                <a:cs typeface="Times New Roman" panose="02020603050405020304" pitchFamily="18" charset="0"/>
              </a:rPr>
              <a:t>N</a:t>
            </a:r>
            <a:r>
              <a:rPr lang="en-US" altLang="zh-CN" sz="3600" b="1" dirty="0" smtClean="0">
                <a:solidFill>
                  <a:srgbClr val="003300"/>
                </a:solidFill>
                <a:latin typeface="Times New Roman" panose="02020603050405020304" pitchFamily="18" charset="0"/>
                <a:cs typeface="Times New Roman" panose="02020603050405020304" pitchFamily="18" charset="0"/>
              </a:rPr>
              <a:t>: </a:t>
            </a:r>
            <a:r>
              <a:rPr lang="en-US" altLang="zh-CN" sz="3600" b="1" dirty="0">
                <a:solidFill>
                  <a:srgbClr val="003300"/>
                </a:solidFill>
                <a:latin typeface="Times New Roman" panose="02020603050405020304" pitchFamily="18" charset="0"/>
                <a:cs typeface="Times New Roman" panose="02020603050405020304" pitchFamily="18" charset="0"/>
              </a:rPr>
              <a:t>scaling </a:t>
            </a:r>
            <a:r>
              <a:rPr lang="en-US" altLang="zh-CN" sz="3600" b="1" dirty="0" smtClean="0">
                <a:solidFill>
                  <a:srgbClr val="003300"/>
                </a:solidFill>
                <a:latin typeface="Times New Roman" panose="02020603050405020304" pitchFamily="18" charset="0"/>
                <a:cs typeface="Times New Roman" panose="02020603050405020304" pitchFamily="18" charset="0"/>
              </a:rPr>
              <a:t>and</a:t>
            </a:r>
            <a:r>
              <a:rPr lang="en-US" altLang="zh-CN" sz="3600" b="1" dirty="0">
                <a:solidFill>
                  <a:srgbClr val="003300"/>
                </a:solidFill>
                <a:latin typeface="Times New Roman" panose="02020603050405020304" pitchFamily="18" charset="0"/>
                <a:cs typeface="Times New Roman" panose="02020603050405020304" pitchFamily="18" charset="0"/>
              </a:rPr>
              <a:t> </a:t>
            </a:r>
            <a:r>
              <a:rPr lang="en-US" altLang="zh-CN" sz="3600" b="1" dirty="0" smtClean="0">
                <a:solidFill>
                  <a:srgbClr val="003300"/>
                </a:solidFill>
                <a:latin typeface="Times New Roman" panose="02020603050405020304" pitchFamily="18" charset="0"/>
                <a:cs typeface="Times New Roman" panose="02020603050405020304" pitchFamily="18" charset="0"/>
              </a:rPr>
              <a:t>duality</a:t>
            </a:r>
            <a:endParaRPr lang="zh-CN" altLang="en-US" sz="3600" b="1" dirty="0">
              <a:solidFill>
                <a:srgbClr val="0033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03576" y="1421697"/>
            <a:ext cx="6230953" cy="5033837"/>
          </a:xfrm>
          <a:prstGeom prst="rect">
            <a:avLst/>
          </a:prstGeom>
        </p:spPr>
      </p:pic>
      <p:sp>
        <p:nvSpPr>
          <p:cNvPr id="6" name="矩形 5"/>
          <p:cNvSpPr/>
          <p:nvPr/>
        </p:nvSpPr>
        <p:spPr>
          <a:xfrm>
            <a:off x="6403487" y="1919773"/>
            <a:ext cx="2569165" cy="384721"/>
          </a:xfrm>
          <a:prstGeom prst="rect">
            <a:avLst/>
          </a:prstGeom>
        </p:spPr>
        <p:txBody>
          <a:bodyPr wrap="none">
            <a:spAutoFit/>
          </a:bodyPr>
          <a:lstStyle/>
          <a:p>
            <a:r>
              <a:rPr lang="en-US" altLang="zh-CN" sz="1900" i="1" dirty="0" smtClean="0">
                <a:latin typeface="Times New Roman" panose="02020603050405020304" pitchFamily="18" charset="0"/>
                <a:cs typeface="Times New Roman" panose="02020603050405020304" pitchFamily="18" charset="0"/>
              </a:rPr>
              <a:t>T</a:t>
            </a:r>
            <a:r>
              <a:rPr lang="en-US" altLang="zh-CN" sz="1900" baseline="-25000" dirty="0" smtClean="0">
                <a:latin typeface="Times New Roman" panose="02020603050405020304" pitchFamily="18" charset="0"/>
                <a:cs typeface="Times New Roman" panose="02020603050405020304" pitchFamily="18" charset="0"/>
              </a:rPr>
              <a:t>P</a:t>
            </a:r>
            <a:r>
              <a:rPr lang="en-US" altLang="zh-CN" sz="1900" baseline="-25000" dirty="0">
                <a:latin typeface="Times New Roman" panose="02020603050405020304" pitchFamily="18" charset="0"/>
                <a:cs typeface="Times New Roman" panose="02020603050405020304" pitchFamily="18" charset="0"/>
              </a:rPr>
              <a:t>,</a:t>
            </a:r>
            <a:r>
              <a:rPr lang="en-US" altLang="zh-CN" sz="1900" baseline="-25000" dirty="0" smtClean="0">
                <a:latin typeface="Times New Roman" panose="02020603050405020304" pitchFamily="18" charset="0"/>
                <a:cs typeface="Times New Roman" panose="02020603050405020304" pitchFamily="18" charset="0"/>
              </a:rPr>
              <a:t>N</a:t>
            </a:r>
            <a:r>
              <a:rPr lang="en-US" altLang="zh-CN" sz="1900" dirty="0" smtClean="0">
                <a:latin typeface="Times New Roman" panose="02020603050405020304" pitchFamily="18" charset="0"/>
                <a:cs typeface="Times New Roman" panose="02020603050405020304" pitchFamily="18" charset="0"/>
              </a:rPr>
              <a:t> </a:t>
            </a:r>
            <a:r>
              <a:rPr lang="en-US" altLang="zh-CN" sz="1900" dirty="0">
                <a:latin typeface="Times New Roman" panose="02020603050405020304" pitchFamily="18" charset="0"/>
                <a:cs typeface="Times New Roman" panose="02020603050405020304" pitchFamily="18" charset="0"/>
              </a:rPr>
              <a:t>= </a:t>
            </a:r>
            <a:r>
              <a:rPr lang="en-US" altLang="zh-CN" sz="1900" i="1" dirty="0">
                <a:latin typeface="Times New Roman" panose="02020603050405020304" pitchFamily="18" charset="0"/>
                <a:cs typeface="Times New Roman" panose="02020603050405020304" pitchFamily="18" charset="0"/>
              </a:rPr>
              <a:t>T</a:t>
            </a:r>
            <a:r>
              <a:rPr lang="en-US" altLang="zh-CN" sz="1900" baseline="-25000" dirty="0">
                <a:latin typeface="Times New Roman" panose="02020603050405020304" pitchFamily="18" charset="0"/>
                <a:cs typeface="Times New Roman" panose="02020603050405020304" pitchFamily="18" charset="0"/>
              </a:rPr>
              <a:t>c</a:t>
            </a:r>
            <a:r>
              <a:rPr lang="en-US" altLang="zh-CN" sz="1900" dirty="0">
                <a:latin typeface="Times New Roman" panose="02020603050405020304" pitchFamily="18" charset="0"/>
                <a:cs typeface="Times New Roman" panose="02020603050405020304" pitchFamily="18" charset="0"/>
              </a:rPr>
              <a:t> + </a:t>
            </a:r>
            <a:r>
              <a:rPr lang="en-US" altLang="zh-CN" sz="1900" dirty="0" smtClean="0">
                <a:latin typeface="Times New Roman" panose="02020603050405020304" pitchFamily="18" charset="0"/>
                <a:cs typeface="Times New Roman" panose="02020603050405020304" pitchFamily="18" charset="0"/>
              </a:rPr>
              <a:t>a</a:t>
            </a:r>
            <a:r>
              <a:rPr lang="en-US" altLang="zh-CN" sz="1900" baseline="-25000" dirty="0" smtClean="0">
                <a:latin typeface="Times New Roman" panose="02020603050405020304" pitchFamily="18" charset="0"/>
                <a:cs typeface="Times New Roman" panose="02020603050405020304" pitchFamily="18" charset="0"/>
              </a:rPr>
              <a:t>P,N</a:t>
            </a:r>
            <a:r>
              <a:rPr lang="en-US" altLang="zh-CN" sz="1900" dirty="0" smtClean="0">
                <a:latin typeface="Times New Roman" panose="02020603050405020304" pitchFamily="18" charset="0"/>
                <a:cs typeface="Times New Roman" panose="02020603050405020304" pitchFamily="18" charset="0"/>
              </a:rPr>
              <a:t>|</a:t>
            </a:r>
            <a:r>
              <a:rPr lang="en-US" altLang="zh-CN" sz="1900" i="1" dirty="0" smtClean="0">
                <a:latin typeface="Times New Roman" panose="02020603050405020304" pitchFamily="18" charset="0"/>
                <a:cs typeface="Times New Roman" panose="02020603050405020304" pitchFamily="18" charset="0"/>
              </a:rPr>
              <a:t>H</a:t>
            </a:r>
            <a:r>
              <a:rPr lang="en-US" altLang="zh-CN" sz="1900" baseline="-25000" dirty="0" smtClean="0">
                <a:latin typeface="Times New Roman" panose="02020603050405020304" pitchFamily="18" charset="0"/>
                <a:cs typeface="Times New Roman" panose="02020603050405020304" pitchFamily="18" charset="0"/>
              </a:rPr>
              <a:t>0</a:t>
            </a:r>
            <a:r>
              <a:rPr lang="en-US" altLang="zh-CN" sz="1900" dirty="0" smtClean="0">
                <a:latin typeface="Times New Roman" panose="02020603050405020304" pitchFamily="18" charset="0"/>
                <a:cs typeface="Times New Roman" panose="02020603050405020304" pitchFamily="18" charset="0"/>
              </a:rPr>
              <a:t> </a:t>
            </a:r>
            <a:r>
              <a:rPr lang="en-US" altLang="zh-CN" sz="1900" dirty="0">
                <a:latin typeface="Times New Roman" panose="02020603050405020304" pitchFamily="18" charset="0"/>
                <a:cs typeface="Times New Roman" panose="02020603050405020304" pitchFamily="18" charset="0"/>
              </a:rPr>
              <a:t>− </a:t>
            </a:r>
            <a:r>
              <a:rPr lang="en-US" altLang="zh-CN" sz="1900" i="1" dirty="0" err="1" smtClean="0">
                <a:latin typeface="Times New Roman" panose="02020603050405020304" pitchFamily="18" charset="0"/>
                <a:cs typeface="Times New Roman" panose="02020603050405020304" pitchFamily="18" charset="0"/>
              </a:rPr>
              <a:t>H</a:t>
            </a:r>
            <a:r>
              <a:rPr lang="en-US" altLang="zh-CN" sz="1900" baseline="-25000" dirty="0" err="1" smtClean="0">
                <a:latin typeface="Times New Roman" panose="02020603050405020304" pitchFamily="18" charset="0"/>
                <a:cs typeface="Times New Roman" panose="02020603050405020304" pitchFamily="18" charset="0"/>
              </a:rPr>
              <a:t>c</a:t>
            </a:r>
            <a:r>
              <a:rPr lang="en-US" altLang="zh-CN" sz="1900" dirty="0" smtClean="0">
                <a:latin typeface="Times New Roman" panose="02020603050405020304" pitchFamily="18" charset="0"/>
                <a:cs typeface="Times New Roman" panose="02020603050405020304" pitchFamily="18" charset="0"/>
              </a:rPr>
              <a:t>|</a:t>
            </a:r>
            <a:r>
              <a:rPr lang="el-GR" altLang="zh-CN" sz="1900" baseline="30000" dirty="0" smtClean="0">
                <a:latin typeface="Times New Roman" panose="02020603050405020304" pitchFamily="18" charset="0"/>
                <a:cs typeface="Times New Roman" panose="02020603050405020304" pitchFamily="18" charset="0"/>
              </a:rPr>
              <a:t>φ</a:t>
            </a:r>
            <a:endParaRPr lang="zh-CN" altLang="en-US" sz="1900" baseline="30000" dirty="0">
              <a:latin typeface="Times New Roman" panose="02020603050405020304" pitchFamily="18" charset="0"/>
              <a:cs typeface="Times New Roman" panose="02020603050405020304" pitchFamily="18" charset="0"/>
            </a:endParaRPr>
          </a:p>
        </p:txBody>
      </p:sp>
      <p:sp>
        <p:nvSpPr>
          <p:cNvPr id="11" name="矩形 10"/>
          <p:cNvSpPr/>
          <p:nvPr/>
        </p:nvSpPr>
        <p:spPr>
          <a:xfrm>
            <a:off x="6184870" y="4462881"/>
            <a:ext cx="3006400" cy="384721"/>
          </a:xfrm>
          <a:prstGeom prst="rect">
            <a:avLst/>
          </a:prstGeom>
        </p:spPr>
        <p:txBody>
          <a:bodyPr wrap="none">
            <a:spAutoFit/>
          </a:bodyPr>
          <a:lstStyle/>
          <a:p>
            <a:r>
              <a:rPr lang="pt-BR" altLang="zh-CN" sz="1900" i="1" dirty="0" smtClean="0">
                <a:latin typeface="Times New Roman" panose="02020603050405020304" pitchFamily="18" charset="0"/>
                <a:cs typeface="Times New Roman" panose="02020603050405020304" pitchFamily="18" charset="0"/>
              </a:rPr>
              <a:t>T</a:t>
            </a:r>
            <a:r>
              <a:rPr lang="pt-BR" altLang="zh-CN" sz="1900" baseline="-25000" dirty="0" smtClean="0">
                <a:latin typeface="Times New Roman" panose="02020603050405020304" pitchFamily="18" charset="0"/>
                <a:cs typeface="Times New Roman" panose="02020603050405020304" pitchFamily="18" charset="0"/>
              </a:rPr>
              <a:t>P</a:t>
            </a:r>
            <a:r>
              <a:rPr lang="en-US" altLang="zh-CN" sz="1900" baseline="-25000" dirty="0">
                <a:latin typeface="Times New Roman" panose="02020603050405020304" pitchFamily="18" charset="0"/>
                <a:cs typeface="Times New Roman" panose="02020603050405020304" pitchFamily="18" charset="0"/>
              </a:rPr>
              <a:t>,</a:t>
            </a:r>
            <a:r>
              <a:rPr lang="pt-BR" altLang="zh-CN" sz="1900" baseline="-25000" dirty="0" smtClean="0">
                <a:latin typeface="Times New Roman" panose="02020603050405020304" pitchFamily="18" charset="0"/>
                <a:cs typeface="Times New Roman" panose="02020603050405020304" pitchFamily="18" charset="0"/>
              </a:rPr>
              <a:t>N</a:t>
            </a:r>
            <a:r>
              <a:rPr lang="pt-BR" altLang="zh-CN" sz="1900" dirty="0" smtClean="0">
                <a:latin typeface="Times New Roman" panose="02020603050405020304" pitchFamily="18" charset="0"/>
                <a:cs typeface="Times New Roman" panose="02020603050405020304" pitchFamily="18" charset="0"/>
              </a:rPr>
              <a:t> </a:t>
            </a:r>
            <a:r>
              <a:rPr lang="pt-BR" altLang="zh-CN" sz="1900" dirty="0">
                <a:latin typeface="Times New Roman" panose="02020603050405020304" pitchFamily="18" charset="0"/>
                <a:cs typeface="Times New Roman" panose="02020603050405020304" pitchFamily="18" charset="0"/>
              </a:rPr>
              <a:t>= </a:t>
            </a:r>
            <a:r>
              <a:rPr lang="pt-BR" altLang="zh-CN" sz="1900" i="1" dirty="0" smtClean="0">
                <a:latin typeface="Times New Roman" panose="02020603050405020304" pitchFamily="18" charset="0"/>
                <a:cs typeface="Times New Roman" panose="02020603050405020304" pitchFamily="18" charset="0"/>
              </a:rPr>
              <a:t>A</a:t>
            </a:r>
            <a:r>
              <a:rPr lang="pt-BR" altLang="zh-CN" sz="1900" baseline="-25000" dirty="0" smtClean="0">
                <a:latin typeface="Times New Roman" panose="02020603050405020304" pitchFamily="18" charset="0"/>
                <a:cs typeface="Times New Roman" panose="02020603050405020304" pitchFamily="18" charset="0"/>
              </a:rPr>
              <a:t>P,N</a:t>
            </a:r>
            <a:r>
              <a:rPr lang="pt-BR" altLang="zh-CN" sz="1900" dirty="0" smtClean="0">
                <a:latin typeface="Times New Roman" panose="02020603050405020304" pitchFamily="18" charset="0"/>
                <a:cs typeface="Times New Roman" panose="02020603050405020304" pitchFamily="18" charset="0"/>
              </a:rPr>
              <a:t> </a:t>
            </a:r>
            <a:r>
              <a:rPr lang="pt-BR" altLang="zh-CN" sz="1900" dirty="0">
                <a:latin typeface="Times New Roman" panose="02020603050405020304" pitchFamily="18" charset="0"/>
                <a:cs typeface="Times New Roman" panose="02020603050405020304" pitchFamily="18" charset="0"/>
              </a:rPr>
              <a:t>ln</a:t>
            </a:r>
            <a:r>
              <a:rPr lang="pt-BR" altLang="zh-CN" sz="1900" baseline="30000" dirty="0">
                <a:latin typeface="Times New Roman" panose="02020603050405020304" pitchFamily="18" charset="0"/>
                <a:cs typeface="Times New Roman" panose="02020603050405020304" pitchFamily="18" charset="0"/>
              </a:rPr>
              <a:t>−1</a:t>
            </a:r>
            <a:r>
              <a:rPr lang="pt-BR" altLang="zh-CN" sz="1900" dirty="0">
                <a:latin typeface="Times New Roman" panose="02020603050405020304" pitchFamily="18" charset="0"/>
                <a:cs typeface="Times New Roman" panose="02020603050405020304" pitchFamily="18" charset="0"/>
              </a:rPr>
              <a:t> </a:t>
            </a:r>
            <a:r>
              <a:rPr lang="pt-BR" altLang="zh-CN" sz="1900" dirty="0" smtClean="0">
                <a:latin typeface="Times New Roman" panose="02020603050405020304" pitchFamily="18" charset="0"/>
                <a:cs typeface="Times New Roman" panose="02020603050405020304" pitchFamily="18" charset="0"/>
              </a:rPr>
              <a:t>|</a:t>
            </a:r>
            <a:r>
              <a:rPr lang="pt-BR" altLang="zh-CN" sz="1900" i="1" dirty="0" smtClean="0">
                <a:latin typeface="Times New Roman" panose="02020603050405020304" pitchFamily="18" charset="0"/>
                <a:cs typeface="Times New Roman" panose="02020603050405020304" pitchFamily="18" charset="0"/>
              </a:rPr>
              <a:t>C</a:t>
            </a:r>
            <a:r>
              <a:rPr lang="pt-BR" altLang="zh-CN" sz="1900" baseline="-25000" dirty="0" smtClean="0">
                <a:latin typeface="Times New Roman" panose="02020603050405020304" pitchFamily="18" charset="0"/>
                <a:cs typeface="Times New Roman" panose="02020603050405020304" pitchFamily="18" charset="0"/>
              </a:rPr>
              <a:t>P</a:t>
            </a:r>
            <a:r>
              <a:rPr lang="en-US" altLang="zh-CN" sz="1900" baseline="-25000" dirty="0">
                <a:latin typeface="Times New Roman" panose="02020603050405020304" pitchFamily="18" charset="0"/>
                <a:cs typeface="Times New Roman" panose="02020603050405020304" pitchFamily="18" charset="0"/>
              </a:rPr>
              <a:t>,</a:t>
            </a:r>
            <a:r>
              <a:rPr lang="pt-BR" altLang="zh-CN" sz="1900" baseline="-25000" dirty="0" smtClean="0">
                <a:latin typeface="Times New Roman" panose="02020603050405020304" pitchFamily="18" charset="0"/>
                <a:cs typeface="Times New Roman" panose="02020603050405020304" pitchFamily="18" charset="0"/>
              </a:rPr>
              <a:t>N</a:t>
            </a:r>
            <a:r>
              <a:rPr lang="pt-BR" altLang="zh-CN" sz="1900" dirty="0" smtClean="0">
                <a:latin typeface="Times New Roman" panose="02020603050405020304" pitchFamily="18" charset="0"/>
                <a:cs typeface="Times New Roman" panose="02020603050405020304" pitchFamily="18" charset="0"/>
              </a:rPr>
              <a:t>(</a:t>
            </a:r>
            <a:r>
              <a:rPr lang="pt-BR" altLang="zh-CN" sz="1900" i="1" dirty="0" smtClean="0">
                <a:latin typeface="Times New Roman" panose="02020603050405020304" pitchFamily="18" charset="0"/>
                <a:cs typeface="Times New Roman" panose="02020603050405020304" pitchFamily="18" charset="0"/>
              </a:rPr>
              <a:t>H</a:t>
            </a:r>
            <a:r>
              <a:rPr lang="pt-BR" altLang="zh-CN" sz="1900" dirty="0" smtClean="0">
                <a:latin typeface="Times New Roman" panose="02020603050405020304" pitchFamily="18" charset="0"/>
                <a:cs typeface="Times New Roman" panose="02020603050405020304" pitchFamily="18" charset="0"/>
              </a:rPr>
              <a:t> </a:t>
            </a:r>
            <a:r>
              <a:rPr lang="pt-BR" altLang="zh-CN" sz="1900" dirty="0">
                <a:latin typeface="Times New Roman" panose="02020603050405020304" pitchFamily="18" charset="0"/>
                <a:cs typeface="Times New Roman" panose="02020603050405020304" pitchFamily="18" charset="0"/>
              </a:rPr>
              <a:t>− </a:t>
            </a:r>
            <a:r>
              <a:rPr lang="pt-BR" altLang="zh-CN" sz="1900" i="1" dirty="0">
                <a:latin typeface="Times New Roman" panose="02020603050405020304" pitchFamily="18" charset="0"/>
                <a:cs typeface="Times New Roman" panose="02020603050405020304" pitchFamily="18" charset="0"/>
              </a:rPr>
              <a:t>H</a:t>
            </a:r>
            <a:r>
              <a:rPr lang="pt-BR" altLang="zh-CN" sz="1900" baseline="-25000" dirty="0">
                <a:latin typeface="Times New Roman" panose="02020603050405020304" pitchFamily="18" charset="0"/>
                <a:cs typeface="Times New Roman" panose="02020603050405020304" pitchFamily="18" charset="0"/>
              </a:rPr>
              <a:t>c</a:t>
            </a:r>
            <a:r>
              <a:rPr lang="pt-BR" altLang="zh-CN" sz="1900" dirty="0" smtClean="0">
                <a:latin typeface="Times New Roman" panose="02020603050405020304" pitchFamily="18" charset="0"/>
                <a:cs typeface="Times New Roman" panose="02020603050405020304" pitchFamily="18" charset="0"/>
              </a:rPr>
              <a:t>)|</a:t>
            </a:r>
            <a:endParaRPr lang="zh-CN" altLang="en-US" sz="19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5962818" y="6379001"/>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pic>
        <p:nvPicPr>
          <p:cNvPr id="8" name="Picture 3"/>
          <p:cNvPicPr>
            <a:picLocks noChangeAspect="1" noChangeArrowheads="1"/>
          </p:cNvPicPr>
          <p:nvPr/>
        </p:nvPicPr>
        <p:blipFill>
          <a:blip r:embed="rId3" cstate="print"/>
          <a:srcRect/>
          <a:stretch>
            <a:fillRect/>
          </a:stretch>
        </p:blipFill>
        <p:spPr bwMode="auto">
          <a:xfrm>
            <a:off x="-3174" y="909431"/>
            <a:ext cx="9148763" cy="133350"/>
          </a:xfrm>
          <a:prstGeom prst="rect">
            <a:avLst/>
          </a:prstGeom>
          <a:noFill/>
          <a:ln w="38100">
            <a:noFill/>
            <a:miter lim="800000"/>
            <a:headEnd/>
            <a:tailEnd/>
          </a:ln>
        </p:spPr>
      </p:pic>
    </p:spTree>
    <p:extLst>
      <p:ext uri="{BB962C8B-B14F-4D97-AF65-F5344CB8AC3E}">
        <p14:creationId xmlns:p14="http://schemas.microsoft.com/office/powerpoint/2010/main" val="470788112"/>
      </p:ext>
    </p:extLst>
  </p:cSld>
  <p:clrMapOvr>
    <a:masterClrMapping/>
  </p:clrMapOvr>
  <mc:AlternateContent xmlns:mc="http://schemas.openxmlformats.org/markup-compatibility/2006" xmlns:p14="http://schemas.microsoft.com/office/powerpoint/2010/main">
    <mc:Choice Requires="p14">
      <p:transition spd="slow" p14:dur="2000" advTm="65352"/>
    </mc:Choice>
    <mc:Fallback xmlns="">
      <p:transition spd="slow" advTm="65352"/>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98020" y="149458"/>
            <a:ext cx="7511672" cy="646331"/>
          </a:xfrm>
          <a:prstGeom prst="rect">
            <a:avLst/>
          </a:prstGeom>
          <a:noFill/>
        </p:spPr>
        <p:txBody>
          <a:bodyPr wrap="none" rtlCol="0">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3: Level crossing of the plaquette gap</a:t>
            </a:r>
            <a:endParaRPr lang="zh-CN" altLang="en-US" sz="3600" b="1" dirty="0">
              <a:solidFill>
                <a:srgbClr val="003300"/>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4659728" y="4453820"/>
            <a:ext cx="4605251" cy="1938992"/>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CBJQ model, SSE+QMC</a:t>
            </a:r>
          </a:p>
          <a:p>
            <a:endParaRPr lang="zh-CN" altLang="en-US" sz="2400" dirty="0">
              <a:latin typeface="Times New Roman" panose="02020603050405020304" pitchFamily="18" charset="0"/>
              <a:cs typeface="Times New Roman" panose="02020603050405020304" pitchFamily="18" charset="0"/>
            </a:endParaRPr>
          </a:p>
          <a:p>
            <a:r>
              <a:rPr lang="en-US" altLang="zh-CN" sz="2400" b="1" dirty="0" smtClean="0">
                <a:latin typeface="Times New Roman" panose="02020603050405020304" pitchFamily="18" charset="0"/>
                <a:cs typeface="Times New Roman" panose="02020603050405020304" pitchFamily="18" charset="0"/>
              </a:rPr>
              <a:t>Gapless</a:t>
            </a:r>
            <a:r>
              <a:rPr lang="en-US" altLang="zh-CN" sz="2400" dirty="0" smtClean="0">
                <a:latin typeface="Times New Roman" panose="02020603050405020304" pitchFamily="18" charset="0"/>
                <a:cs typeface="Times New Roman" panose="02020603050405020304" pitchFamily="18" charset="0"/>
              </a:rPr>
              <a:t> at </a:t>
            </a:r>
            <a:r>
              <a:rPr lang="en-US" altLang="zh-CN" sz="2400" dirty="0">
                <a:latin typeface="Times New Roman" panose="02020603050405020304" pitchFamily="18" charset="0"/>
                <a:cs typeface="Times New Roman" panose="02020603050405020304" pitchFamily="18" charset="0"/>
              </a:rPr>
              <a:t>the </a:t>
            </a:r>
            <a:r>
              <a:rPr lang="en-US" altLang="zh-CN" sz="2400" dirty="0" smtClean="0">
                <a:latin typeface="Times New Roman" panose="02020603050405020304" pitchFamily="18" charset="0"/>
                <a:cs typeface="Times New Roman" panose="02020603050405020304" pitchFamily="18" charset="0"/>
              </a:rPr>
              <a:t>QPT</a:t>
            </a:r>
          </a:p>
          <a:p>
            <a:pPr marL="342900" indent="-342900">
              <a:buFont typeface="Wingdings" panose="05000000000000000000" pitchFamily="2" charset="2"/>
              <a:buChar char="à"/>
            </a:pPr>
            <a:r>
              <a:rPr lang="en-US" altLang="zh-CN" sz="2400" dirty="0" smtClean="0">
                <a:latin typeface="Times New Roman" panose="02020603050405020304" pitchFamily="18" charset="0"/>
                <a:cs typeface="Times New Roman" panose="02020603050405020304" pitchFamily="18" charset="0"/>
                <a:sym typeface="Wingdings" panose="05000000000000000000" pitchFamily="2" charset="2"/>
              </a:rPr>
              <a:t>Close to a continuous transition</a:t>
            </a:r>
          </a:p>
          <a:p>
            <a:r>
              <a:rPr lang="en-US" altLang="zh-CN" sz="2400" dirty="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solidFill>
                  <a:srgbClr val="0000FF"/>
                </a:solidFill>
                <a:latin typeface="Times New Roman" panose="02020603050405020304" pitchFamily="18" charset="0"/>
                <a:cs typeface="Times New Roman" panose="02020603050405020304" pitchFamily="18" charset="0"/>
              </a:rPr>
              <a:t>Emergent continuous symmetry</a:t>
            </a:r>
            <a:r>
              <a:rPr lang="en-US" altLang="zh-CN" sz="2400" dirty="0" smtClean="0">
                <a:solidFill>
                  <a:srgbClr val="0000FF"/>
                </a:solidFill>
                <a:latin typeface="Times New Roman" panose="02020603050405020304" pitchFamily="18" charset="0"/>
                <a:cs typeface="Times New Roman" panose="02020603050405020304" pitchFamily="18" charset="0"/>
              </a:rPr>
              <a:t>?</a:t>
            </a:r>
            <a:endParaRPr lang="en-US" altLang="zh-CN" sz="2400" dirty="0">
              <a:solidFill>
                <a:srgbClr val="0000FF"/>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34130" y="4504953"/>
            <a:ext cx="4078213" cy="1569660"/>
          </a:xfrm>
          <a:prstGeom prst="rect">
            <a:avLst/>
          </a:prstGeom>
          <a:noFill/>
        </p:spPr>
        <p:txBody>
          <a:bodyPr wrap="square" rtlCol="0">
            <a:spAutoFit/>
          </a:bodyPr>
          <a:lstStyle/>
          <a:p>
            <a:r>
              <a:rPr lang="en-US" altLang="zh-CN" sz="2400" dirty="0" smtClean="0">
                <a:solidFill>
                  <a:srgbClr val="0000FF"/>
                </a:solidFill>
                <a:latin typeface="Times New Roman" panose="02020603050405020304" pitchFamily="18" charset="0"/>
                <a:cs typeface="Times New Roman" panose="02020603050405020304" pitchFamily="18" charset="0"/>
              </a:rPr>
              <a:t>1/</a:t>
            </a:r>
            <a:r>
              <a:rPr lang="en-US" altLang="zh-CN" sz="2400" i="1" dirty="0" smtClean="0">
                <a:solidFill>
                  <a:srgbClr val="0000FF"/>
                </a:solidFill>
                <a:latin typeface="Times New Roman" panose="02020603050405020304" pitchFamily="18" charset="0"/>
                <a:cs typeface="Times New Roman" panose="02020603050405020304" pitchFamily="18" charset="0"/>
              </a:rPr>
              <a:t>T</a:t>
            </a:r>
            <a:r>
              <a:rPr lang="en-US" altLang="zh-CN" sz="2400" baseline="-25000" dirty="0" smtClean="0">
                <a:solidFill>
                  <a:srgbClr val="0000FF"/>
                </a:solidFill>
                <a:latin typeface="Times New Roman" panose="02020603050405020304" pitchFamily="18" charset="0"/>
                <a:cs typeface="Times New Roman" panose="02020603050405020304" pitchFamily="18" charset="0"/>
              </a:rPr>
              <a:t>1</a:t>
            </a:r>
            <a:r>
              <a:rPr lang="en-US" altLang="zh-CN" sz="2400" i="1" dirty="0" smtClean="0">
                <a:solidFill>
                  <a:srgbClr val="0000FF"/>
                </a:solidFill>
                <a:latin typeface="Times New Roman" panose="02020603050405020304" pitchFamily="18" charset="0"/>
                <a:cs typeface="Times New Roman" panose="02020603050405020304" pitchFamily="18" charset="0"/>
              </a:rPr>
              <a:t>T</a:t>
            </a:r>
            <a:r>
              <a:rPr lang="en-US" altLang="zh-CN" sz="2400" dirty="0" smtClean="0">
                <a:solidFill>
                  <a:srgbClr val="0000FF"/>
                </a:solidFill>
                <a:latin typeface="Times New Roman" panose="02020603050405020304" pitchFamily="18" charset="0"/>
                <a:cs typeface="Times New Roman" panose="02020603050405020304" pitchFamily="18" charset="0"/>
              </a:rPr>
              <a:t>∼ </a:t>
            </a:r>
            <a:r>
              <a:rPr lang="en-US" altLang="zh-CN" sz="2400" dirty="0">
                <a:solidFill>
                  <a:srgbClr val="0000FF"/>
                </a:solidFill>
                <a:latin typeface="Times New Roman" panose="02020603050405020304" pitchFamily="18" charset="0"/>
                <a:cs typeface="Times New Roman" panose="02020603050405020304" pitchFamily="18" charset="0"/>
              </a:rPr>
              <a:t>e</a:t>
            </a:r>
            <a:r>
              <a:rPr lang="en-US" altLang="zh-CN" sz="2400" baseline="30000" dirty="0">
                <a:solidFill>
                  <a:srgbClr val="0000FF"/>
                </a:solidFill>
                <a:latin typeface="Times New Roman" panose="02020603050405020304" pitchFamily="18" charset="0"/>
                <a:cs typeface="Times New Roman" panose="02020603050405020304" pitchFamily="18" charset="0"/>
              </a:rPr>
              <a:t>−∆/</a:t>
            </a:r>
            <a:r>
              <a:rPr lang="en-US" altLang="zh-CN" sz="2400" i="1" baseline="30000" dirty="0" smtClean="0">
                <a:solidFill>
                  <a:srgbClr val="0000FF"/>
                </a:solidFill>
                <a:latin typeface="Times New Roman" panose="02020603050405020304" pitchFamily="18" charset="0"/>
                <a:cs typeface="Times New Roman" panose="02020603050405020304" pitchFamily="18" charset="0"/>
              </a:rPr>
              <a:t>K</a:t>
            </a:r>
            <a:r>
              <a:rPr lang="en-US" altLang="zh-CN" sz="1600" baseline="30000" dirty="0" smtClean="0">
                <a:solidFill>
                  <a:srgbClr val="0000FF"/>
                </a:solidFill>
                <a:latin typeface="Times New Roman" panose="02020603050405020304" pitchFamily="18" charset="0"/>
                <a:cs typeface="Times New Roman" panose="02020603050405020304" pitchFamily="18" charset="0"/>
              </a:rPr>
              <a:t>B</a:t>
            </a:r>
            <a:r>
              <a:rPr lang="en-US" altLang="zh-CN" sz="2400" i="1" baseline="30000" dirty="0" smtClean="0">
                <a:solidFill>
                  <a:srgbClr val="0000FF"/>
                </a:solidFill>
                <a:latin typeface="Times New Roman" panose="02020603050405020304" pitchFamily="18" charset="0"/>
                <a:cs typeface="Times New Roman" panose="02020603050405020304" pitchFamily="18" charset="0"/>
              </a:rPr>
              <a:t>T</a:t>
            </a:r>
            <a:r>
              <a:rPr lang="en-US" altLang="zh-CN" sz="2400" dirty="0" smtClean="0">
                <a:latin typeface="Times New Roman" panose="02020603050405020304" pitchFamily="18" charset="0"/>
                <a:cs typeface="Times New Roman" panose="02020603050405020304" pitchFamily="18" charset="0"/>
              </a:rPr>
              <a:t> in the PS state;</a:t>
            </a:r>
          </a:p>
          <a:p>
            <a:endParaRPr lang="en-US" altLang="zh-CN" sz="2400" dirty="0">
              <a:latin typeface="Times New Roman" panose="02020603050405020304" pitchFamily="18" charset="0"/>
              <a:cs typeface="Times New Roman" panose="02020603050405020304" pitchFamily="18" charset="0"/>
            </a:endParaRPr>
          </a:p>
          <a:p>
            <a:r>
              <a:rPr lang="el-GR" altLang="zh-CN" sz="2400" dirty="0">
                <a:latin typeface="Times New Roman" panose="02020603050405020304" pitchFamily="18" charset="0"/>
                <a:cs typeface="Times New Roman" panose="02020603050405020304" pitchFamily="18" charset="0"/>
              </a:rPr>
              <a:t>Δ</a:t>
            </a:r>
            <a:r>
              <a:rPr lang="en-US" altLang="zh-CN" sz="2400" dirty="0">
                <a:latin typeface="Times New Roman" panose="02020603050405020304" pitchFamily="18" charset="0"/>
                <a:cs typeface="Times New Roman" panose="02020603050405020304" pitchFamily="18" charset="0"/>
              </a:rPr>
              <a:t> decreases linearly with fields and vanishes at the QPT</a:t>
            </a:r>
            <a:r>
              <a:rPr lang="en-US" altLang="zh-CN" sz="2400" dirty="0" smtClean="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5080937" y="933529"/>
            <a:ext cx="3167643" cy="3521765"/>
          </a:xfrm>
          <a:prstGeom prst="rect">
            <a:avLst/>
          </a:prstGeom>
        </p:spPr>
      </p:pic>
      <p:sp>
        <p:nvSpPr>
          <p:cNvPr id="13" name="文本框 12"/>
          <p:cNvSpPr txBox="1"/>
          <p:nvPr/>
        </p:nvSpPr>
        <p:spPr>
          <a:xfrm>
            <a:off x="5962818" y="6379001"/>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pic>
        <p:nvPicPr>
          <p:cNvPr id="9" name="Picture 3"/>
          <p:cNvPicPr>
            <a:picLocks noChangeAspect="1" noChangeArrowheads="1"/>
          </p:cNvPicPr>
          <p:nvPr/>
        </p:nvPicPr>
        <p:blipFill>
          <a:blip r:embed="rId3" cstate="print"/>
          <a:srcRect/>
          <a:stretch>
            <a:fillRect/>
          </a:stretch>
        </p:blipFill>
        <p:spPr bwMode="auto">
          <a:xfrm>
            <a:off x="-3174" y="765522"/>
            <a:ext cx="9148763" cy="133350"/>
          </a:xfrm>
          <a:prstGeom prst="rect">
            <a:avLst/>
          </a:prstGeom>
          <a:noFill/>
          <a:ln w="38100">
            <a:noFill/>
            <a:miter lim="800000"/>
            <a:headEnd/>
            <a:tailEnd/>
          </a:ln>
        </p:spPr>
      </p:pic>
      <p:pic>
        <p:nvPicPr>
          <p:cNvPr id="2" name="图片 1"/>
          <p:cNvPicPr>
            <a:picLocks noChangeAspect="1"/>
          </p:cNvPicPr>
          <p:nvPr/>
        </p:nvPicPr>
        <p:blipFill>
          <a:blip r:embed="rId4"/>
          <a:stretch>
            <a:fillRect/>
          </a:stretch>
        </p:blipFill>
        <p:spPr>
          <a:xfrm>
            <a:off x="623454" y="1019294"/>
            <a:ext cx="2843140" cy="3319689"/>
          </a:xfrm>
          <a:prstGeom prst="rect">
            <a:avLst/>
          </a:prstGeom>
        </p:spPr>
      </p:pic>
    </p:spTree>
    <p:extLst>
      <p:ext uri="{BB962C8B-B14F-4D97-AF65-F5344CB8AC3E}">
        <p14:creationId xmlns:p14="http://schemas.microsoft.com/office/powerpoint/2010/main" val="1406913662"/>
      </p:ext>
    </p:extLst>
  </p:cSld>
  <p:clrMapOvr>
    <a:masterClrMapping/>
  </p:clrMapOvr>
  <mc:AlternateContent xmlns:mc="http://schemas.openxmlformats.org/markup-compatibility/2006" xmlns:p14="http://schemas.microsoft.com/office/powerpoint/2010/main">
    <mc:Choice Requires="p14">
      <p:transition spd="slow" p14:dur="2000" advTm="41789"/>
    </mc:Choice>
    <mc:Fallback xmlns="">
      <p:transition spd="slow" advTm="41789"/>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502875" y="1198485"/>
            <a:ext cx="3844102" cy="3063340"/>
          </a:xfrm>
          <a:prstGeom prst="rect">
            <a:avLst/>
          </a:prstGeom>
        </p:spPr>
      </p:pic>
      <p:sp>
        <p:nvSpPr>
          <p:cNvPr id="3" name="文本框 2"/>
          <p:cNvSpPr txBox="1"/>
          <p:nvPr/>
        </p:nvSpPr>
        <p:spPr>
          <a:xfrm>
            <a:off x="1716695" y="84361"/>
            <a:ext cx="4711546" cy="646331"/>
          </a:xfrm>
          <a:prstGeom prst="rect">
            <a:avLst/>
          </a:prstGeom>
          <a:noFill/>
        </p:spPr>
        <p:txBody>
          <a:bodyPr wrap="none" rtlCol="0">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4:  Quantum criticality</a:t>
            </a:r>
            <a:endParaRPr lang="zh-CN" altLang="en-US" sz="3600" b="1" dirty="0">
              <a:solidFill>
                <a:srgbClr val="003300"/>
              </a:solidFill>
              <a:latin typeface="Times New Roman" panose="02020603050405020304" pitchFamily="18" charset="0"/>
              <a:cs typeface="Times New Roman" panose="02020603050405020304" pitchFamily="18" charset="0"/>
            </a:endParaRPr>
          </a:p>
        </p:txBody>
      </p:sp>
      <p:sp>
        <p:nvSpPr>
          <p:cNvPr id="6" name="矩形 5"/>
          <p:cNvSpPr/>
          <p:nvPr/>
        </p:nvSpPr>
        <p:spPr>
          <a:xfrm>
            <a:off x="5363847" y="4203992"/>
            <a:ext cx="3268697" cy="892552"/>
          </a:xfrm>
          <a:prstGeom prst="rect">
            <a:avLst/>
          </a:prstGeom>
        </p:spPr>
        <p:txBody>
          <a:bodyPr wrap="square">
            <a:spAutoFit/>
          </a:bodyPr>
          <a:lstStyle/>
          <a:p>
            <a:r>
              <a:rPr lang="en-US" altLang="zh-CN" sz="2600" dirty="0" smtClean="0">
                <a:latin typeface="Times New Roman" panose="02020603050405020304" pitchFamily="18" charset="0"/>
                <a:cs typeface="Times New Roman" panose="02020603050405020304" pitchFamily="18" charset="0"/>
              </a:rPr>
              <a:t>1/</a:t>
            </a:r>
            <a:r>
              <a:rPr lang="en-US" altLang="zh-CN" sz="2600" i="1" dirty="0" smtClean="0">
                <a:latin typeface="Times New Roman" panose="02020603050405020304" pitchFamily="18" charset="0"/>
                <a:cs typeface="Times New Roman" panose="02020603050405020304" pitchFamily="18" charset="0"/>
              </a:rPr>
              <a:t>T</a:t>
            </a:r>
            <a:r>
              <a:rPr lang="en-US" altLang="zh-CN" sz="2600" baseline="-25000" dirty="0" smtClean="0">
                <a:latin typeface="Times New Roman" panose="02020603050405020304" pitchFamily="18" charset="0"/>
                <a:cs typeface="Times New Roman" panose="02020603050405020304" pitchFamily="18" charset="0"/>
              </a:rPr>
              <a:t>1</a:t>
            </a:r>
            <a:r>
              <a:rPr lang="en-US" altLang="zh-CN" sz="2600" dirty="0" smtClean="0">
                <a:latin typeface="Times New Roman" panose="02020603050405020304" pitchFamily="18" charset="0"/>
                <a:cs typeface="Times New Roman" panose="02020603050405020304" pitchFamily="18" charset="0"/>
              </a:rPr>
              <a:t>= </a:t>
            </a:r>
            <a:r>
              <a:rPr lang="en-US" altLang="zh-CN" sz="2600" i="1" dirty="0" smtClean="0">
                <a:latin typeface="Times New Roman" panose="02020603050405020304" pitchFamily="18" charset="0"/>
                <a:cs typeface="Times New Roman" panose="02020603050405020304" pitchFamily="18" charset="0"/>
              </a:rPr>
              <a:t>b</a:t>
            </a:r>
            <a:r>
              <a:rPr lang="en-US" altLang="zh-CN" sz="2600" dirty="0" smtClean="0">
                <a:latin typeface="Times New Roman" panose="02020603050405020304" pitchFamily="18" charset="0"/>
                <a:cs typeface="Times New Roman" panose="02020603050405020304" pitchFamily="18" charset="0"/>
              </a:rPr>
              <a:t>(</a:t>
            </a:r>
            <a:r>
              <a:rPr lang="en-US" altLang="zh-CN" sz="2600" i="1" dirty="0" smtClean="0">
                <a:latin typeface="Times New Roman" panose="02020603050405020304" pitchFamily="18" charset="0"/>
                <a:cs typeface="Times New Roman" panose="02020603050405020304" pitchFamily="18" charset="0"/>
              </a:rPr>
              <a:t>H</a:t>
            </a:r>
            <a:r>
              <a:rPr lang="en-US" altLang="zh-CN" sz="2600" dirty="0" smtClean="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 </a:t>
            </a:r>
            <a:r>
              <a:rPr lang="en-US" altLang="zh-CN" sz="2600" i="1" dirty="0" err="1" smtClean="0">
                <a:latin typeface="Times New Roman" panose="02020603050405020304" pitchFamily="18" charset="0"/>
                <a:cs typeface="Times New Roman" panose="02020603050405020304" pitchFamily="18" charset="0"/>
              </a:rPr>
              <a:t>aT</a:t>
            </a:r>
            <a:r>
              <a:rPr lang="el-GR" altLang="zh-CN" sz="2600" baseline="30000" dirty="0" smtClean="0">
                <a:latin typeface="Times New Roman" panose="02020603050405020304" pitchFamily="18" charset="0"/>
                <a:cs typeface="Times New Roman" panose="02020603050405020304" pitchFamily="18" charset="0"/>
              </a:rPr>
              <a:t>η</a:t>
            </a:r>
            <a:endParaRPr lang="en-US" altLang="zh-CN" sz="2600" baseline="30000" dirty="0" smtClean="0">
              <a:latin typeface="Times New Roman" panose="02020603050405020304" pitchFamily="18" charset="0"/>
              <a:cs typeface="Times New Roman" panose="02020603050405020304" pitchFamily="18" charset="0"/>
            </a:endParaRPr>
          </a:p>
          <a:p>
            <a:r>
              <a:rPr lang="en-US" altLang="zh-CN" sz="2600" i="1" dirty="0" err="1">
                <a:latin typeface="Times New Roman" panose="02020603050405020304" pitchFamily="18" charset="0"/>
                <a:cs typeface="Times New Roman" panose="02020603050405020304" pitchFamily="18" charset="0"/>
              </a:rPr>
              <a:t>b</a:t>
            </a:r>
            <a:r>
              <a:rPr lang="en-US" altLang="zh-CN" sz="2600" i="1" baseline="-25000" dirty="0" err="1">
                <a:latin typeface="Times New Roman" panose="02020603050405020304" pitchFamily="18" charset="0"/>
                <a:cs typeface="Times New Roman" panose="02020603050405020304" pitchFamily="18" charset="0"/>
              </a:rPr>
              <a:t>H</a:t>
            </a:r>
            <a:r>
              <a:rPr lang="en-US" altLang="zh-CN" sz="2600" dirty="0">
                <a:latin typeface="Times New Roman" panose="02020603050405020304" pitchFamily="18" charset="0"/>
                <a:cs typeface="Times New Roman" panose="02020603050405020304" pitchFamily="18" charset="0"/>
              </a:rPr>
              <a:t> ∞ (</a:t>
            </a:r>
            <a:r>
              <a:rPr lang="en-US" altLang="zh-CN" sz="2600" i="1" dirty="0" err="1">
                <a:latin typeface="Times New Roman" panose="02020603050405020304" pitchFamily="18" charset="0"/>
                <a:cs typeface="Times New Roman" panose="02020603050405020304" pitchFamily="18" charset="0"/>
              </a:rPr>
              <a:t>H</a:t>
            </a:r>
            <a:r>
              <a:rPr lang="en-US" altLang="zh-CN" sz="2600" baseline="-25000" dirty="0" err="1">
                <a:latin typeface="Times New Roman" panose="02020603050405020304" pitchFamily="18" charset="0"/>
                <a:cs typeface="Times New Roman" panose="02020603050405020304" pitchFamily="18" charset="0"/>
              </a:rPr>
              <a:t>c</a:t>
            </a:r>
            <a:r>
              <a:rPr lang="en-US" altLang="zh-CN" sz="2600" dirty="0">
                <a:latin typeface="Times New Roman" panose="02020603050405020304" pitchFamily="18" charset="0"/>
                <a:cs typeface="Times New Roman" panose="02020603050405020304" pitchFamily="18" charset="0"/>
              </a:rPr>
              <a:t> − </a:t>
            </a:r>
            <a:r>
              <a:rPr lang="en-US" altLang="zh-CN" sz="2600" i="1" dirty="0" smtClean="0">
                <a:latin typeface="Times New Roman" panose="02020603050405020304" pitchFamily="18" charset="0"/>
                <a:cs typeface="Times New Roman" panose="02020603050405020304" pitchFamily="18" charset="0"/>
              </a:rPr>
              <a:t>H</a:t>
            </a:r>
            <a:r>
              <a:rPr lang="en-US" altLang="zh-CN" sz="2600" baseline="-25000" dirty="0" smtClean="0">
                <a:latin typeface="Times New Roman" panose="02020603050405020304" pitchFamily="18" charset="0"/>
                <a:cs typeface="Times New Roman" panose="02020603050405020304" pitchFamily="18" charset="0"/>
              </a:rPr>
              <a:t>0</a:t>
            </a:r>
            <a:r>
              <a:rPr lang="en-US" altLang="zh-CN" sz="2600" dirty="0" smtClean="0">
                <a:latin typeface="Times New Roman" panose="02020603050405020304" pitchFamily="18" charset="0"/>
                <a:cs typeface="Times New Roman" panose="02020603050405020304" pitchFamily="18" charset="0"/>
              </a:rPr>
              <a:t>)</a:t>
            </a:r>
            <a:r>
              <a:rPr lang="en-US" altLang="zh-CN" sz="2600" i="1" baseline="30000" dirty="0" smtClean="0">
                <a:latin typeface="Times New Roman" panose="02020603050405020304" pitchFamily="18" charset="0"/>
                <a:cs typeface="Times New Roman" panose="02020603050405020304" pitchFamily="18" charset="0"/>
              </a:rPr>
              <a:t>d</a:t>
            </a:r>
            <a:endParaRPr lang="zh-CN" altLang="en-US" sz="2600" i="1" baseline="30000" dirty="0">
              <a:latin typeface="Times New Roman" panose="02020603050405020304" pitchFamily="18" charset="0"/>
              <a:cs typeface="Times New Roman" panose="02020603050405020304" pitchFamily="18" charset="0"/>
            </a:endParaRPr>
          </a:p>
        </p:txBody>
      </p:sp>
      <p:sp>
        <p:nvSpPr>
          <p:cNvPr id="10" name="矩形 9"/>
          <p:cNvSpPr/>
          <p:nvPr/>
        </p:nvSpPr>
        <p:spPr>
          <a:xfrm>
            <a:off x="5476292" y="5187984"/>
            <a:ext cx="2390398" cy="892552"/>
          </a:xfrm>
          <a:prstGeom prst="rect">
            <a:avLst/>
          </a:prstGeom>
        </p:spPr>
        <p:txBody>
          <a:bodyPr wrap="none">
            <a:spAutoFit/>
          </a:bodyPr>
          <a:lstStyle/>
          <a:p>
            <a:r>
              <a:rPr lang="el-GR" altLang="zh-CN" sz="2600" dirty="0">
                <a:latin typeface="Times New Roman" panose="02020603050405020304" pitchFamily="18" charset="0"/>
                <a:cs typeface="Times New Roman" panose="02020603050405020304" pitchFamily="18" charset="0"/>
              </a:rPr>
              <a:t>η = </a:t>
            </a:r>
            <a:r>
              <a:rPr lang="el-GR" altLang="zh-CN" sz="2600" dirty="0" smtClean="0">
                <a:latin typeface="Times New Roman" panose="02020603050405020304" pitchFamily="18" charset="0"/>
                <a:cs typeface="Times New Roman" panose="02020603050405020304" pitchFamily="18" charset="0"/>
              </a:rPr>
              <a:t>0</a:t>
            </a:r>
            <a:r>
              <a:rPr lang="en-US" altLang="zh-CN" sz="2600" dirty="0" smtClean="0">
                <a:latin typeface="Times New Roman" panose="02020603050405020304" pitchFamily="18" charset="0"/>
                <a:cs typeface="Times New Roman" panose="02020603050405020304" pitchFamily="18" charset="0"/>
              </a:rPr>
              <a:t>.</a:t>
            </a:r>
            <a:r>
              <a:rPr lang="el-GR" altLang="zh-CN" sz="2600" dirty="0" smtClean="0">
                <a:latin typeface="Times New Roman" panose="02020603050405020304" pitchFamily="18" charset="0"/>
                <a:cs typeface="Times New Roman" panose="02020603050405020304" pitchFamily="18" charset="0"/>
              </a:rPr>
              <a:t>20±0</a:t>
            </a:r>
            <a:r>
              <a:rPr lang="en-US" altLang="zh-CN" sz="2600" dirty="0" smtClean="0">
                <a:latin typeface="Times New Roman" panose="02020603050405020304" pitchFamily="18" charset="0"/>
                <a:cs typeface="Times New Roman" panose="02020603050405020304" pitchFamily="18" charset="0"/>
              </a:rPr>
              <a:t>.</a:t>
            </a:r>
            <a:r>
              <a:rPr lang="el-GR" altLang="zh-CN" sz="2600" dirty="0" smtClean="0">
                <a:latin typeface="Times New Roman" panose="02020603050405020304" pitchFamily="18" charset="0"/>
                <a:cs typeface="Times New Roman" panose="02020603050405020304" pitchFamily="18" charset="0"/>
              </a:rPr>
              <a:t>02</a:t>
            </a:r>
            <a:r>
              <a:rPr lang="en-US" altLang="zh-CN" sz="2600" dirty="0" smtClean="0">
                <a:latin typeface="Times New Roman" panose="02020603050405020304" pitchFamily="18" charset="0"/>
                <a:cs typeface="Times New Roman" panose="02020603050405020304" pitchFamily="18" charset="0"/>
              </a:rPr>
              <a:t>; </a:t>
            </a:r>
          </a:p>
          <a:p>
            <a:r>
              <a:rPr lang="en-US" altLang="zh-CN" sz="2600" dirty="0" smtClean="0">
                <a:latin typeface="Times New Roman" panose="02020603050405020304" pitchFamily="18" charset="0"/>
                <a:cs typeface="Times New Roman" panose="02020603050405020304" pitchFamily="18" charset="0"/>
              </a:rPr>
              <a:t>d </a:t>
            </a:r>
            <a:r>
              <a:rPr lang="en-US" altLang="zh-CN" sz="2600" dirty="0">
                <a:latin typeface="Times New Roman" panose="02020603050405020304" pitchFamily="18" charset="0"/>
                <a:cs typeface="Times New Roman" panose="02020603050405020304" pitchFamily="18" charset="0"/>
              </a:rPr>
              <a:t>= </a:t>
            </a:r>
            <a:r>
              <a:rPr lang="en-US" altLang="zh-CN" sz="2600" dirty="0" smtClean="0">
                <a:latin typeface="Times New Roman" panose="02020603050405020304" pitchFamily="18" charset="0"/>
                <a:cs typeface="Times New Roman" panose="02020603050405020304" pitchFamily="18" charset="0"/>
              </a:rPr>
              <a:t>0.77±0.04</a:t>
            </a:r>
            <a:endParaRPr lang="zh-CN" altLang="en-US" sz="26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5962818" y="6379001"/>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pic>
        <p:nvPicPr>
          <p:cNvPr id="9" name="Picture 3"/>
          <p:cNvPicPr>
            <a:picLocks noChangeAspect="1" noChangeArrowheads="1"/>
          </p:cNvPicPr>
          <p:nvPr/>
        </p:nvPicPr>
        <p:blipFill>
          <a:blip r:embed="rId3" cstate="print"/>
          <a:srcRect/>
          <a:stretch>
            <a:fillRect/>
          </a:stretch>
        </p:blipFill>
        <p:spPr bwMode="auto">
          <a:xfrm>
            <a:off x="-3174" y="815400"/>
            <a:ext cx="9148763" cy="133350"/>
          </a:xfrm>
          <a:prstGeom prst="rect">
            <a:avLst/>
          </a:prstGeom>
          <a:noFill/>
          <a:ln w="38100">
            <a:noFill/>
            <a:miter lim="800000"/>
            <a:headEnd/>
            <a:tailEnd/>
          </a:ln>
        </p:spPr>
      </p:pic>
      <p:sp>
        <p:nvSpPr>
          <p:cNvPr id="13" name="文本框 12"/>
          <p:cNvSpPr txBox="1"/>
          <p:nvPr/>
        </p:nvSpPr>
        <p:spPr>
          <a:xfrm>
            <a:off x="356619" y="4512684"/>
            <a:ext cx="4442242" cy="2015936"/>
          </a:xfrm>
          <a:prstGeom prst="rect">
            <a:avLst/>
          </a:prstGeom>
          <a:noFill/>
        </p:spPr>
        <p:txBody>
          <a:bodyPr wrap="none" rtlCol="0">
            <a:spAutoFit/>
          </a:bodyPr>
          <a:lstStyle/>
          <a:p>
            <a:r>
              <a:rPr lang="en-US" altLang="zh-CN" sz="2500" dirty="0" smtClean="0">
                <a:latin typeface="Times New Roman" panose="02020603050405020304" pitchFamily="18" charset="0"/>
                <a:cs typeface="Times New Roman" panose="02020603050405020304" pitchFamily="18" charset="0"/>
              </a:rPr>
              <a:t>2.4 </a:t>
            </a:r>
            <a:r>
              <a:rPr lang="en-US" altLang="zh-CN" sz="2500" dirty="0" err="1" smtClean="0">
                <a:latin typeface="Times New Roman" panose="02020603050405020304" pitchFamily="18" charset="0"/>
                <a:cs typeface="Times New Roman" panose="02020603050405020304" pitchFamily="18" charset="0"/>
              </a:rPr>
              <a:t>GPa</a:t>
            </a:r>
            <a:r>
              <a:rPr lang="en-US" altLang="zh-CN" sz="2500" dirty="0" smtClean="0">
                <a:latin typeface="Times New Roman" panose="02020603050405020304" pitchFamily="18" charset="0"/>
                <a:cs typeface="Times New Roman" panose="02020603050405020304" pitchFamily="18" charset="0"/>
              </a:rPr>
              <a:t> vs 2.1 </a:t>
            </a:r>
            <a:r>
              <a:rPr lang="en-US" altLang="zh-CN" sz="2500" dirty="0" err="1" smtClean="0">
                <a:latin typeface="Times New Roman" panose="02020603050405020304" pitchFamily="18" charset="0"/>
                <a:cs typeface="Times New Roman" panose="02020603050405020304" pitchFamily="18" charset="0"/>
              </a:rPr>
              <a:t>GPa</a:t>
            </a:r>
            <a:r>
              <a:rPr lang="en-US" altLang="zh-CN" sz="2500" dirty="0" smtClean="0">
                <a:latin typeface="Times New Roman" panose="02020603050405020304" pitchFamily="18" charset="0"/>
                <a:cs typeface="Times New Roman" panose="02020603050405020304" pitchFamily="18" charset="0"/>
              </a:rPr>
              <a:t> data</a:t>
            </a:r>
          </a:p>
          <a:p>
            <a:r>
              <a:rPr lang="en-US" altLang="zh-CN" sz="2500" dirty="0" smtClean="0">
                <a:latin typeface="Times New Roman" panose="02020603050405020304" pitchFamily="18" charset="0"/>
                <a:cs typeface="Times New Roman" panose="02020603050405020304" pitchFamily="18" charset="0"/>
              </a:rPr>
              <a:t>Lower staggered </a:t>
            </a:r>
            <a:r>
              <a:rPr lang="en-US" altLang="zh-CN" sz="2500" i="1" dirty="0" smtClean="0">
                <a:latin typeface="Times New Roman" panose="02020603050405020304" pitchFamily="18" charset="0"/>
                <a:cs typeface="Times New Roman" panose="02020603050405020304" pitchFamily="18" charset="0"/>
              </a:rPr>
              <a:t>m</a:t>
            </a:r>
            <a:r>
              <a:rPr lang="en-US" altLang="zh-CN" sz="2500" dirty="0" smtClean="0">
                <a:latin typeface="Times New Roman" panose="02020603050405020304" pitchFamily="18" charset="0"/>
                <a:cs typeface="Times New Roman" panose="02020603050405020304" pitchFamily="18" charset="0"/>
              </a:rPr>
              <a:t> at </a:t>
            </a:r>
            <a:r>
              <a:rPr lang="en-US" altLang="zh-CN" sz="2500" dirty="0" err="1" smtClean="0">
                <a:latin typeface="Times New Roman" panose="02020603050405020304" pitchFamily="18" charset="0"/>
                <a:cs typeface="Times New Roman" panose="02020603050405020304" pitchFamily="18" charset="0"/>
              </a:rPr>
              <a:t>Hc</a:t>
            </a:r>
            <a:r>
              <a:rPr lang="en-US" altLang="zh-CN" sz="2500" dirty="0" smtClean="0">
                <a:latin typeface="Times New Roman" panose="02020603050405020304" pitchFamily="18" charset="0"/>
                <a:cs typeface="Times New Roman" panose="02020603050405020304" pitchFamily="18" charset="0"/>
              </a:rPr>
              <a:t>;</a:t>
            </a:r>
          </a:p>
          <a:p>
            <a:endParaRPr lang="en-US" altLang="zh-CN"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à"/>
            </a:pPr>
            <a:r>
              <a:rPr lang="en-US" altLang="zh-CN" sz="2500" dirty="0" smtClean="0">
                <a:latin typeface="Times New Roman" panose="02020603050405020304" pitchFamily="18" charset="0"/>
                <a:cs typeface="Times New Roman" panose="02020603050405020304" pitchFamily="18" charset="0"/>
                <a:sym typeface="Wingdings" panose="05000000000000000000" pitchFamily="2" charset="2"/>
              </a:rPr>
              <a:t>2.4 </a:t>
            </a:r>
            <a:r>
              <a:rPr lang="en-US" altLang="zh-CN" sz="2500" dirty="0" err="1" smtClean="0">
                <a:latin typeface="Times New Roman" panose="02020603050405020304" pitchFamily="18" charset="0"/>
                <a:cs typeface="Times New Roman" panose="02020603050405020304" pitchFamily="18" charset="0"/>
                <a:sym typeface="Wingdings" panose="05000000000000000000" pitchFamily="2" charset="2"/>
              </a:rPr>
              <a:t>GPa</a:t>
            </a:r>
            <a:r>
              <a:rPr lang="en-US" altLang="zh-CN" sz="2500" dirty="0" smtClean="0">
                <a:latin typeface="Times New Roman" panose="02020603050405020304" pitchFamily="18" charset="0"/>
                <a:cs typeface="Times New Roman" panose="02020603050405020304" pitchFamily="18" charset="0"/>
                <a:sym typeface="Wingdings" panose="05000000000000000000" pitchFamily="2" charset="2"/>
              </a:rPr>
              <a:t> is closer to the DQCP</a:t>
            </a:r>
            <a:endParaRPr lang="en-US" altLang="zh-CN" sz="2500" dirty="0">
              <a:latin typeface="Times New Roman" panose="02020603050405020304" pitchFamily="18" charset="0"/>
              <a:cs typeface="Times New Roman" panose="02020603050405020304" pitchFamily="18" charset="0"/>
              <a:sym typeface="Wingdings" panose="05000000000000000000" pitchFamily="2" charset="2"/>
            </a:endParaRPr>
          </a:p>
          <a:p>
            <a:pPr marL="342900" indent="-342900">
              <a:buFont typeface="Wingdings" panose="05000000000000000000" pitchFamily="2" charset="2"/>
              <a:buChar char="à"/>
            </a:pPr>
            <a:r>
              <a:rPr lang="en-US" altLang="zh-CN" sz="2500" dirty="0" smtClean="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Proximate DQCP</a:t>
            </a:r>
          </a:p>
        </p:txBody>
      </p:sp>
      <p:pic>
        <p:nvPicPr>
          <p:cNvPr id="14" name="图片 13"/>
          <p:cNvPicPr>
            <a:picLocks noChangeAspect="1"/>
          </p:cNvPicPr>
          <p:nvPr/>
        </p:nvPicPr>
        <p:blipFill>
          <a:blip r:embed="rId4"/>
          <a:stretch>
            <a:fillRect/>
          </a:stretch>
        </p:blipFill>
        <p:spPr>
          <a:xfrm>
            <a:off x="356619" y="1118153"/>
            <a:ext cx="3546014" cy="3224004"/>
          </a:xfrm>
          <a:prstGeom prst="rect">
            <a:avLst/>
          </a:prstGeom>
        </p:spPr>
      </p:pic>
    </p:spTree>
    <p:extLst>
      <p:ext uri="{BB962C8B-B14F-4D97-AF65-F5344CB8AC3E}">
        <p14:creationId xmlns:p14="http://schemas.microsoft.com/office/powerpoint/2010/main" val="201919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402377" y="1473413"/>
            <a:ext cx="6574513" cy="3050161"/>
          </a:xfrm>
          <a:prstGeom prst="rect">
            <a:avLst/>
          </a:prstGeom>
        </p:spPr>
      </p:pic>
      <p:sp>
        <p:nvSpPr>
          <p:cNvPr id="6" name="文本框 5"/>
          <p:cNvSpPr txBox="1"/>
          <p:nvPr/>
        </p:nvSpPr>
        <p:spPr>
          <a:xfrm>
            <a:off x="1988944" y="104920"/>
            <a:ext cx="5198859" cy="646331"/>
          </a:xfrm>
          <a:prstGeom prst="rect">
            <a:avLst/>
          </a:prstGeom>
          <a:noFill/>
        </p:spPr>
        <p:txBody>
          <a:bodyPr wrap="none" rtlCol="0">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5:  Emergent Symmetries</a:t>
            </a:r>
            <a:endParaRPr lang="zh-CN" altLang="en-US" sz="3600" b="1" baseline="-25000" dirty="0">
              <a:solidFill>
                <a:srgbClr val="0033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2499571" y="4467531"/>
            <a:ext cx="2005927" cy="707886"/>
          </a:xfrm>
          <a:prstGeom prst="rect">
            <a:avLst/>
          </a:prstGeom>
          <a:noFill/>
        </p:spPr>
        <p:txBody>
          <a:bodyPr wrap="square" rtlCol="0">
            <a:spAutoFit/>
          </a:bodyPr>
          <a:lstStyle/>
          <a:p>
            <a:pPr algn="ctr"/>
            <a:r>
              <a:rPr lang="en-US" altLang="zh-CN" sz="2000" b="1" dirty="0" smtClean="0">
                <a:solidFill>
                  <a:srgbClr val="808080"/>
                </a:solidFill>
                <a:latin typeface="Times New Roman" panose="02020603050405020304" pitchFamily="18" charset="0"/>
                <a:cs typeface="Times New Roman" panose="02020603050405020304" pitchFamily="18" charset="0"/>
              </a:rPr>
              <a:t>In the PL phase</a:t>
            </a:r>
            <a:endParaRPr lang="zh-CN" altLang="en-US" sz="2000" b="1" dirty="0" smtClean="0">
              <a:solidFill>
                <a:srgbClr val="808080"/>
              </a:solidFill>
              <a:latin typeface="Times New Roman" panose="02020603050405020304" pitchFamily="18" charset="0"/>
              <a:cs typeface="Times New Roman" panose="02020603050405020304" pitchFamily="18" charset="0"/>
            </a:endParaRPr>
          </a:p>
          <a:p>
            <a:pPr algn="ctr"/>
            <a:r>
              <a:rPr lang="en-US" altLang="zh-CN" sz="2000" b="1" dirty="0" smtClean="0">
                <a:solidFill>
                  <a:srgbClr val="808080"/>
                </a:solidFill>
                <a:latin typeface="Times New Roman" panose="02020603050405020304" pitchFamily="18" charset="0"/>
                <a:cs typeface="Times New Roman" panose="02020603050405020304" pitchFamily="18" charset="0"/>
              </a:rPr>
              <a:t>Double-peak</a:t>
            </a:r>
          </a:p>
        </p:txBody>
      </p:sp>
      <p:sp>
        <p:nvSpPr>
          <p:cNvPr id="8" name="文本框 7"/>
          <p:cNvSpPr txBox="1"/>
          <p:nvPr/>
        </p:nvSpPr>
        <p:spPr>
          <a:xfrm>
            <a:off x="4750329" y="4313642"/>
            <a:ext cx="2207424" cy="1015663"/>
          </a:xfrm>
          <a:prstGeom prst="rect">
            <a:avLst/>
          </a:prstGeom>
          <a:noFill/>
        </p:spPr>
        <p:txBody>
          <a:bodyPr wrap="square" rtlCol="0">
            <a:spAutoFit/>
          </a:bodyPr>
          <a:lstStyle/>
          <a:p>
            <a:pPr algn="ctr"/>
            <a:r>
              <a:rPr lang="en-US" altLang="zh-CN" sz="2000" b="1" dirty="0" smtClean="0">
                <a:solidFill>
                  <a:srgbClr val="FF4D4D"/>
                </a:solidFill>
                <a:latin typeface="Times New Roman" panose="02020603050405020304" pitchFamily="18" charset="0"/>
                <a:cs typeface="Times New Roman" panose="02020603050405020304" pitchFamily="18" charset="0"/>
              </a:rPr>
              <a:t>At the transition</a:t>
            </a:r>
          </a:p>
          <a:p>
            <a:pPr algn="ctr"/>
            <a:r>
              <a:rPr lang="en-US" altLang="zh-CN" sz="2000" b="1" dirty="0" smtClean="0">
                <a:solidFill>
                  <a:srgbClr val="FF4D4D"/>
                </a:solidFill>
                <a:latin typeface="Times New Roman" panose="02020603050405020304" pitchFamily="18" charset="0"/>
                <a:cs typeface="Times New Roman" panose="02020603050405020304" pitchFamily="18" charset="0"/>
              </a:rPr>
              <a:t>Uniform distribution</a:t>
            </a:r>
          </a:p>
        </p:txBody>
      </p:sp>
      <p:sp>
        <p:nvSpPr>
          <p:cNvPr id="9" name="文本框 8"/>
          <p:cNvSpPr txBox="1"/>
          <p:nvPr/>
        </p:nvSpPr>
        <p:spPr>
          <a:xfrm>
            <a:off x="6831866" y="4394059"/>
            <a:ext cx="2273641" cy="707886"/>
          </a:xfrm>
          <a:prstGeom prst="rect">
            <a:avLst/>
          </a:prstGeom>
          <a:noFill/>
        </p:spPr>
        <p:txBody>
          <a:bodyPr wrap="square" rtlCol="0">
            <a:spAutoFit/>
          </a:bodyPr>
          <a:lstStyle/>
          <a:p>
            <a:pPr algn="ctr"/>
            <a:r>
              <a:rPr lang="en-US" altLang="zh-CN" sz="2000" b="1" dirty="0" smtClean="0">
                <a:solidFill>
                  <a:srgbClr val="8080FF"/>
                </a:solidFill>
                <a:latin typeface="Times New Roman" panose="02020603050405020304" pitchFamily="18" charset="0"/>
                <a:cs typeface="Times New Roman" panose="02020603050405020304" pitchFamily="18" charset="0"/>
              </a:rPr>
              <a:t>In the AFM phase</a:t>
            </a:r>
            <a:endParaRPr lang="zh-CN" altLang="en-US" sz="2000" b="1" dirty="0" smtClean="0">
              <a:solidFill>
                <a:srgbClr val="8080FF"/>
              </a:solidFill>
              <a:latin typeface="Times New Roman" panose="02020603050405020304" pitchFamily="18" charset="0"/>
              <a:cs typeface="Times New Roman" panose="02020603050405020304" pitchFamily="18" charset="0"/>
            </a:endParaRPr>
          </a:p>
          <a:p>
            <a:pPr algn="ctr"/>
            <a:r>
              <a:rPr lang="en-US" altLang="zh-CN" sz="2000" b="1" dirty="0" smtClean="0">
                <a:solidFill>
                  <a:srgbClr val="8080FF"/>
                </a:solidFill>
                <a:latin typeface="Times New Roman" panose="02020603050405020304" pitchFamily="18" charset="0"/>
                <a:cs typeface="Times New Roman" panose="02020603050405020304" pitchFamily="18" charset="0"/>
              </a:rPr>
              <a:t>Single-peak</a:t>
            </a:r>
          </a:p>
        </p:txBody>
      </p:sp>
      <p:sp>
        <p:nvSpPr>
          <p:cNvPr id="10" name="文本框 9"/>
          <p:cNvSpPr txBox="1"/>
          <p:nvPr/>
        </p:nvSpPr>
        <p:spPr>
          <a:xfrm>
            <a:off x="2725162" y="5285084"/>
            <a:ext cx="2114917" cy="707886"/>
          </a:xfrm>
          <a:prstGeom prst="rect">
            <a:avLst/>
          </a:prstGeom>
          <a:solidFill>
            <a:schemeClr val="accent3">
              <a:lumMod val="20000"/>
              <a:lumOff val="80000"/>
            </a:schemeClr>
          </a:solidFill>
        </p:spPr>
        <p:txBody>
          <a:bodyPr wrap="square" rtlCol="0">
            <a:spAutoFit/>
          </a:bodyPr>
          <a:lstStyle/>
          <a:p>
            <a:r>
              <a:rPr lang="en-US" altLang="zh-CN" sz="2000" b="1" dirty="0" smtClean="0">
                <a:solidFill>
                  <a:srgbClr val="808080"/>
                </a:solidFill>
                <a:latin typeface="Times New Roman" panose="02020603050405020304" pitchFamily="18" charset="0"/>
                <a:cs typeface="Times New Roman" panose="02020603050405020304" pitchFamily="18" charset="0"/>
              </a:rPr>
              <a:t> </a:t>
            </a:r>
            <a:r>
              <a:rPr lang="en-US" altLang="zh-CN" sz="2000" b="1" i="1" dirty="0" smtClean="0">
                <a:solidFill>
                  <a:srgbClr val="808080"/>
                </a:solidFill>
                <a:latin typeface="Times New Roman" panose="02020603050405020304" pitchFamily="18" charset="0"/>
                <a:cs typeface="Times New Roman" panose="02020603050405020304" pitchFamily="18" charset="0"/>
              </a:rPr>
              <a:t>Z</a:t>
            </a:r>
            <a:r>
              <a:rPr lang="en-US" altLang="zh-CN" sz="2000" b="1" baseline="-25000" dirty="0" smtClean="0">
                <a:solidFill>
                  <a:srgbClr val="808080"/>
                </a:solidFill>
                <a:latin typeface="Times New Roman" panose="02020603050405020304" pitchFamily="18" charset="0"/>
                <a:cs typeface="Times New Roman" panose="02020603050405020304" pitchFamily="18" charset="0"/>
              </a:rPr>
              <a:t>2</a:t>
            </a:r>
            <a:r>
              <a:rPr lang="en-US" altLang="zh-CN" sz="2000" b="1" dirty="0" smtClean="0">
                <a:solidFill>
                  <a:srgbClr val="808080"/>
                </a:solidFill>
                <a:latin typeface="Times New Roman" panose="02020603050405020304" pitchFamily="18" charset="0"/>
                <a:cs typeface="Times New Roman" panose="02020603050405020304" pitchFamily="18" charset="0"/>
              </a:rPr>
              <a:t> symmetry breaking</a:t>
            </a:r>
            <a:endParaRPr lang="zh-CN" altLang="en-US" sz="2000" b="1" dirty="0">
              <a:solidFill>
                <a:srgbClr val="808080"/>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7176074" y="5409722"/>
            <a:ext cx="2218896" cy="707886"/>
          </a:xfrm>
          <a:prstGeom prst="rect">
            <a:avLst/>
          </a:prstGeom>
          <a:solidFill>
            <a:schemeClr val="accent3">
              <a:lumMod val="20000"/>
              <a:lumOff val="80000"/>
            </a:schemeClr>
          </a:solidFill>
        </p:spPr>
        <p:txBody>
          <a:bodyPr wrap="square" rtlCol="0">
            <a:spAutoFit/>
          </a:bodyPr>
          <a:lstStyle/>
          <a:p>
            <a:pPr>
              <a:spcBef>
                <a:spcPts val="600"/>
              </a:spcBef>
            </a:pPr>
            <a:r>
              <a:rPr lang="en-US" altLang="zh-CN" sz="2000" b="1" i="1" dirty="0" smtClean="0">
                <a:solidFill>
                  <a:srgbClr val="8080FF"/>
                </a:solidFill>
                <a:latin typeface="Times New Roman" panose="02020603050405020304" pitchFamily="18" charset="0"/>
                <a:cs typeface="Times New Roman" panose="02020603050405020304" pitchFamily="18" charset="0"/>
              </a:rPr>
              <a:t>U</a:t>
            </a:r>
            <a:r>
              <a:rPr lang="en-US" altLang="zh-CN" sz="2000" b="1" dirty="0" smtClean="0">
                <a:solidFill>
                  <a:srgbClr val="8080FF"/>
                </a:solidFill>
                <a:latin typeface="Times New Roman" panose="02020603050405020304" pitchFamily="18" charset="0"/>
                <a:cs typeface="Times New Roman" panose="02020603050405020304" pitchFamily="18" charset="0"/>
              </a:rPr>
              <a:t>(1) symmetry breaking</a:t>
            </a:r>
            <a:endParaRPr lang="zh-CN" altLang="en-US" sz="2000" b="1" dirty="0">
              <a:solidFill>
                <a:srgbClr val="8080FF"/>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517820" y="935333"/>
            <a:ext cx="5065617" cy="461665"/>
          </a:xfrm>
          <a:prstGeom prst="rect">
            <a:avLst/>
          </a:prstGeom>
          <a:noFill/>
        </p:spPr>
        <p:txBody>
          <a:bodyPr wrap="none" rtlCol="0">
            <a:spAutoFit/>
          </a:bodyPr>
          <a:lstStyle/>
          <a:p>
            <a:r>
              <a:rPr lang="en-US" altLang="zh-CN" sz="2400" i="1" dirty="0" err="1" smtClean="0">
                <a:latin typeface="Times New Roman" panose="02020603050405020304" pitchFamily="18" charset="0"/>
                <a:cs typeface="Times New Roman" panose="02020603050405020304" pitchFamily="18" charset="0"/>
              </a:rPr>
              <a:t>m</a:t>
            </a:r>
            <a:r>
              <a:rPr lang="en-US" altLang="zh-CN" sz="2400" baseline="-25000" dirty="0" err="1" smtClean="0">
                <a:latin typeface="Times New Roman" panose="02020603050405020304" pitchFamily="18" charset="0"/>
                <a:cs typeface="Times New Roman" panose="02020603050405020304" pitchFamily="18" charset="0"/>
              </a:rPr>
              <a:t>p</a:t>
            </a:r>
            <a:r>
              <a:rPr lang="en-US" altLang="zh-CN" sz="2400" dirty="0" smtClean="0">
                <a:latin typeface="Times New Roman" panose="02020603050405020304" pitchFamily="18" charset="0"/>
                <a:cs typeface="Times New Roman" panose="02020603050405020304" pitchFamily="18" charset="0"/>
              </a:rPr>
              <a:t>: the order parameter of the PL phase</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4899425" y="5346321"/>
            <a:ext cx="2217303" cy="1015663"/>
          </a:xfrm>
          <a:prstGeom prst="rect">
            <a:avLst/>
          </a:prstGeom>
          <a:solidFill>
            <a:schemeClr val="accent3">
              <a:lumMod val="20000"/>
              <a:lumOff val="80000"/>
            </a:schemeClr>
          </a:solidFill>
        </p:spPr>
        <p:txBody>
          <a:bodyPr wrap="square" rtlCol="0">
            <a:spAutoFit/>
          </a:bodyPr>
          <a:lstStyle/>
          <a:p>
            <a:pPr algn="ctr"/>
            <a:r>
              <a:rPr lang="pl-PL" altLang="zh-CN" sz="2000" b="1" dirty="0">
                <a:solidFill>
                  <a:srgbClr val="FF4D4D"/>
                </a:solidFill>
                <a:latin typeface="Times New Roman" panose="02020603050405020304" pitchFamily="18" charset="0"/>
                <a:cs typeface="Times New Roman" panose="02020603050405020304" pitchFamily="18" charset="0"/>
              </a:rPr>
              <a:t>Emergent O(3) symmetry from U(1)*Z2</a:t>
            </a:r>
            <a:endParaRPr lang="en-US" altLang="zh-CN" sz="2000" b="1" dirty="0" smtClean="0">
              <a:solidFill>
                <a:srgbClr val="FF4D4D"/>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4148050" y="6436445"/>
            <a:ext cx="4627551"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pic>
        <p:nvPicPr>
          <p:cNvPr id="15" name="Picture 3"/>
          <p:cNvPicPr>
            <a:picLocks noChangeAspect="1" noChangeArrowheads="1"/>
          </p:cNvPicPr>
          <p:nvPr/>
        </p:nvPicPr>
        <p:blipFill>
          <a:blip r:embed="rId4" cstate="print"/>
          <a:srcRect/>
          <a:stretch>
            <a:fillRect/>
          </a:stretch>
        </p:blipFill>
        <p:spPr bwMode="auto">
          <a:xfrm>
            <a:off x="-3174" y="757210"/>
            <a:ext cx="9148763" cy="133350"/>
          </a:xfrm>
          <a:prstGeom prst="rect">
            <a:avLst/>
          </a:prstGeom>
          <a:noFill/>
          <a:ln w="38100">
            <a:noFill/>
            <a:miter lim="800000"/>
            <a:headEnd/>
            <a:tailEnd/>
          </a:ln>
        </p:spPr>
      </p:pic>
      <p:pic>
        <p:nvPicPr>
          <p:cNvPr id="3" name="图片 2"/>
          <p:cNvPicPr>
            <a:picLocks noChangeAspect="1"/>
          </p:cNvPicPr>
          <p:nvPr/>
        </p:nvPicPr>
        <p:blipFill>
          <a:blip r:embed="rId5"/>
          <a:stretch>
            <a:fillRect/>
          </a:stretch>
        </p:blipFill>
        <p:spPr>
          <a:xfrm>
            <a:off x="61674" y="1506665"/>
            <a:ext cx="2265886" cy="3003775"/>
          </a:xfrm>
          <a:prstGeom prst="rect">
            <a:avLst/>
          </a:prstGeom>
        </p:spPr>
      </p:pic>
      <p:sp>
        <p:nvSpPr>
          <p:cNvPr id="4" name="矩形 3"/>
          <p:cNvSpPr/>
          <p:nvPr/>
        </p:nvSpPr>
        <p:spPr>
          <a:xfrm>
            <a:off x="347334" y="4717111"/>
            <a:ext cx="1907406" cy="646331"/>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SSE+QMC on  </a:t>
            </a:r>
            <a:r>
              <a:rPr lang="en-US" altLang="zh-CN" dirty="0">
                <a:latin typeface="Times New Roman" panose="02020603050405020304" pitchFamily="18" charset="0"/>
                <a:cs typeface="Times New Roman" panose="02020603050405020304" pitchFamily="18" charset="0"/>
              </a:rPr>
              <a:t>CBJQ Model</a:t>
            </a:r>
            <a:endParaRPr lang="zh-CN" altLang="en-US"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930450"/>
      </p:ext>
    </p:extLst>
  </p:cSld>
  <p:clrMapOvr>
    <a:masterClrMapping/>
  </p:clrMapOvr>
  <mc:AlternateContent xmlns:mc="http://schemas.openxmlformats.org/markup-compatibility/2006" xmlns:p14="http://schemas.microsoft.com/office/powerpoint/2010/main">
    <mc:Choice Requires="p14">
      <p:transition spd="slow" p14:dur="2000" advTm="70035"/>
    </mc:Choice>
    <mc:Fallback xmlns="">
      <p:transition spd="slow" advTm="70035"/>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56209"/>
            <a:ext cx="8460649" cy="646331"/>
          </a:xfrm>
          <a:prstGeom prst="rect">
            <a:avLst/>
          </a:prstGeom>
          <a:noFill/>
        </p:spPr>
        <p:txBody>
          <a:bodyPr wrap="none" rtlCol="0">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Future studies 1:  (</a:t>
            </a:r>
            <a:r>
              <a:rPr lang="en-US" altLang="zh-CN" sz="3600" b="1" i="1" dirty="0" smtClean="0">
                <a:solidFill>
                  <a:srgbClr val="003300"/>
                </a:solidFill>
                <a:latin typeface="Times New Roman" panose="02020603050405020304" pitchFamily="18" charset="0"/>
                <a:cs typeface="Times New Roman" panose="02020603050405020304" pitchFamily="18" charset="0"/>
              </a:rPr>
              <a:t>P</a:t>
            </a:r>
            <a:r>
              <a:rPr lang="en-US" altLang="zh-CN" sz="3600" b="1" dirty="0" smtClean="0">
                <a:solidFill>
                  <a:srgbClr val="003300"/>
                </a:solidFill>
                <a:latin typeface="Times New Roman" panose="02020603050405020304" pitchFamily="18" charset="0"/>
                <a:cs typeface="Times New Roman" panose="02020603050405020304" pitchFamily="18" charset="0"/>
              </a:rPr>
              <a:t>, </a:t>
            </a:r>
            <a:r>
              <a:rPr lang="en-US" altLang="zh-CN" sz="3600" b="1" i="1" dirty="0" smtClean="0">
                <a:solidFill>
                  <a:srgbClr val="003300"/>
                </a:solidFill>
                <a:latin typeface="Times New Roman" panose="02020603050405020304" pitchFamily="18" charset="0"/>
                <a:cs typeface="Times New Roman" panose="02020603050405020304" pitchFamily="18" charset="0"/>
              </a:rPr>
              <a:t>H</a:t>
            </a:r>
            <a:r>
              <a:rPr lang="en-US" altLang="zh-CN" sz="3600" b="1" dirty="0" smtClean="0">
                <a:solidFill>
                  <a:srgbClr val="003300"/>
                </a:solidFill>
                <a:latin typeface="Times New Roman" panose="02020603050405020304" pitchFamily="18" charset="0"/>
                <a:cs typeface="Times New Roman" panose="02020603050405020304" pitchFamily="18" charset="0"/>
              </a:rPr>
              <a:t>, </a:t>
            </a:r>
            <a:r>
              <a:rPr lang="en-US" altLang="zh-CN" sz="3600" b="1" i="1" dirty="0" smtClean="0">
                <a:solidFill>
                  <a:srgbClr val="003300"/>
                </a:solidFill>
                <a:latin typeface="Times New Roman" panose="02020603050405020304" pitchFamily="18" charset="0"/>
                <a:cs typeface="Times New Roman" panose="02020603050405020304" pitchFamily="18" charset="0"/>
              </a:rPr>
              <a:t>T</a:t>
            </a:r>
            <a:r>
              <a:rPr lang="en-US" altLang="zh-CN" sz="3600" b="1" dirty="0" smtClean="0">
                <a:solidFill>
                  <a:srgbClr val="003300"/>
                </a:solidFill>
                <a:latin typeface="Times New Roman" panose="02020603050405020304" pitchFamily="18" charset="0"/>
                <a:cs typeface="Times New Roman" panose="02020603050405020304" pitchFamily="18" charset="0"/>
              </a:rPr>
              <a:t>) phase diagram</a:t>
            </a:r>
            <a:endParaRPr lang="zh-CN" altLang="en-US" sz="3600" b="1" baseline="-25000" dirty="0">
              <a:solidFill>
                <a:srgbClr val="003300"/>
              </a:solidFill>
              <a:latin typeface="Times New Roman" panose="02020603050405020304" pitchFamily="18" charset="0"/>
              <a:cs typeface="Times New Roman" panose="02020603050405020304" pitchFamily="18" charset="0"/>
            </a:endParaRPr>
          </a:p>
        </p:txBody>
      </p:sp>
      <p:pic>
        <p:nvPicPr>
          <p:cNvPr id="11" name="Picture 3"/>
          <p:cNvPicPr>
            <a:picLocks noChangeAspect="1" noChangeArrowheads="1"/>
          </p:cNvPicPr>
          <p:nvPr/>
        </p:nvPicPr>
        <p:blipFill>
          <a:blip r:embed="rId3" cstate="print"/>
          <a:srcRect/>
          <a:stretch>
            <a:fillRect/>
          </a:stretch>
        </p:blipFill>
        <p:spPr bwMode="auto">
          <a:xfrm>
            <a:off x="-3174" y="931777"/>
            <a:ext cx="9148763" cy="133350"/>
          </a:xfrm>
          <a:prstGeom prst="rect">
            <a:avLst/>
          </a:prstGeom>
          <a:noFill/>
          <a:ln w="38100">
            <a:noFill/>
            <a:miter lim="800000"/>
            <a:headEnd/>
            <a:tailEnd/>
          </a:ln>
        </p:spPr>
      </p:pic>
      <p:sp>
        <p:nvSpPr>
          <p:cNvPr id="2" name="矩形 1"/>
          <p:cNvSpPr/>
          <p:nvPr/>
        </p:nvSpPr>
        <p:spPr>
          <a:xfrm>
            <a:off x="451267" y="1333977"/>
            <a:ext cx="8459976" cy="861774"/>
          </a:xfrm>
          <a:prstGeom prst="rect">
            <a:avLst/>
          </a:prstGeom>
        </p:spPr>
        <p:txBody>
          <a:bodyPr wrap="square">
            <a:spAutoFit/>
          </a:bodyPr>
          <a:lstStyle/>
          <a:p>
            <a:pPr>
              <a:spcBef>
                <a:spcPts val="600"/>
              </a:spcBef>
            </a:pPr>
            <a:r>
              <a:rPr lang="en-US" altLang="zh-CN" sz="2500" dirty="0" smtClean="0">
                <a:solidFill>
                  <a:srgbClr val="C00000"/>
                </a:solidFill>
                <a:latin typeface="Times New Roman" panose="02020603050405020304" pitchFamily="18" charset="0"/>
                <a:cs typeface="Times New Roman" panose="02020603050405020304" pitchFamily="18" charset="0"/>
              </a:rPr>
              <a:t>The </a:t>
            </a:r>
            <a:r>
              <a:rPr lang="en-US" altLang="zh-CN" sz="2500" dirty="0">
                <a:solidFill>
                  <a:srgbClr val="C00000"/>
                </a:solidFill>
                <a:latin typeface="Times New Roman" panose="02020603050405020304" pitchFamily="18" charset="0"/>
                <a:cs typeface="Times New Roman" panose="02020603050405020304" pitchFamily="18" charset="0"/>
              </a:rPr>
              <a:t>first experimental </a:t>
            </a:r>
            <a:r>
              <a:rPr lang="en-US" altLang="zh-CN" sz="2500" dirty="0" smtClean="0">
                <a:solidFill>
                  <a:srgbClr val="C00000"/>
                </a:solidFill>
                <a:latin typeface="Times New Roman" panose="02020603050405020304" pitchFamily="18" charset="0"/>
                <a:cs typeface="Times New Roman" panose="02020603050405020304" pitchFamily="18" charset="0"/>
              </a:rPr>
              <a:t>realization of  a proximate DQCP, </a:t>
            </a:r>
            <a:r>
              <a:rPr lang="en-US" altLang="zh-CN" sz="2500" dirty="0">
                <a:solidFill>
                  <a:srgbClr val="C00000"/>
                </a:solidFill>
                <a:latin typeface="Times New Roman" panose="02020603050405020304" pitchFamily="18" charset="0"/>
                <a:cs typeface="Times New Roman" panose="02020603050405020304" pitchFamily="18" charset="0"/>
              </a:rPr>
              <a:t>which offers a platform for </a:t>
            </a:r>
            <a:r>
              <a:rPr lang="en-US" altLang="zh-CN" sz="2500" dirty="0" smtClean="0">
                <a:solidFill>
                  <a:srgbClr val="C00000"/>
                </a:solidFill>
                <a:latin typeface="Times New Roman" panose="02020603050405020304" pitchFamily="18" charset="0"/>
                <a:cs typeface="Times New Roman" panose="02020603050405020304" pitchFamily="18" charset="0"/>
              </a:rPr>
              <a:t>studies of novel properties. </a:t>
            </a:r>
            <a:endParaRPr lang="en-US" altLang="zh-CN" sz="2500" dirty="0">
              <a:solidFill>
                <a:srgbClr val="C0000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4221241" y="3238169"/>
            <a:ext cx="4690002" cy="2631490"/>
          </a:xfrm>
          <a:prstGeom prst="rect">
            <a:avLst/>
          </a:prstGeom>
          <a:noFill/>
        </p:spPr>
        <p:txBody>
          <a:bodyPr wrap="none" rtlCol="0">
            <a:spAutoFit/>
          </a:bodyPr>
          <a:lstStyle/>
          <a:p>
            <a:pPr marL="342900" indent="-342900">
              <a:spcBef>
                <a:spcPts val="1200"/>
              </a:spcBef>
              <a:buFont typeface="Wingdings" panose="05000000000000000000" pitchFamily="2" charset="2"/>
              <a:buChar char="à"/>
            </a:pPr>
            <a:r>
              <a:rPr lang="en-US" altLang="zh-CN" sz="2500" dirty="0">
                <a:latin typeface="Times New Roman" panose="02020603050405020304" pitchFamily="18" charset="0"/>
                <a:cs typeface="Times New Roman" panose="02020603050405020304" pitchFamily="18" charset="0"/>
                <a:sym typeface="Wingdings" panose="05000000000000000000" pitchFamily="2" charset="2"/>
              </a:rPr>
              <a:t>O(4) DQCP at higher pressures?</a:t>
            </a:r>
          </a:p>
          <a:p>
            <a:pPr marL="342900" indent="-342900">
              <a:spcBef>
                <a:spcPts val="1200"/>
              </a:spcBef>
              <a:buFont typeface="Wingdings" panose="05000000000000000000" pitchFamily="2" charset="2"/>
              <a:buChar char="à"/>
            </a:pPr>
            <a:r>
              <a:rPr lang="en-US" altLang="zh-CN" sz="2500" dirty="0" smtClean="0">
                <a:latin typeface="Times New Roman" panose="02020603050405020304" pitchFamily="18" charset="0"/>
                <a:cs typeface="Times New Roman" panose="02020603050405020304" pitchFamily="18" charset="0"/>
                <a:sym typeface="Wingdings" panose="05000000000000000000" pitchFamily="2" charset="2"/>
              </a:rPr>
              <a:t>Fractional excitations?</a:t>
            </a:r>
          </a:p>
          <a:p>
            <a:pPr marL="342900" indent="-342900">
              <a:spcBef>
                <a:spcPts val="1200"/>
              </a:spcBef>
              <a:buFont typeface="Wingdings" panose="05000000000000000000" pitchFamily="2" charset="2"/>
              <a:buChar char="à"/>
            </a:pPr>
            <a:r>
              <a:rPr lang="en-US" altLang="zh-CN" sz="2500" dirty="0" smtClean="0">
                <a:latin typeface="Times New Roman" panose="02020603050405020304" pitchFamily="18" charset="0"/>
                <a:cs typeface="Times New Roman" panose="02020603050405020304" pitchFamily="18" charset="0"/>
                <a:sym typeface="Wingdings" panose="05000000000000000000" pitchFamily="2" charset="2"/>
              </a:rPr>
              <a:t>Multiple </a:t>
            </a:r>
            <a:r>
              <a:rPr lang="en-US" altLang="zh-CN" sz="2500" dirty="0">
                <a:latin typeface="Times New Roman" panose="02020603050405020304" pitchFamily="18" charset="0"/>
                <a:cs typeface="Times New Roman" panose="02020603050405020304" pitchFamily="18" charset="0"/>
                <a:sym typeface="Wingdings" panose="05000000000000000000" pitchFamily="2" charset="2"/>
              </a:rPr>
              <a:t>critical </a:t>
            </a:r>
            <a:r>
              <a:rPr lang="en-US" altLang="zh-CN" sz="2500" dirty="0" smtClean="0">
                <a:latin typeface="Times New Roman" panose="02020603050405020304" pitchFamily="18" charset="0"/>
                <a:cs typeface="Times New Roman" panose="02020603050405020304" pitchFamily="18" charset="0"/>
                <a:sym typeface="Wingdings" panose="05000000000000000000" pitchFamily="2" charset="2"/>
              </a:rPr>
              <a:t>point?</a:t>
            </a:r>
          </a:p>
          <a:p>
            <a:pPr marL="342900" indent="-342900">
              <a:spcBef>
                <a:spcPts val="1200"/>
              </a:spcBef>
              <a:buFont typeface="Wingdings" panose="05000000000000000000" pitchFamily="2" charset="2"/>
              <a:buChar char="à"/>
            </a:pPr>
            <a:r>
              <a:rPr lang="en-US" altLang="zh-CN" sz="2500" dirty="0">
                <a:latin typeface="Times New Roman" panose="02020603050405020304" pitchFamily="18" charset="0"/>
                <a:cs typeface="Times New Roman" panose="02020603050405020304" pitchFamily="18" charset="0"/>
                <a:sym typeface="Wingdings" panose="05000000000000000000" pitchFamily="2" charset="2"/>
              </a:rPr>
              <a:t>QSL?</a:t>
            </a:r>
            <a:endParaRPr lang="zh-CN" altLang="en-US" sz="2500" dirty="0">
              <a:latin typeface="Times New Roman" panose="02020603050405020304" pitchFamily="18" charset="0"/>
              <a:cs typeface="Times New Roman" panose="02020603050405020304" pitchFamily="18" charset="0"/>
            </a:endParaRPr>
          </a:p>
          <a:p>
            <a:pPr marL="342900" indent="-342900">
              <a:spcBef>
                <a:spcPts val="1200"/>
              </a:spcBef>
              <a:buFont typeface="Wingdings" panose="05000000000000000000" pitchFamily="2" charset="2"/>
              <a:buChar char="à"/>
            </a:pPr>
            <a:endParaRPr lang="en-US" altLang="zh-CN" sz="2500" dirty="0">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3" name="图片 2"/>
          <p:cNvPicPr>
            <a:picLocks noChangeAspect="1"/>
          </p:cNvPicPr>
          <p:nvPr/>
        </p:nvPicPr>
        <p:blipFill>
          <a:blip r:embed="rId4"/>
          <a:stretch>
            <a:fillRect/>
          </a:stretch>
        </p:blipFill>
        <p:spPr>
          <a:xfrm>
            <a:off x="324125" y="2577336"/>
            <a:ext cx="3341503" cy="3267384"/>
          </a:xfrm>
          <a:prstGeom prst="rect">
            <a:avLst/>
          </a:prstGeom>
        </p:spPr>
      </p:pic>
    </p:spTree>
    <p:extLst>
      <p:ext uri="{BB962C8B-B14F-4D97-AF65-F5344CB8AC3E}">
        <p14:creationId xmlns:p14="http://schemas.microsoft.com/office/powerpoint/2010/main" val="558288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42746" y="64246"/>
            <a:ext cx="5921836" cy="646331"/>
          </a:xfrm>
          <a:prstGeom prst="rect">
            <a:avLst/>
          </a:prstGeom>
        </p:spPr>
        <p:txBody>
          <a:bodyPr wrap="square">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2: Plaquette Liquid phase</a:t>
            </a:r>
            <a:endParaRPr lang="zh-CN" altLang="en-US" sz="3600" b="1" dirty="0">
              <a:solidFill>
                <a:srgbClr val="0033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05770" y="1082193"/>
            <a:ext cx="6646798" cy="5410185"/>
          </a:xfrm>
          <a:prstGeom prst="rect">
            <a:avLst/>
          </a:prstGeom>
        </p:spPr>
      </p:pic>
      <p:sp>
        <p:nvSpPr>
          <p:cNvPr id="3" name="文本框 2"/>
          <p:cNvSpPr txBox="1"/>
          <p:nvPr/>
        </p:nvSpPr>
        <p:spPr>
          <a:xfrm>
            <a:off x="6866314" y="2202296"/>
            <a:ext cx="2175296" cy="1877437"/>
          </a:xfrm>
          <a:prstGeom prst="rect">
            <a:avLst/>
          </a:prstGeom>
          <a:noFill/>
          <a:ln>
            <a:solidFill>
              <a:schemeClr val="tx1"/>
            </a:solidFill>
          </a:ln>
        </p:spPr>
        <p:txBody>
          <a:bodyPr wrap="square" rtlCol="0">
            <a:spAutoFit/>
          </a:bodyPr>
          <a:lstStyle/>
          <a:p>
            <a:pPr>
              <a:spcBef>
                <a:spcPts val="600"/>
              </a:spcBef>
              <a:spcAft>
                <a:spcPts val="600"/>
              </a:spcAft>
            </a:pPr>
            <a:r>
              <a:rPr lang="en-US" altLang="zh-CN" sz="2400" dirty="0" smtClean="0">
                <a:solidFill>
                  <a:srgbClr val="0033CC"/>
                </a:solidFill>
                <a:latin typeface="Times New Roman" panose="02020603050405020304" pitchFamily="18" charset="0"/>
                <a:cs typeface="Times New Roman" panose="02020603050405020304" pitchFamily="18" charset="0"/>
              </a:rPr>
              <a:t>Decrease of uniform </a:t>
            </a:r>
            <a:r>
              <a:rPr lang="el-GR" altLang="zh-CN" sz="2400" dirty="0" smtClean="0">
                <a:solidFill>
                  <a:srgbClr val="0033CC"/>
                </a:solidFill>
                <a:latin typeface="Times New Roman" panose="02020603050405020304" pitchFamily="18" charset="0"/>
                <a:cs typeface="Times New Roman" panose="02020603050405020304" pitchFamily="18" charset="0"/>
              </a:rPr>
              <a:t>χ</a:t>
            </a:r>
            <a:endParaRPr lang="en-US" altLang="zh-CN" sz="2400" dirty="0" smtClean="0">
              <a:solidFill>
                <a:srgbClr val="0033CC"/>
              </a:solidFill>
              <a:latin typeface="Times New Roman" panose="02020603050405020304" pitchFamily="18" charset="0"/>
              <a:cs typeface="Times New Roman" panose="02020603050405020304" pitchFamily="18" charset="0"/>
            </a:endParaRPr>
          </a:p>
          <a:p>
            <a:pPr>
              <a:spcBef>
                <a:spcPts val="600"/>
              </a:spcBef>
              <a:spcAft>
                <a:spcPts val="600"/>
              </a:spcAft>
            </a:pPr>
            <a:r>
              <a:rPr lang="en-US" altLang="zh-CN" sz="2400" dirty="0" smtClean="0">
                <a:latin typeface="Times New Roman" panose="02020603050405020304" pitchFamily="18" charset="0"/>
                <a:cs typeface="Times New Roman" panose="02020603050405020304" pitchFamily="18" charset="0"/>
              </a:rPr>
              <a:t>f</a:t>
            </a:r>
            <a:r>
              <a:rPr lang="en-US" altLang="zh-CN" sz="2400" baseline="-25000" dirty="0" smtClean="0">
                <a:latin typeface="Times New Roman" panose="02020603050405020304" pitchFamily="18" charset="0"/>
                <a:cs typeface="Times New Roman" panose="02020603050405020304" pitchFamily="18" charset="0"/>
              </a:rPr>
              <a:t>1 </a:t>
            </a:r>
            <a:r>
              <a:rPr lang="en-US" altLang="zh-CN" sz="2400" dirty="0" smtClean="0">
                <a:latin typeface="Times New Roman" panose="02020603050405020304" pitchFamily="18" charset="0"/>
                <a:cs typeface="Times New Roman" panose="02020603050405020304" pitchFamily="18" charset="0"/>
                <a:sym typeface="Wingdings" panose="05000000000000000000" pitchFamily="2" charset="2"/>
              </a:rPr>
              <a:t> DS phase</a:t>
            </a:r>
          </a:p>
          <a:p>
            <a:pPr>
              <a:spcBef>
                <a:spcPts val="600"/>
              </a:spcBef>
              <a:spcAft>
                <a:spcPts val="600"/>
              </a:spcAft>
            </a:pPr>
            <a:r>
              <a:rPr lang="en-US" altLang="zh-CN" sz="2400" dirty="0" smtClean="0">
                <a:latin typeface="Times New Roman" panose="02020603050405020304" pitchFamily="18" charset="0"/>
                <a:cs typeface="Times New Roman" panose="02020603050405020304" pitchFamily="18" charset="0"/>
              </a:rPr>
              <a:t>f</a:t>
            </a:r>
            <a:r>
              <a:rPr lang="en-US" altLang="zh-CN" sz="2400" baseline="-25000" dirty="0" smtClean="0">
                <a:latin typeface="Times New Roman" panose="02020603050405020304" pitchFamily="18" charset="0"/>
                <a:cs typeface="Times New Roman" panose="02020603050405020304" pitchFamily="18" charset="0"/>
              </a:rPr>
              <a:t>2 </a:t>
            </a:r>
            <a:r>
              <a:rPr lang="en-US" altLang="zh-CN" sz="2400" dirty="0" smtClean="0">
                <a:latin typeface="Times New Roman" panose="02020603050405020304" pitchFamily="18" charset="0"/>
                <a:cs typeface="Times New Roman" panose="02020603050405020304" pitchFamily="18" charset="0"/>
                <a:sym typeface="Wingdings" panose="05000000000000000000" pitchFamily="2" charset="2"/>
              </a:rPr>
              <a:t> PS phase</a:t>
            </a:r>
            <a:endParaRPr lang="zh-CN" altLang="en-US" sz="2400" dirty="0">
              <a:latin typeface="Times New Roman" panose="02020603050405020304" pitchFamily="18" charset="0"/>
              <a:cs typeface="Times New Roman" panose="02020603050405020304" pitchFamily="18" charset="0"/>
            </a:endParaRPr>
          </a:p>
        </p:txBody>
      </p:sp>
      <p:sp>
        <p:nvSpPr>
          <p:cNvPr id="9" name="矩形 8"/>
          <p:cNvSpPr/>
          <p:nvPr/>
        </p:nvSpPr>
        <p:spPr>
          <a:xfrm>
            <a:off x="6752568" y="4398369"/>
            <a:ext cx="2447440" cy="830997"/>
          </a:xfrm>
          <a:prstGeom prst="rect">
            <a:avLst/>
          </a:prstGeom>
        </p:spPr>
        <p:txBody>
          <a:bodyPr wrap="square">
            <a:spAutoFit/>
          </a:bodyPr>
          <a:lstStyle/>
          <a:p>
            <a:r>
              <a:rPr lang="en-US" altLang="zh-CN" sz="2400" dirty="0" smtClean="0">
                <a:latin typeface="Times New Roman" panose="02020603050405020304" pitchFamily="18" charset="0"/>
                <a:cs typeface="Times New Roman" panose="02020603050405020304" pitchFamily="18" charset="0"/>
              </a:rPr>
              <a:t>Phase coexistence at 1.85 </a:t>
            </a:r>
            <a:r>
              <a:rPr lang="en-US" altLang="zh-CN" sz="2400" dirty="0" err="1" smtClean="0">
                <a:latin typeface="Times New Roman" panose="02020603050405020304" pitchFamily="18" charset="0"/>
                <a:cs typeface="Times New Roman" panose="02020603050405020304" pitchFamily="18" charset="0"/>
              </a:rPr>
              <a:t>GPa</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5962818" y="6379001"/>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7129106" y="1474295"/>
            <a:ext cx="979755" cy="477054"/>
          </a:xfrm>
          <a:prstGeom prst="rect">
            <a:avLst/>
          </a:prstGeom>
        </p:spPr>
        <p:txBody>
          <a:bodyPr wrap="none">
            <a:spAutoFit/>
          </a:bodyPr>
          <a:lstStyle/>
          <a:p>
            <a:r>
              <a:rPr lang="en-US" altLang="zh-CN" sz="2500" i="1" dirty="0" err="1" smtClean="0">
                <a:latin typeface="Times New Roman" panose="02020603050405020304" pitchFamily="18" charset="0"/>
                <a:cs typeface="Times New Roman" panose="02020603050405020304" pitchFamily="18" charset="0"/>
              </a:rPr>
              <a:t>A</a:t>
            </a:r>
            <a:r>
              <a:rPr lang="en-US" altLang="zh-CN" sz="2500" baseline="-25000" dirty="0" err="1" smtClean="0">
                <a:latin typeface="Times New Roman" panose="02020603050405020304" pitchFamily="18" charset="0"/>
                <a:cs typeface="Times New Roman" panose="02020603050405020304" pitchFamily="18" charset="0"/>
              </a:rPr>
              <a:t>hf</a:t>
            </a:r>
            <a:r>
              <a:rPr lang="en-US" altLang="zh-CN" sz="2500" dirty="0" smtClean="0">
                <a:latin typeface="Times New Roman" panose="02020603050405020304" pitchFamily="18" charset="0"/>
                <a:cs typeface="Times New Roman" panose="02020603050405020304" pitchFamily="18" charset="0"/>
              </a:rPr>
              <a:t> </a:t>
            </a:r>
            <a:r>
              <a:rPr lang="en-US" altLang="zh-CN" sz="2500" dirty="0">
                <a:latin typeface="Times New Roman" panose="02020603050405020304" pitchFamily="18" charset="0"/>
                <a:cs typeface="Times New Roman" panose="02020603050405020304" pitchFamily="18" charset="0"/>
              </a:rPr>
              <a:t>&lt;</a:t>
            </a:r>
            <a:r>
              <a:rPr lang="en-US" altLang="zh-CN" sz="2500" dirty="0" smtClean="0">
                <a:latin typeface="Times New Roman" panose="02020603050405020304" pitchFamily="18" charset="0"/>
                <a:cs typeface="Times New Roman" panose="02020603050405020304" pitchFamily="18" charset="0"/>
              </a:rPr>
              <a:t>0</a:t>
            </a:r>
            <a:endParaRPr lang="en-US" altLang="zh-CN" sz="2500" dirty="0">
              <a:latin typeface="Times New Roman" panose="02020603050405020304" pitchFamily="18" charset="0"/>
              <a:cs typeface="Times New Roman" panose="02020603050405020304" pitchFamily="18" charset="0"/>
            </a:endParaRPr>
          </a:p>
        </p:txBody>
      </p:sp>
      <p:pic>
        <p:nvPicPr>
          <p:cNvPr id="11" name="Picture 3"/>
          <p:cNvPicPr>
            <a:picLocks noChangeAspect="1" noChangeArrowheads="1"/>
          </p:cNvPicPr>
          <p:nvPr/>
        </p:nvPicPr>
        <p:blipFill>
          <a:blip r:embed="rId3" cstate="print"/>
          <a:srcRect/>
          <a:stretch>
            <a:fillRect/>
          </a:stretch>
        </p:blipFill>
        <p:spPr bwMode="auto">
          <a:xfrm>
            <a:off x="-3174" y="798774"/>
            <a:ext cx="9148763" cy="133350"/>
          </a:xfrm>
          <a:prstGeom prst="rect">
            <a:avLst/>
          </a:prstGeom>
          <a:noFill/>
          <a:ln w="38100">
            <a:noFill/>
            <a:miter lim="800000"/>
            <a:headEnd/>
            <a:tailEnd/>
          </a:ln>
        </p:spPr>
      </p:pic>
    </p:spTree>
    <p:extLst>
      <p:ext uri="{BB962C8B-B14F-4D97-AF65-F5344CB8AC3E}">
        <p14:creationId xmlns:p14="http://schemas.microsoft.com/office/powerpoint/2010/main" val="1931742717"/>
      </p:ext>
    </p:extLst>
  </p:cSld>
  <p:clrMapOvr>
    <a:masterClrMapping/>
  </p:clrMapOvr>
  <mc:AlternateContent xmlns:mc="http://schemas.openxmlformats.org/markup-compatibility/2006" xmlns:p14="http://schemas.microsoft.com/office/powerpoint/2010/main">
    <mc:Choice Requires="p14">
      <p:transition spd="slow" p14:dur="2000" advTm="174012"/>
    </mc:Choice>
    <mc:Fallback xmlns="">
      <p:transition spd="slow" advTm="174012"/>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37048" y="966131"/>
            <a:ext cx="6991511" cy="4527766"/>
          </a:xfrm>
          <a:prstGeom prst="rect">
            <a:avLst/>
          </a:prstGeom>
        </p:spPr>
      </p:pic>
      <p:sp>
        <p:nvSpPr>
          <p:cNvPr id="8" name="文本框 7"/>
          <p:cNvSpPr txBox="1"/>
          <p:nvPr/>
        </p:nvSpPr>
        <p:spPr>
          <a:xfrm>
            <a:off x="134117" y="5353298"/>
            <a:ext cx="9009883"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i="1" dirty="0" smtClean="0">
                <a:latin typeface="Times New Roman" panose="02020603050405020304" pitchFamily="18" charset="0"/>
                <a:cs typeface="Times New Roman" panose="02020603050405020304" pitchFamily="18" charset="0"/>
              </a:rPr>
              <a:t>P</a:t>
            </a:r>
            <a:r>
              <a:rPr lang="en-US" altLang="zh-CN" sz="2400" dirty="0" smtClean="0">
                <a:latin typeface="Times New Roman" panose="02020603050405020304" pitchFamily="18" charset="0"/>
                <a:cs typeface="Times New Roman" panose="02020603050405020304" pitchFamily="18" charset="0"/>
              </a:rPr>
              <a:t> &lt; 1.85 </a:t>
            </a:r>
            <a:r>
              <a:rPr lang="en-US" altLang="zh-CN" sz="2400" dirty="0" err="1" smtClean="0">
                <a:latin typeface="Times New Roman" panose="02020603050405020304" pitchFamily="18" charset="0"/>
                <a:cs typeface="Times New Roman" panose="02020603050405020304" pitchFamily="18" charset="0"/>
              </a:rPr>
              <a:t>GPa</a:t>
            </a:r>
            <a:r>
              <a:rPr lang="en-US" altLang="zh-CN" sz="2400" dirty="0" smtClean="0">
                <a:latin typeface="Times New Roman" panose="02020603050405020304" pitchFamily="18" charset="0"/>
                <a:cs typeface="Times New Roman" panose="02020603050405020304" pitchFamily="18" charset="0"/>
              </a:rPr>
              <a:t>, a crossover to the DS; </a:t>
            </a:r>
          </a:p>
          <a:p>
            <a:pPr marL="342900" indent="-342900">
              <a:buFont typeface="Wingdings" panose="05000000000000000000" pitchFamily="2" charset="2"/>
              <a:buChar char="Ø"/>
            </a:pPr>
            <a:r>
              <a:rPr lang="en-US" altLang="zh-CN" sz="2400" i="1" dirty="0" smtClean="0">
                <a:latin typeface="Times New Roman" panose="02020603050405020304" pitchFamily="18" charset="0"/>
                <a:cs typeface="Times New Roman" panose="02020603050405020304" pitchFamily="18" charset="0"/>
              </a:rPr>
              <a:t>P</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cs typeface="Times New Roman" panose="02020603050405020304" pitchFamily="18" charset="0"/>
              </a:rPr>
              <a:t> 1.85 </a:t>
            </a:r>
            <a:r>
              <a:rPr lang="en-US" altLang="zh-CN" sz="2400" dirty="0" err="1" smtClean="0">
                <a:latin typeface="Times New Roman" panose="02020603050405020304" pitchFamily="18" charset="0"/>
                <a:cs typeface="Times New Roman" panose="02020603050405020304" pitchFamily="18" charset="0"/>
              </a:rPr>
              <a:t>GPa</a:t>
            </a:r>
            <a:r>
              <a:rPr lang="en-US" altLang="zh-CN" sz="2400" dirty="0" smtClean="0">
                <a:latin typeface="Times New Roman" panose="02020603050405020304" pitchFamily="18" charset="0"/>
                <a:cs typeface="Times New Roman" panose="02020603050405020304" pitchFamily="18" charset="0"/>
              </a:rPr>
              <a:t>, a sharp crossover at </a:t>
            </a:r>
            <a:r>
              <a:rPr lang="en-US" altLang="zh-CN" sz="2400" i="1" dirty="0" smtClean="0">
                <a:latin typeface="Times New Roman" panose="02020603050405020304" pitchFamily="18" charset="0"/>
                <a:cs typeface="Times New Roman" panose="02020603050405020304" pitchFamily="18" charset="0"/>
              </a:rPr>
              <a:t>T</a:t>
            </a:r>
            <a:r>
              <a:rPr lang="en-US" altLang="zh-CN" sz="2400" dirty="0" smtClean="0">
                <a:latin typeface="Times New Roman" panose="02020603050405020304" pitchFamily="18" charset="0"/>
                <a:cs typeface="Times New Roman" panose="02020603050405020304" pitchFamily="18" charset="0"/>
              </a:rPr>
              <a:t>* with no evidence of symmetry breaking</a:t>
            </a:r>
            <a:r>
              <a:rPr lang="en-US" altLang="zh-CN" sz="240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0000FF"/>
                </a:solidFill>
                <a:latin typeface="Times New Roman" panose="02020603050405020304" pitchFamily="18" charset="0"/>
                <a:cs typeface="Times New Roman" panose="02020603050405020304" pitchFamily="18" charset="0"/>
              </a:rPr>
              <a:t>plaquette liquid phase</a:t>
            </a:r>
            <a:r>
              <a:rPr lang="en-US" altLang="zh-CN" sz="2400" dirty="0" smtClean="0">
                <a:solidFill>
                  <a:srgbClr val="0000FF"/>
                </a:solidFill>
                <a:latin typeface="Times New Roman" panose="02020603050405020304" pitchFamily="18" charset="0"/>
                <a:cs typeface="Times New Roman" panose="02020603050405020304" pitchFamily="18" charset="0"/>
                <a:sym typeface="Wingdings" panose="05000000000000000000" pitchFamily="2" charset="2"/>
              </a:rPr>
              <a:t> A QSL?</a:t>
            </a:r>
            <a:endParaRPr lang="zh-CN" altLang="en-US" sz="24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5962818" y="6379001"/>
            <a:ext cx="3078792"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Y. </a:t>
            </a:r>
            <a:r>
              <a:rPr lang="en-US" altLang="zh-CN" dirty="0">
                <a:latin typeface="Times New Roman" panose="02020603050405020304" pitchFamily="18" charset="0"/>
                <a:cs typeface="Times New Roman" panose="02020603050405020304" pitchFamily="18" charset="0"/>
              </a:rPr>
              <a:t>Cui et al., arXiv:2204.08133</a:t>
            </a:r>
            <a:endParaRPr lang="zh-CN" altLang="en-US" dirty="0">
              <a:latin typeface="Times New Roman" panose="02020603050405020304" pitchFamily="18" charset="0"/>
              <a:cs typeface="Times New Roman" panose="02020603050405020304" pitchFamily="18" charset="0"/>
            </a:endParaRPr>
          </a:p>
        </p:txBody>
      </p:sp>
      <p:sp>
        <p:nvSpPr>
          <p:cNvPr id="2" name="矩形 1"/>
          <p:cNvSpPr/>
          <p:nvPr/>
        </p:nvSpPr>
        <p:spPr>
          <a:xfrm>
            <a:off x="7593436" y="2321622"/>
            <a:ext cx="1455848" cy="707886"/>
          </a:xfrm>
          <a:prstGeom prst="rect">
            <a:avLst/>
          </a:prstGeom>
        </p:spPr>
        <p:txBody>
          <a:bodyPr wrap="none">
            <a:spAutoFit/>
          </a:bodyPr>
          <a:lstStyle/>
          <a:p>
            <a:r>
              <a:rPr lang="en-US" altLang="zh-CN" sz="4000" i="1" dirty="0" err="1">
                <a:latin typeface="Times New Roman" panose="02020603050405020304" pitchFamily="18" charset="0"/>
                <a:cs typeface="Times New Roman" panose="02020603050405020304" pitchFamily="18" charset="0"/>
              </a:rPr>
              <a:t>A</a:t>
            </a:r>
            <a:r>
              <a:rPr lang="en-US" altLang="zh-CN" sz="4000" baseline="-25000" dirty="0" err="1">
                <a:latin typeface="Times New Roman" panose="02020603050405020304" pitchFamily="18" charset="0"/>
                <a:cs typeface="Times New Roman" panose="02020603050405020304" pitchFamily="18" charset="0"/>
              </a:rPr>
              <a:t>hf</a:t>
            </a:r>
            <a:r>
              <a:rPr lang="en-US" altLang="zh-CN" sz="4000" dirty="0">
                <a:latin typeface="Times New Roman" panose="02020603050405020304" pitchFamily="18" charset="0"/>
                <a:cs typeface="Times New Roman" panose="02020603050405020304" pitchFamily="18" charset="0"/>
              </a:rPr>
              <a:t> &lt;0</a:t>
            </a:r>
            <a:endParaRPr lang="zh-CN" altLang="en-US" sz="4000" dirty="0"/>
          </a:p>
        </p:txBody>
      </p:sp>
      <p:pic>
        <p:nvPicPr>
          <p:cNvPr id="9" name="Picture 3"/>
          <p:cNvPicPr>
            <a:picLocks noChangeAspect="1" noChangeArrowheads="1"/>
          </p:cNvPicPr>
          <p:nvPr/>
        </p:nvPicPr>
        <p:blipFill>
          <a:blip r:embed="rId3" cstate="print"/>
          <a:srcRect/>
          <a:stretch>
            <a:fillRect/>
          </a:stretch>
        </p:blipFill>
        <p:spPr bwMode="auto">
          <a:xfrm>
            <a:off x="-3174" y="748897"/>
            <a:ext cx="9148763" cy="133350"/>
          </a:xfrm>
          <a:prstGeom prst="rect">
            <a:avLst/>
          </a:prstGeom>
          <a:noFill/>
          <a:ln w="38100">
            <a:noFill/>
            <a:miter lim="800000"/>
            <a:headEnd/>
            <a:tailEnd/>
          </a:ln>
        </p:spPr>
      </p:pic>
      <p:sp>
        <p:nvSpPr>
          <p:cNvPr id="15" name="矩形 14"/>
          <p:cNvSpPr/>
          <p:nvPr/>
        </p:nvSpPr>
        <p:spPr>
          <a:xfrm>
            <a:off x="1976654" y="63772"/>
            <a:ext cx="4425545" cy="584775"/>
          </a:xfrm>
          <a:prstGeom prst="rect">
            <a:avLst/>
          </a:prstGeom>
        </p:spPr>
        <p:txBody>
          <a:bodyPr wrap="square">
            <a:spAutoFit/>
          </a:bodyPr>
          <a:lstStyle/>
          <a:p>
            <a:r>
              <a:rPr lang="en-US" altLang="zh-CN" sz="3200" b="1" dirty="0" smtClean="0">
                <a:solidFill>
                  <a:srgbClr val="003300"/>
                </a:solidFill>
                <a:latin typeface="Times New Roman" panose="02020603050405020304" pitchFamily="18" charset="0"/>
                <a:cs typeface="Times New Roman" panose="02020603050405020304" pitchFamily="18" charset="0"/>
              </a:rPr>
              <a:t>Plaquette Liquid phase</a:t>
            </a:r>
            <a:endParaRPr lang="zh-CN" altLang="en-US" sz="3200" b="1" dirty="0">
              <a:solidFill>
                <a:srgbClr val="0033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065236"/>
      </p:ext>
    </p:extLst>
  </p:cSld>
  <p:clrMapOvr>
    <a:masterClrMapping/>
  </p:clrMapOvr>
  <mc:AlternateContent xmlns:mc="http://schemas.openxmlformats.org/markup-compatibility/2006" xmlns:p14="http://schemas.microsoft.com/office/powerpoint/2010/main">
    <mc:Choice Requires="p14">
      <p:transition spd="slow" p14:dur="2000" advTm="174012"/>
    </mc:Choice>
    <mc:Fallback xmlns="">
      <p:transition spd="slow" advTm="174012"/>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26213" y="1842420"/>
            <a:ext cx="3844011" cy="3137462"/>
          </a:xfrm>
          <a:prstGeom prst="rect">
            <a:avLst/>
          </a:prstGeom>
        </p:spPr>
      </p:pic>
      <p:sp>
        <p:nvSpPr>
          <p:cNvPr id="3" name="文本框 2"/>
          <p:cNvSpPr txBox="1"/>
          <p:nvPr/>
        </p:nvSpPr>
        <p:spPr>
          <a:xfrm>
            <a:off x="185830" y="5216850"/>
            <a:ext cx="3985026" cy="369332"/>
          </a:xfrm>
          <a:prstGeom prst="rect">
            <a:avLst/>
          </a:prstGeom>
          <a:noFill/>
        </p:spPr>
        <p:txBody>
          <a:bodyPr wrap="square" rtlCol="0">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J. </a:t>
            </a:r>
            <a:r>
              <a:rPr lang="en-US" altLang="zh-CN" dirty="0" err="1" smtClean="0">
                <a:latin typeface="Times New Roman" panose="02020603050405020304" pitchFamily="18" charset="0"/>
                <a:ea typeface="华文楷体" panose="02010600040101010101" pitchFamily="2" charset="-122"/>
                <a:cs typeface="Times New Roman" panose="02020603050405020304" pitchFamily="18" charset="0"/>
              </a:rPr>
              <a:t>Guo</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et al., PRL 124, 206602 (2020</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4" name="组合 3"/>
          <p:cNvGrpSpPr/>
          <p:nvPr/>
        </p:nvGrpSpPr>
        <p:grpSpPr>
          <a:xfrm>
            <a:off x="4417579" y="1946299"/>
            <a:ext cx="3954671" cy="2781830"/>
            <a:chOff x="3509544" y="2789908"/>
            <a:chExt cx="3947346" cy="2690400"/>
          </a:xfrm>
        </p:grpSpPr>
        <p:pic>
          <p:nvPicPr>
            <p:cNvPr id="5" name="图片 4"/>
            <p:cNvPicPr>
              <a:picLocks noChangeAspect="1"/>
            </p:cNvPicPr>
            <p:nvPr/>
          </p:nvPicPr>
          <p:blipFill>
            <a:blip r:embed="rId4"/>
            <a:stretch>
              <a:fillRect/>
            </a:stretch>
          </p:blipFill>
          <p:spPr>
            <a:xfrm>
              <a:off x="3509544" y="2789908"/>
              <a:ext cx="3947346" cy="2690400"/>
            </a:xfrm>
            <a:prstGeom prst="rect">
              <a:avLst/>
            </a:prstGeom>
          </p:spPr>
        </p:pic>
        <p:sp>
          <p:nvSpPr>
            <p:cNvPr id="6" name="矩形 5"/>
            <p:cNvSpPr/>
            <p:nvPr/>
          </p:nvSpPr>
          <p:spPr>
            <a:xfrm>
              <a:off x="4266320" y="3970603"/>
              <a:ext cx="797655" cy="284780"/>
            </a:xfrm>
            <a:prstGeom prst="rect">
              <a:avLst/>
            </a:prstGeom>
          </p:spPr>
          <p:txBody>
            <a:bodyPr wrap="none">
              <a:spAutoFit/>
            </a:bodyPr>
            <a:lstStyle/>
            <a:p>
              <a:r>
                <a:rPr lang="en-US" altLang="zh-CN" sz="788" dirty="0">
                  <a:solidFill>
                    <a:srgbClr val="C00000"/>
                  </a:solidFill>
                  <a:latin typeface="Times New Roman" panose="02020603050405020304" pitchFamily="18" charset="0"/>
                  <a:cs typeface="Times New Roman" panose="02020603050405020304" pitchFamily="18" charset="0"/>
                </a:rPr>
                <a:t>first-order</a:t>
              </a:r>
            </a:p>
          </p:txBody>
        </p:sp>
      </p:grpSp>
      <p:sp>
        <p:nvSpPr>
          <p:cNvPr id="7" name="矩形 6"/>
          <p:cNvSpPr/>
          <p:nvPr/>
        </p:nvSpPr>
        <p:spPr>
          <a:xfrm>
            <a:off x="4756397" y="5269223"/>
            <a:ext cx="4223432" cy="369332"/>
          </a:xfrm>
          <a:prstGeom prst="rect">
            <a:avLst/>
          </a:prstGeom>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J. L. Jimenez et al., </a:t>
            </a:r>
            <a:r>
              <a:rPr lang="en-US" altLang="zh-CN" dirty="0" smtClean="0">
                <a:solidFill>
                  <a:srgbClr val="000000"/>
                </a:solidFill>
                <a:latin typeface="Times New Roman" panose="02020603050405020304" pitchFamily="18" charset="0"/>
                <a:cs typeface="Times New Roman" panose="02020603050405020304" pitchFamily="18" charset="0"/>
              </a:rPr>
              <a:t>Nature 592, 370 (2021)</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471761" y="6133954"/>
            <a:ext cx="4777270" cy="430887"/>
          </a:xfrm>
          <a:prstGeom prst="rect">
            <a:avLst/>
          </a:prstGeom>
          <a:noFill/>
          <a:ln>
            <a:solidFill>
              <a:schemeClr val="tx1"/>
            </a:solidFill>
          </a:ln>
        </p:spPr>
        <p:txBody>
          <a:bodyPr wrap="none" rtlCol="0">
            <a:spAutoFit/>
          </a:bodyPr>
          <a:lstStyle/>
          <a:p>
            <a:r>
              <a:rPr lang="en-US" altLang="zh-CN" sz="2200" dirty="0" smtClean="0">
                <a:solidFill>
                  <a:srgbClr val="0000FF"/>
                </a:solidFill>
                <a:latin typeface="Times New Roman" panose="02020603050405020304" pitchFamily="18" charset="0"/>
                <a:cs typeface="Times New Roman" panose="02020603050405020304" pitchFamily="18" charset="0"/>
              </a:rPr>
              <a:t>Pressure homogeneity is very important!</a:t>
            </a:r>
            <a:endParaRPr lang="en-US" altLang="zh-CN" sz="2200" dirty="0" smtClean="0">
              <a:solidFill>
                <a:srgbClr val="507E32"/>
              </a:solidFill>
              <a:latin typeface="Times New Roman" panose="02020603050405020304" pitchFamily="18" charset="0"/>
              <a:cs typeface="Times New Roman" panose="02020603050405020304" pitchFamily="18" charset="0"/>
            </a:endParaRPr>
          </a:p>
        </p:txBody>
      </p:sp>
      <p:pic>
        <p:nvPicPr>
          <p:cNvPr id="21" name="Picture 3"/>
          <p:cNvPicPr>
            <a:picLocks noChangeAspect="1" noChangeArrowheads="1"/>
          </p:cNvPicPr>
          <p:nvPr/>
        </p:nvPicPr>
        <p:blipFill>
          <a:blip r:embed="rId5" cstate="print"/>
          <a:srcRect/>
          <a:stretch>
            <a:fillRect/>
          </a:stretch>
        </p:blipFill>
        <p:spPr bwMode="auto">
          <a:xfrm>
            <a:off x="-3174" y="1172846"/>
            <a:ext cx="9148763" cy="133350"/>
          </a:xfrm>
          <a:prstGeom prst="rect">
            <a:avLst/>
          </a:prstGeom>
          <a:noFill/>
          <a:ln w="38100">
            <a:noFill/>
            <a:miter lim="800000"/>
            <a:headEnd/>
            <a:tailEnd/>
          </a:ln>
        </p:spPr>
      </p:pic>
      <p:sp>
        <p:nvSpPr>
          <p:cNvPr id="22" name="矩形 21"/>
          <p:cNvSpPr/>
          <p:nvPr/>
        </p:nvSpPr>
        <p:spPr>
          <a:xfrm>
            <a:off x="500697" y="329373"/>
            <a:ext cx="7833763" cy="646331"/>
          </a:xfrm>
          <a:prstGeom prst="rect">
            <a:avLst/>
          </a:prstGeom>
        </p:spPr>
        <p:txBody>
          <a:bodyPr wrap="square">
            <a:spAutoFit/>
          </a:bodyPr>
          <a:lstStyle/>
          <a:p>
            <a:r>
              <a:rPr lang="en-US" altLang="zh-CN" sz="3600" b="1" dirty="0" smtClean="0">
                <a:solidFill>
                  <a:srgbClr val="003300"/>
                </a:solidFill>
                <a:latin typeface="Times New Roman" panose="02020603050405020304" pitchFamily="18" charset="0"/>
                <a:cs typeface="Times New Roman" panose="02020603050405020304" pitchFamily="18" charset="0"/>
              </a:rPr>
              <a:t>3: homogeneous vs inhomogeneous P</a:t>
            </a:r>
            <a:endParaRPr lang="zh-CN" altLang="en-US" sz="3600" b="1" dirty="0">
              <a:solidFill>
                <a:srgbClr val="0033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23737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5637081" y="4114801"/>
            <a:ext cx="3413423" cy="2336417"/>
          </a:xfrm>
          <a:prstGeom prst="rect">
            <a:avLst/>
          </a:prstGeom>
        </p:spPr>
      </p:pic>
      <p:sp>
        <p:nvSpPr>
          <p:cNvPr id="2" name="文本框 1"/>
          <p:cNvSpPr txBox="1"/>
          <p:nvPr/>
        </p:nvSpPr>
        <p:spPr>
          <a:xfrm>
            <a:off x="3336381" y="99756"/>
            <a:ext cx="2133918" cy="646331"/>
          </a:xfrm>
          <a:prstGeom prst="rect">
            <a:avLst/>
          </a:prstGeom>
          <a:noFill/>
        </p:spPr>
        <p:txBody>
          <a:bodyPr wrap="none" rtlCol="0">
            <a:spAutoFit/>
          </a:bodyPr>
          <a:lstStyle/>
          <a:p>
            <a:r>
              <a:rPr lang="en-US" altLang="zh-CN" sz="3600" b="1" dirty="0">
                <a:solidFill>
                  <a:srgbClr val="003300"/>
                </a:solidFill>
                <a:latin typeface="Times New Roman" panose="02020603050405020304" pitchFamily="18" charset="0"/>
                <a:cs typeface="Times New Roman" panose="02020603050405020304" pitchFamily="18" charset="0"/>
              </a:rPr>
              <a:t>Summary</a:t>
            </a:r>
            <a:endParaRPr lang="zh-CN" altLang="en-US" sz="3600" b="1" dirty="0">
              <a:solidFill>
                <a:srgbClr val="003300"/>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98048" y="973690"/>
            <a:ext cx="9076243" cy="5386090"/>
          </a:xfrm>
          <a:prstGeom prst="rect">
            <a:avLst/>
          </a:prstGeom>
          <a:noFill/>
        </p:spPr>
        <p:txBody>
          <a:bodyPr wrap="square" rtlCol="0">
            <a:spAutoFit/>
          </a:bodyPr>
          <a:lstStyle/>
          <a:p>
            <a:pPr marL="342900" indent="-342900">
              <a:spcBef>
                <a:spcPts val="1200"/>
              </a:spcBef>
              <a:buFont typeface="Wingdings" panose="05000000000000000000" pitchFamily="2" charset="2"/>
              <a:buChar char="Ø"/>
            </a:pPr>
            <a:r>
              <a:rPr lang="en-US" altLang="zh-CN" sz="2400" b="1" dirty="0" smtClean="0">
                <a:solidFill>
                  <a:srgbClr val="3333CC"/>
                </a:solidFill>
                <a:latin typeface="Times New Roman" panose="02020603050405020304" pitchFamily="18" charset="0"/>
                <a:cs typeface="Times New Roman" panose="02020603050405020304" pitchFamily="18" charset="0"/>
              </a:rPr>
              <a:t>Symmetry </a:t>
            </a:r>
            <a:r>
              <a:rPr lang="en-US" altLang="zh-CN" sz="2400" b="1" dirty="0">
                <a:solidFill>
                  <a:srgbClr val="3333CC"/>
                </a:solidFill>
                <a:latin typeface="Times New Roman" panose="02020603050405020304" pitchFamily="18" charset="0"/>
                <a:cs typeface="Times New Roman" panose="02020603050405020304" pitchFamily="18" charset="0"/>
              </a:rPr>
              <a:t>breaking evidence </a:t>
            </a:r>
            <a:r>
              <a:rPr lang="en-US" altLang="zh-CN" sz="2400" b="1" dirty="0" smtClean="0">
                <a:solidFill>
                  <a:srgbClr val="3333CC"/>
                </a:solidFill>
                <a:latin typeface="Times New Roman" panose="02020603050405020304" pitchFamily="18" charset="0"/>
                <a:cs typeface="Times New Roman" panose="02020603050405020304" pitchFamily="18" charset="0"/>
              </a:rPr>
              <a:t>for a pressure-induced </a:t>
            </a:r>
            <a:r>
              <a:rPr lang="en-US" altLang="zh-CN" sz="2400" b="1" dirty="0" smtClean="0">
                <a:solidFill>
                  <a:srgbClr val="C00000"/>
                </a:solidFill>
                <a:latin typeface="Times New Roman" panose="02020603050405020304" pitchFamily="18" charset="0"/>
                <a:cs typeface="Times New Roman" panose="02020603050405020304" pitchFamily="18" charset="0"/>
              </a:rPr>
              <a:t>full-plaquette VBS phase</a:t>
            </a:r>
            <a:r>
              <a:rPr lang="en-US" altLang="zh-CN" sz="2400" b="1" dirty="0" smtClean="0">
                <a:solidFill>
                  <a:srgbClr val="3333CC"/>
                </a:solidFill>
                <a:latin typeface="Times New Roman" panose="02020603050405020304" pitchFamily="18" charset="0"/>
                <a:cs typeface="Times New Roman" panose="02020603050405020304" pitchFamily="18" charset="0"/>
              </a:rPr>
              <a:t> are established in SrCu</a:t>
            </a:r>
            <a:r>
              <a:rPr lang="en-US" altLang="zh-CN" sz="2400" b="1" baseline="-25000" dirty="0" smtClean="0">
                <a:solidFill>
                  <a:srgbClr val="3333CC"/>
                </a:solidFill>
                <a:latin typeface="Times New Roman" panose="02020603050405020304" pitchFamily="18" charset="0"/>
                <a:cs typeface="Times New Roman" panose="02020603050405020304" pitchFamily="18" charset="0"/>
              </a:rPr>
              <a:t>2</a:t>
            </a:r>
            <a:r>
              <a:rPr lang="en-US" altLang="zh-CN" sz="2400" b="1" dirty="0" smtClean="0">
                <a:solidFill>
                  <a:srgbClr val="3333CC"/>
                </a:solidFill>
                <a:latin typeface="Times New Roman" panose="02020603050405020304" pitchFamily="18" charset="0"/>
                <a:cs typeface="Times New Roman" panose="02020603050405020304" pitchFamily="18" charset="0"/>
              </a:rPr>
              <a:t>(BO</a:t>
            </a:r>
            <a:r>
              <a:rPr lang="en-US" altLang="zh-CN" sz="2400" b="1" baseline="-25000" dirty="0" smtClean="0">
                <a:solidFill>
                  <a:srgbClr val="3333CC"/>
                </a:solidFill>
                <a:latin typeface="Times New Roman" panose="02020603050405020304" pitchFamily="18" charset="0"/>
                <a:cs typeface="Times New Roman" panose="02020603050405020304" pitchFamily="18" charset="0"/>
              </a:rPr>
              <a:t>3</a:t>
            </a:r>
            <a:r>
              <a:rPr lang="en-US" altLang="zh-CN" sz="2400" b="1" dirty="0" smtClean="0">
                <a:solidFill>
                  <a:srgbClr val="3333CC"/>
                </a:solidFill>
                <a:latin typeface="Times New Roman" panose="02020603050405020304" pitchFamily="18" charset="0"/>
                <a:cs typeface="Times New Roman" panose="02020603050405020304" pitchFamily="18" charset="0"/>
              </a:rPr>
              <a:t>)</a:t>
            </a:r>
            <a:r>
              <a:rPr lang="en-US" altLang="zh-CN" sz="2400" b="1" baseline="-25000" dirty="0" smtClean="0">
                <a:solidFill>
                  <a:srgbClr val="3333CC"/>
                </a:solidFill>
                <a:latin typeface="Times New Roman" panose="02020603050405020304" pitchFamily="18" charset="0"/>
                <a:cs typeface="Times New Roman" panose="02020603050405020304" pitchFamily="18" charset="0"/>
              </a:rPr>
              <a:t>2</a:t>
            </a:r>
            <a:r>
              <a:rPr lang="en-US" altLang="zh-CN" sz="2400" b="1" dirty="0" smtClean="0">
                <a:solidFill>
                  <a:srgbClr val="3333CC"/>
                </a:solidFill>
                <a:latin typeface="Times New Roman" panose="02020603050405020304" pitchFamily="18" charset="0"/>
                <a:cs typeface="Times New Roman" panose="02020603050405020304" pitchFamily="18" charset="0"/>
              </a:rPr>
              <a:t>.</a:t>
            </a:r>
          </a:p>
          <a:p>
            <a:pPr marL="342900" indent="-342900">
              <a:spcBef>
                <a:spcPts val="1200"/>
              </a:spcBef>
              <a:buFont typeface="Wingdings" panose="05000000000000000000" pitchFamily="2" charset="2"/>
              <a:buChar char="Ø"/>
            </a:pPr>
            <a:r>
              <a:rPr lang="en-US" altLang="zh-CN" sz="2400" b="1" dirty="0">
                <a:solidFill>
                  <a:srgbClr val="3333CC"/>
                </a:solidFill>
                <a:latin typeface="Times New Roman" panose="02020603050405020304" pitchFamily="18" charset="0"/>
                <a:cs typeface="Times New Roman" panose="02020603050405020304" pitchFamily="18" charset="0"/>
              </a:rPr>
              <a:t>A pressure-induced </a:t>
            </a:r>
            <a:r>
              <a:rPr lang="en-US" altLang="zh-CN" sz="2400" b="1" dirty="0">
                <a:solidFill>
                  <a:srgbClr val="C00000"/>
                </a:solidFill>
                <a:latin typeface="Times New Roman" panose="02020603050405020304" pitchFamily="18" charset="0"/>
                <a:cs typeface="Times New Roman" panose="02020603050405020304" pitchFamily="18" charset="0"/>
              </a:rPr>
              <a:t>plaquette liquid phase</a:t>
            </a:r>
            <a:r>
              <a:rPr lang="en-US" altLang="zh-CN" sz="2400" b="1" dirty="0">
                <a:solidFill>
                  <a:srgbClr val="3333CC"/>
                </a:solidFill>
                <a:latin typeface="Times New Roman" panose="02020603050405020304" pitchFamily="18" charset="0"/>
                <a:cs typeface="Times New Roman" panose="02020603050405020304" pitchFamily="18" charset="0"/>
              </a:rPr>
              <a:t> is observed.</a:t>
            </a:r>
          </a:p>
          <a:p>
            <a:pPr marL="342900" indent="-342900">
              <a:spcBef>
                <a:spcPts val="1200"/>
              </a:spcBef>
              <a:buFont typeface="Wingdings" panose="05000000000000000000" pitchFamily="2" charset="2"/>
              <a:buChar char="Ø"/>
            </a:pPr>
            <a:r>
              <a:rPr lang="en-US" altLang="zh-CN" sz="2400" b="1" dirty="0" smtClean="0">
                <a:solidFill>
                  <a:srgbClr val="3333CC"/>
                </a:solidFill>
                <a:latin typeface="Times New Roman" panose="02020603050405020304" pitchFamily="18" charset="0"/>
                <a:cs typeface="Times New Roman" panose="02020603050405020304" pitchFamily="18" charset="0"/>
              </a:rPr>
              <a:t>Symmetry </a:t>
            </a:r>
            <a:r>
              <a:rPr lang="en-US" altLang="zh-CN" sz="2400" b="1" dirty="0">
                <a:solidFill>
                  <a:srgbClr val="3333CC"/>
                </a:solidFill>
                <a:latin typeface="Times New Roman" panose="02020603050405020304" pitchFamily="18" charset="0"/>
                <a:cs typeface="Times New Roman" panose="02020603050405020304" pitchFamily="18" charset="0"/>
              </a:rPr>
              <a:t>breaking evidence for </a:t>
            </a:r>
            <a:r>
              <a:rPr lang="en-US" altLang="zh-CN" sz="2400" b="1" dirty="0" smtClean="0">
                <a:solidFill>
                  <a:srgbClr val="3333CC"/>
                </a:solidFill>
                <a:latin typeface="Times New Roman" panose="02020603050405020304" pitchFamily="18" charset="0"/>
                <a:cs typeface="Times New Roman" panose="02020603050405020304" pitchFamily="18" charset="0"/>
              </a:rPr>
              <a:t>a field-induced </a:t>
            </a:r>
            <a:r>
              <a:rPr lang="en-US" altLang="zh-CN" sz="2400" b="1" dirty="0" smtClean="0">
                <a:solidFill>
                  <a:srgbClr val="C00000"/>
                </a:solidFill>
                <a:latin typeface="Times New Roman" panose="02020603050405020304" pitchFamily="18" charset="0"/>
                <a:cs typeface="Times New Roman" panose="02020603050405020304" pitchFamily="18" charset="0"/>
              </a:rPr>
              <a:t>AFM </a:t>
            </a:r>
            <a:r>
              <a:rPr lang="en-US" altLang="zh-CN" sz="2400" b="1" dirty="0">
                <a:solidFill>
                  <a:srgbClr val="C00000"/>
                </a:solidFill>
                <a:latin typeface="Times New Roman" panose="02020603050405020304" pitchFamily="18" charset="0"/>
                <a:cs typeface="Times New Roman" panose="02020603050405020304" pitchFamily="18" charset="0"/>
              </a:rPr>
              <a:t>phase </a:t>
            </a:r>
            <a:r>
              <a:rPr lang="en-US" altLang="zh-CN" sz="2400" b="1" dirty="0">
                <a:solidFill>
                  <a:srgbClr val="3333CC"/>
                </a:solidFill>
                <a:latin typeface="Times New Roman" panose="02020603050405020304" pitchFamily="18" charset="0"/>
                <a:cs typeface="Times New Roman" panose="02020603050405020304" pitchFamily="18" charset="0"/>
              </a:rPr>
              <a:t>are resolved in SrCu</a:t>
            </a:r>
            <a:r>
              <a:rPr lang="en-US" altLang="zh-CN" sz="2400" b="1" baseline="-25000" dirty="0">
                <a:solidFill>
                  <a:srgbClr val="3333CC"/>
                </a:solidFill>
                <a:latin typeface="Times New Roman" panose="02020603050405020304" pitchFamily="18" charset="0"/>
                <a:cs typeface="Times New Roman" panose="02020603050405020304" pitchFamily="18" charset="0"/>
              </a:rPr>
              <a:t>2</a:t>
            </a:r>
            <a:r>
              <a:rPr lang="en-US" altLang="zh-CN" sz="2400" b="1" dirty="0">
                <a:solidFill>
                  <a:srgbClr val="3333CC"/>
                </a:solidFill>
                <a:latin typeface="Times New Roman" panose="02020603050405020304" pitchFamily="18" charset="0"/>
                <a:cs typeface="Times New Roman" panose="02020603050405020304" pitchFamily="18" charset="0"/>
              </a:rPr>
              <a:t>(BO</a:t>
            </a:r>
            <a:r>
              <a:rPr lang="en-US" altLang="zh-CN" sz="2400" b="1" baseline="-25000" dirty="0">
                <a:solidFill>
                  <a:srgbClr val="3333CC"/>
                </a:solidFill>
                <a:latin typeface="Times New Roman" panose="02020603050405020304" pitchFamily="18" charset="0"/>
                <a:cs typeface="Times New Roman" panose="02020603050405020304" pitchFamily="18" charset="0"/>
              </a:rPr>
              <a:t>3</a:t>
            </a:r>
            <a:r>
              <a:rPr lang="en-US" altLang="zh-CN" sz="2400" b="1" dirty="0">
                <a:solidFill>
                  <a:srgbClr val="3333CC"/>
                </a:solidFill>
                <a:latin typeface="Times New Roman" panose="02020603050405020304" pitchFamily="18" charset="0"/>
                <a:cs typeface="Times New Roman" panose="02020603050405020304" pitchFamily="18" charset="0"/>
              </a:rPr>
              <a:t>)</a:t>
            </a:r>
            <a:r>
              <a:rPr lang="en-US" altLang="zh-CN" sz="2400" b="1" baseline="-25000" dirty="0">
                <a:solidFill>
                  <a:srgbClr val="3333CC"/>
                </a:solidFill>
                <a:latin typeface="Times New Roman" panose="02020603050405020304" pitchFamily="18" charset="0"/>
                <a:cs typeface="Times New Roman" panose="02020603050405020304" pitchFamily="18" charset="0"/>
              </a:rPr>
              <a:t>2</a:t>
            </a:r>
            <a:r>
              <a:rPr lang="en-US" altLang="zh-CN" sz="2400" b="1" dirty="0" smtClean="0">
                <a:solidFill>
                  <a:srgbClr val="3333CC"/>
                </a:solidFill>
                <a:latin typeface="Times New Roman" panose="02020603050405020304" pitchFamily="18" charset="0"/>
                <a:cs typeface="Times New Roman" panose="02020603050405020304" pitchFamily="18" charset="0"/>
              </a:rPr>
              <a:t>.</a:t>
            </a:r>
          </a:p>
          <a:p>
            <a:pPr marL="342900" indent="-342900">
              <a:spcBef>
                <a:spcPts val="1200"/>
              </a:spcBef>
              <a:buFont typeface="Wingdings" panose="05000000000000000000" pitchFamily="2" charset="2"/>
              <a:buChar char="Ø"/>
            </a:pPr>
            <a:r>
              <a:rPr lang="en-US" altLang="zh-CN" sz="2400" b="1" dirty="0">
                <a:solidFill>
                  <a:srgbClr val="3333CC"/>
                </a:solidFill>
                <a:latin typeface="Times New Roman" panose="02020603050405020304" pitchFamily="18" charset="0"/>
                <a:cs typeface="Times New Roman" panose="02020603050405020304" pitchFamily="18" charset="0"/>
              </a:rPr>
              <a:t>A </a:t>
            </a:r>
            <a:r>
              <a:rPr lang="en-US" altLang="zh-CN" sz="2400" b="1" u="sng" dirty="0">
                <a:solidFill>
                  <a:srgbClr val="C00000"/>
                </a:solidFill>
                <a:latin typeface="Times New Roman" panose="02020603050405020304" pitchFamily="18" charset="0"/>
                <a:cs typeface="Times New Roman" panose="02020603050405020304" pitchFamily="18" charset="0"/>
              </a:rPr>
              <a:t>proximate DQCP</a:t>
            </a:r>
            <a:r>
              <a:rPr lang="en-US" altLang="zh-CN" sz="2400" b="1" dirty="0">
                <a:solidFill>
                  <a:srgbClr val="3333CC"/>
                </a:solidFill>
                <a:latin typeface="Times New Roman" panose="02020603050405020304" pitchFamily="18" charset="0"/>
                <a:cs typeface="Times New Roman" panose="02020603050405020304" pitchFamily="18" charset="0"/>
              </a:rPr>
              <a:t> is firmly established for the first time. </a:t>
            </a:r>
            <a:endParaRPr lang="en-US" altLang="zh-CN" sz="2400" b="1" dirty="0" smtClean="0">
              <a:solidFill>
                <a:srgbClr val="3333CC"/>
              </a:solidFill>
              <a:latin typeface="Times New Roman" panose="02020603050405020304" pitchFamily="18" charset="0"/>
              <a:cs typeface="Times New Roman" panose="02020603050405020304" pitchFamily="18" charset="0"/>
            </a:endParaRPr>
          </a:p>
          <a:p>
            <a:pPr marL="914400" lvl="1" indent="-457200">
              <a:spcBef>
                <a:spcPts val="1200"/>
              </a:spcBef>
              <a:buFont typeface="Wingdings" panose="05000000000000000000" pitchFamily="2" charset="2"/>
              <a:buChar char="ü"/>
            </a:pPr>
            <a:r>
              <a:rPr lang="en-US" altLang="zh-CN" sz="2400" dirty="0" smtClean="0">
                <a:solidFill>
                  <a:srgbClr val="3333CC"/>
                </a:solidFill>
                <a:latin typeface="Times New Roman" panose="02020603050405020304" pitchFamily="18" charset="0"/>
                <a:cs typeface="Times New Roman" panose="02020603050405020304" pitchFamily="18" charset="0"/>
              </a:rPr>
              <a:t>Low transition temperature at the QPT </a:t>
            </a:r>
          </a:p>
          <a:p>
            <a:pPr marL="914400" lvl="1" indent="-457200">
              <a:spcBef>
                <a:spcPts val="1200"/>
              </a:spcBef>
              <a:buFont typeface="Wingdings" panose="05000000000000000000" pitchFamily="2" charset="2"/>
              <a:buChar char="ü"/>
            </a:pPr>
            <a:r>
              <a:rPr lang="en-US" altLang="zh-CN" sz="2400" dirty="0" smtClean="0">
                <a:solidFill>
                  <a:srgbClr val="3333CC"/>
                </a:solidFill>
                <a:latin typeface="Times New Roman" panose="02020603050405020304" pitchFamily="18" charset="0"/>
                <a:cs typeface="Times New Roman" panose="02020603050405020304" pitchFamily="18" charset="0"/>
              </a:rPr>
              <a:t>Duality of </a:t>
            </a:r>
            <a:r>
              <a:rPr lang="en-US" altLang="zh-CN" sz="2400" i="1" dirty="0" smtClean="0">
                <a:solidFill>
                  <a:srgbClr val="3333CC"/>
                </a:solidFill>
                <a:latin typeface="Times New Roman" panose="02020603050405020304" pitchFamily="18" charset="0"/>
                <a:cs typeface="Times New Roman" panose="02020603050405020304" pitchFamily="18" charset="0"/>
              </a:rPr>
              <a:t>T</a:t>
            </a:r>
            <a:r>
              <a:rPr lang="en-US" altLang="zh-CN" sz="2400" baseline="-25000" dirty="0" smtClean="0">
                <a:solidFill>
                  <a:srgbClr val="3333CC"/>
                </a:solidFill>
                <a:latin typeface="Times New Roman" panose="02020603050405020304" pitchFamily="18" charset="0"/>
                <a:cs typeface="Times New Roman" panose="02020603050405020304" pitchFamily="18" charset="0"/>
              </a:rPr>
              <a:t>P</a:t>
            </a:r>
            <a:r>
              <a:rPr lang="en-US" altLang="zh-CN" sz="2400" dirty="0" smtClean="0">
                <a:solidFill>
                  <a:srgbClr val="3333CC"/>
                </a:solidFill>
                <a:latin typeface="Times New Roman" panose="02020603050405020304" pitchFamily="18" charset="0"/>
                <a:cs typeface="Times New Roman" panose="02020603050405020304" pitchFamily="18" charset="0"/>
              </a:rPr>
              <a:t> and </a:t>
            </a:r>
            <a:r>
              <a:rPr lang="en-US" altLang="zh-CN" sz="2400" i="1" dirty="0" smtClean="0">
                <a:solidFill>
                  <a:srgbClr val="3333CC"/>
                </a:solidFill>
                <a:latin typeface="Times New Roman" panose="02020603050405020304" pitchFamily="18" charset="0"/>
                <a:cs typeface="Times New Roman" panose="02020603050405020304" pitchFamily="18" charset="0"/>
              </a:rPr>
              <a:t>T</a:t>
            </a:r>
            <a:r>
              <a:rPr lang="en-US" altLang="zh-CN" sz="2400" baseline="-25000" dirty="0" smtClean="0">
                <a:solidFill>
                  <a:srgbClr val="3333CC"/>
                </a:solidFill>
                <a:latin typeface="Times New Roman" panose="02020603050405020304" pitchFamily="18" charset="0"/>
                <a:cs typeface="Times New Roman" panose="02020603050405020304" pitchFamily="18" charset="0"/>
              </a:rPr>
              <a:t>N</a:t>
            </a:r>
            <a:r>
              <a:rPr lang="en-US" altLang="zh-CN" sz="2400" dirty="0" smtClean="0">
                <a:solidFill>
                  <a:srgbClr val="3333CC"/>
                </a:solidFill>
                <a:latin typeface="Times New Roman" panose="02020603050405020304" pitchFamily="18" charset="0"/>
                <a:cs typeface="Times New Roman" panose="02020603050405020304" pitchFamily="18" charset="0"/>
              </a:rPr>
              <a:t> with field</a:t>
            </a:r>
          </a:p>
          <a:p>
            <a:pPr marL="914400" lvl="1" indent="-457200">
              <a:spcBef>
                <a:spcPts val="1200"/>
              </a:spcBef>
              <a:buFont typeface="Wingdings" panose="05000000000000000000" pitchFamily="2" charset="2"/>
              <a:buChar char="ü"/>
            </a:pPr>
            <a:r>
              <a:rPr lang="en-US" altLang="zh-CN" sz="2400" dirty="0" smtClean="0">
                <a:solidFill>
                  <a:srgbClr val="3333CC"/>
                </a:solidFill>
                <a:latin typeface="Times New Roman" panose="02020603050405020304" pitchFamily="18" charset="0"/>
                <a:cs typeface="Times New Roman" panose="02020603050405020304" pitchFamily="18" charset="0"/>
              </a:rPr>
              <a:t>Quantum Critical scaling </a:t>
            </a:r>
          </a:p>
          <a:p>
            <a:pPr marL="914400" lvl="1" indent="-457200">
              <a:spcBef>
                <a:spcPts val="1200"/>
              </a:spcBef>
              <a:buFont typeface="Wingdings" panose="05000000000000000000" pitchFamily="2" charset="2"/>
              <a:buChar char="ü"/>
            </a:pPr>
            <a:r>
              <a:rPr lang="en-US" altLang="zh-CN" sz="2400" dirty="0" smtClean="0">
                <a:solidFill>
                  <a:srgbClr val="3333CC"/>
                </a:solidFill>
                <a:latin typeface="Times New Roman" panose="02020603050405020304" pitchFamily="18" charset="0"/>
                <a:cs typeface="Times New Roman" panose="02020603050405020304" pitchFamily="18" charset="0"/>
              </a:rPr>
              <a:t>An </a:t>
            </a:r>
            <a:r>
              <a:rPr lang="en-US" altLang="zh-CN" sz="2400" u="sng" dirty="0">
                <a:solidFill>
                  <a:srgbClr val="3333CC"/>
                </a:solidFill>
                <a:latin typeface="Times New Roman" panose="02020603050405020304" pitchFamily="18" charset="0"/>
                <a:cs typeface="Times New Roman" panose="02020603050405020304" pitchFamily="18" charset="0"/>
              </a:rPr>
              <a:t>emergent </a:t>
            </a:r>
            <a:r>
              <a:rPr lang="en-US" altLang="zh-CN" sz="2400" u="sng" dirty="0" smtClean="0">
                <a:solidFill>
                  <a:srgbClr val="3333CC"/>
                </a:solidFill>
                <a:latin typeface="Times New Roman" panose="02020603050405020304" pitchFamily="18" charset="0"/>
                <a:cs typeface="Times New Roman" panose="02020603050405020304" pitchFamily="18" charset="0"/>
              </a:rPr>
              <a:t>O(3) symmetry</a:t>
            </a:r>
          </a:p>
          <a:p>
            <a:pPr marL="457200" indent="-457200">
              <a:spcBef>
                <a:spcPts val="1200"/>
              </a:spcBef>
              <a:buFont typeface="Wingdings" panose="05000000000000000000" pitchFamily="2" charset="2"/>
              <a:buChar char="ü"/>
            </a:pPr>
            <a:endParaRPr lang="en-US" altLang="zh-CN" sz="2400" dirty="0" smtClean="0">
              <a:solidFill>
                <a:srgbClr val="3333CC"/>
              </a:solidFill>
              <a:latin typeface="Times New Roman" panose="02020603050405020304" pitchFamily="18" charset="0"/>
              <a:cs typeface="Times New Roman" panose="02020603050405020304" pitchFamily="18" charset="0"/>
            </a:endParaRPr>
          </a:p>
        </p:txBody>
      </p:sp>
      <p:pic>
        <p:nvPicPr>
          <p:cNvPr id="7" name="Picture 3"/>
          <p:cNvPicPr>
            <a:picLocks noChangeAspect="1" noChangeArrowheads="1"/>
          </p:cNvPicPr>
          <p:nvPr/>
        </p:nvPicPr>
        <p:blipFill>
          <a:blip r:embed="rId4" cstate="print"/>
          <a:srcRect/>
          <a:stretch>
            <a:fillRect/>
          </a:stretch>
        </p:blipFill>
        <p:spPr bwMode="auto">
          <a:xfrm>
            <a:off x="-3174" y="748902"/>
            <a:ext cx="9148763" cy="133350"/>
          </a:xfrm>
          <a:prstGeom prst="rect">
            <a:avLst/>
          </a:prstGeom>
          <a:noFill/>
          <a:ln w="38100">
            <a:noFill/>
            <a:miter lim="800000"/>
            <a:headEnd/>
            <a:tailEnd/>
          </a:ln>
        </p:spPr>
      </p:pic>
      <p:sp>
        <p:nvSpPr>
          <p:cNvPr id="4" name="矩形 3"/>
          <p:cNvSpPr/>
          <p:nvPr/>
        </p:nvSpPr>
        <p:spPr>
          <a:xfrm>
            <a:off x="98048" y="6279811"/>
            <a:ext cx="5156283" cy="458074"/>
          </a:xfrm>
          <a:prstGeom prst="rect">
            <a:avLst/>
          </a:prstGeom>
        </p:spPr>
        <p:txBody>
          <a:bodyPr wrap="none">
            <a:spAutoFit/>
          </a:bodyPr>
          <a:lstStyle/>
          <a:p>
            <a:pPr>
              <a:lnSpc>
                <a:spcPct val="150000"/>
              </a:lnSpc>
            </a:pPr>
            <a:r>
              <a:rPr lang="en-US" altLang="zh-CN"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 Cui et al., </a:t>
            </a:r>
            <a:r>
              <a:rPr lang="en-US" altLang="zh-CN" dirty="0" smtClean="0">
                <a:solidFill>
                  <a:srgbClr val="0033CC"/>
                </a:solidFill>
                <a:latin typeface="Times New Roman" panose="02020603050405020304" pitchFamily="18" charset="0"/>
                <a:ea typeface="楷体" panose="02010609060101010101" pitchFamily="49" charset="-122"/>
                <a:cs typeface="Times New Roman" panose="02020603050405020304" pitchFamily="18" charset="0"/>
              </a:rPr>
              <a:t>arXiv:2204.08133 (to appear in Science)</a:t>
            </a:r>
            <a:endParaRPr lang="en-US" altLang="zh-CN" dirty="0">
              <a:solidFill>
                <a:srgbClr val="0033CC"/>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49247776"/>
      </p:ext>
    </p:extLst>
  </p:cSld>
  <p:clrMapOvr>
    <a:masterClrMapping/>
  </p:clrMapOvr>
  <mc:AlternateContent xmlns:mc="http://schemas.openxmlformats.org/markup-compatibility/2006" xmlns:p14="http://schemas.microsoft.com/office/powerpoint/2010/main">
    <mc:Choice Requires="p14">
      <p:transition spd="slow" p14:dur="2000" advTm="112314"/>
    </mc:Choice>
    <mc:Fallback xmlns="">
      <p:transition spd="slow" advTm="11231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83" descr="3603036"/>
          <p:cNvPicPr>
            <a:picLocks noChangeAspect="1" noChangeArrowheads="1"/>
          </p:cNvPicPr>
          <p:nvPr/>
        </p:nvPicPr>
        <p:blipFill>
          <a:blip r:embed="rId2" cstate="print"/>
          <a:srcRect/>
          <a:stretch>
            <a:fillRect/>
          </a:stretch>
        </p:blipFill>
        <p:spPr bwMode="auto">
          <a:xfrm>
            <a:off x="860906" y="3780786"/>
            <a:ext cx="1982736" cy="1037624"/>
          </a:xfrm>
          <a:prstGeom prst="rect">
            <a:avLst/>
          </a:prstGeom>
          <a:noFill/>
          <a:ln w="9525">
            <a:noFill/>
            <a:miter lim="800000"/>
            <a:headEnd/>
            <a:tailEnd/>
          </a:ln>
        </p:spPr>
      </p:pic>
      <p:grpSp>
        <p:nvGrpSpPr>
          <p:cNvPr id="7" name="组合 6">
            <a:extLst>
              <a:ext uri="{FF2B5EF4-FFF2-40B4-BE49-F238E27FC236}">
                <a16:creationId xmlns:a16="http://schemas.microsoft.com/office/drawing/2014/main" id="{200EC72F-97FF-4B61-9C64-FA8A404B690B}"/>
              </a:ext>
            </a:extLst>
          </p:cNvPr>
          <p:cNvGrpSpPr/>
          <p:nvPr/>
        </p:nvGrpSpPr>
        <p:grpSpPr>
          <a:xfrm>
            <a:off x="397659" y="836645"/>
            <a:ext cx="3441342" cy="2523038"/>
            <a:chOff x="323529" y="969650"/>
            <a:chExt cx="4091325" cy="3534507"/>
          </a:xfrm>
        </p:grpSpPr>
        <p:sp>
          <p:nvSpPr>
            <p:cNvPr id="4" name="Rectangle 787"/>
            <p:cNvSpPr>
              <a:spLocks noChangeArrowheads="1"/>
            </p:cNvSpPr>
            <p:nvPr/>
          </p:nvSpPr>
          <p:spPr bwMode="auto">
            <a:xfrm>
              <a:off x="585468" y="4070961"/>
              <a:ext cx="3829386" cy="433196"/>
            </a:xfrm>
            <a:prstGeom prst="rect">
              <a:avLst/>
            </a:prstGeom>
            <a:noFill/>
            <a:ln w="9525">
              <a:noFill/>
              <a:miter lim="800000"/>
              <a:headEnd/>
              <a:tailEnd/>
            </a:ln>
          </p:spPr>
          <p:txBody>
            <a:bodyPr wrap="square">
              <a:spAutoFit/>
            </a:bodyPr>
            <a:lstStyle/>
            <a:p>
              <a:r>
                <a:rPr lang="en-US" altLang="zh-CN" sz="2215" b="1" dirty="0">
                  <a:solidFill>
                    <a:srgbClr val="C00000"/>
                  </a:solidFill>
                </a:rPr>
                <a:t> 12 T + 1.5 K+ 2.4 </a:t>
              </a:r>
              <a:r>
                <a:rPr lang="en-US" altLang="zh-CN" sz="2215" b="1" dirty="0" err="1">
                  <a:solidFill>
                    <a:srgbClr val="C00000"/>
                  </a:solidFill>
                </a:rPr>
                <a:t>GPa</a:t>
              </a:r>
              <a:r>
                <a:rPr lang="en-US" altLang="zh-CN" sz="2215" b="1" dirty="0">
                  <a:solidFill>
                    <a:srgbClr val="C00000"/>
                  </a:solidFill>
                </a:rPr>
                <a:t> </a:t>
              </a:r>
            </a:p>
          </p:txBody>
        </p:sp>
        <p:pic>
          <p:nvPicPr>
            <p:cNvPr id="11" name="Picture 2" descr="D:\photo2\20130516\IMG_2342.JPG"/>
            <p:cNvPicPr>
              <a:picLocks noChangeAspect="1" noChangeArrowheads="1"/>
            </p:cNvPicPr>
            <p:nvPr/>
          </p:nvPicPr>
          <p:blipFill>
            <a:blip r:embed="rId3" cstate="print"/>
            <a:srcRect/>
            <a:stretch>
              <a:fillRect/>
            </a:stretch>
          </p:blipFill>
          <p:spPr bwMode="auto">
            <a:xfrm>
              <a:off x="323529" y="969650"/>
              <a:ext cx="3458711" cy="2935347"/>
            </a:xfrm>
            <a:prstGeom prst="rect">
              <a:avLst/>
            </a:prstGeom>
            <a:noFill/>
            <a:ln w="9525">
              <a:noFill/>
              <a:miter lim="800000"/>
              <a:headEnd/>
              <a:tailEnd/>
            </a:ln>
          </p:spPr>
        </p:pic>
      </p:grpSp>
      <p:sp>
        <p:nvSpPr>
          <p:cNvPr id="3" name="Text Box 786"/>
          <p:cNvSpPr txBox="1">
            <a:spLocks noChangeArrowheads="1"/>
          </p:cNvSpPr>
          <p:nvPr/>
        </p:nvSpPr>
        <p:spPr bwMode="auto">
          <a:xfrm>
            <a:off x="7668344" y="1988840"/>
            <a:ext cx="1813162" cy="1791946"/>
          </a:xfrm>
          <a:prstGeom prst="rect">
            <a:avLst/>
          </a:prstGeom>
          <a:noFill/>
          <a:ln w="9525">
            <a:noFill/>
            <a:miter lim="800000"/>
            <a:headEnd/>
            <a:tailEnd/>
          </a:ln>
        </p:spPr>
        <p:txBody>
          <a:bodyPr wrap="square">
            <a:spAutoFit/>
          </a:bodyPr>
          <a:lstStyle/>
          <a:p>
            <a:r>
              <a:rPr lang="en-US" altLang="zh-CN" sz="2215" b="1" dirty="0"/>
              <a:t>16 T </a:t>
            </a:r>
          </a:p>
          <a:p>
            <a:r>
              <a:rPr lang="en-US" altLang="zh-CN" sz="2215" b="1" dirty="0"/>
              <a:t> </a:t>
            </a:r>
            <a:r>
              <a:rPr lang="en-US" altLang="zh-CN" sz="2215" b="1" dirty="0" smtClean="0">
                <a:solidFill>
                  <a:srgbClr val="C00000"/>
                </a:solidFill>
              </a:rPr>
              <a:t>2.4 </a:t>
            </a:r>
            <a:r>
              <a:rPr lang="en-US" altLang="zh-CN" sz="2215" b="1" dirty="0" err="1" smtClean="0">
                <a:solidFill>
                  <a:srgbClr val="C00000"/>
                </a:solidFill>
              </a:rPr>
              <a:t>GPa</a:t>
            </a:r>
            <a:endParaRPr lang="en-US" altLang="zh-CN" sz="2215" b="1" dirty="0">
              <a:solidFill>
                <a:srgbClr val="C00000"/>
              </a:solidFill>
            </a:endParaRPr>
          </a:p>
          <a:p>
            <a:r>
              <a:rPr lang="en-US" altLang="zh-CN" sz="2215" b="1" dirty="0">
                <a:solidFill>
                  <a:srgbClr val="C00000"/>
                </a:solidFill>
              </a:rPr>
              <a:t> 25 </a:t>
            </a:r>
            <a:r>
              <a:rPr lang="en-US" altLang="zh-CN" sz="2215" b="1" dirty="0" err="1" smtClean="0">
                <a:solidFill>
                  <a:srgbClr val="C00000"/>
                </a:solidFill>
              </a:rPr>
              <a:t>mK</a:t>
            </a:r>
            <a:endParaRPr lang="en-US" altLang="zh-CN" sz="2215" b="1" dirty="0">
              <a:solidFill>
                <a:srgbClr val="C00000"/>
              </a:solidFill>
            </a:endParaRPr>
          </a:p>
          <a:p>
            <a:r>
              <a:rPr lang="en-US" altLang="zh-CN" sz="2215" b="1" dirty="0">
                <a:solidFill>
                  <a:srgbClr val="C00000"/>
                </a:solidFill>
              </a:rPr>
              <a:t>(bottom loading)</a:t>
            </a:r>
          </a:p>
        </p:txBody>
      </p:sp>
      <p:sp>
        <p:nvSpPr>
          <p:cNvPr id="14" name="TextBox 13"/>
          <p:cNvSpPr txBox="1"/>
          <p:nvPr/>
        </p:nvSpPr>
        <p:spPr>
          <a:xfrm>
            <a:off x="182214" y="0"/>
            <a:ext cx="8961786" cy="646331"/>
          </a:xfrm>
          <a:prstGeom prst="rect">
            <a:avLst/>
          </a:prstGeom>
          <a:noFill/>
        </p:spPr>
        <p:txBody>
          <a:bodyPr wrap="square" rtlCol="0">
            <a:spAutoFit/>
          </a:bodyPr>
          <a:lstStyle/>
          <a:p>
            <a:pPr algn="ctr"/>
            <a:r>
              <a:rPr lang="en-US" altLang="zh-CN" sz="3600" b="1" dirty="0">
                <a:solidFill>
                  <a:srgbClr val="003300"/>
                </a:solidFill>
                <a:latin typeface="Times New Roman" panose="02020603050405020304" pitchFamily="18" charset="0"/>
                <a:cs typeface="Times New Roman" panose="02020603050405020304" pitchFamily="18" charset="0"/>
              </a:rPr>
              <a:t>NMR+ </a:t>
            </a:r>
            <a:r>
              <a:rPr lang="zh-CN" altLang="en-US" sz="3600" b="1" dirty="0" smtClean="0">
                <a:solidFill>
                  <a:srgbClr val="003300"/>
                </a:solidFill>
                <a:latin typeface="Times New Roman" panose="02020603050405020304" pitchFamily="18" charset="0"/>
                <a:cs typeface="Times New Roman" panose="02020603050405020304" pitchFamily="18" charset="0"/>
              </a:rPr>
              <a:t>高压、强磁场、极低温</a:t>
            </a:r>
            <a:r>
              <a:rPr lang="en-US" altLang="zh-CN" sz="3600" b="1" dirty="0" smtClean="0">
                <a:solidFill>
                  <a:srgbClr val="003300"/>
                </a:solidFill>
                <a:latin typeface="Times New Roman" panose="02020603050405020304" pitchFamily="18" charset="0"/>
                <a:cs typeface="Times New Roman" panose="02020603050405020304" pitchFamily="18" charset="0"/>
              </a:rPr>
              <a:t> </a:t>
            </a:r>
            <a:r>
              <a:rPr lang="en-US" altLang="zh-CN" sz="3600" b="1" dirty="0">
                <a:solidFill>
                  <a:srgbClr val="003300"/>
                </a:solidFill>
                <a:latin typeface="Times New Roman" panose="02020603050405020304" pitchFamily="18" charset="0"/>
                <a:cs typeface="Times New Roman" panose="02020603050405020304" pitchFamily="18" charset="0"/>
              </a:rPr>
              <a:t>@ </a:t>
            </a:r>
            <a:r>
              <a:rPr lang="zh-CN" altLang="en-US" sz="3600" b="1" dirty="0" smtClean="0">
                <a:solidFill>
                  <a:srgbClr val="003300"/>
                </a:solidFill>
                <a:latin typeface="Times New Roman" panose="02020603050405020304" pitchFamily="18" charset="0"/>
                <a:cs typeface="Times New Roman" panose="02020603050405020304" pitchFamily="18" charset="0"/>
              </a:rPr>
              <a:t>人民大学</a:t>
            </a:r>
            <a:endParaRPr lang="zh-CN" altLang="en-US" sz="3600" b="1" dirty="0">
              <a:solidFill>
                <a:srgbClr val="003300"/>
              </a:solidFill>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7224" y="836645"/>
            <a:ext cx="2896899" cy="5669771"/>
          </a:xfrm>
          <a:prstGeom prst="rect">
            <a:avLst/>
          </a:prstGeom>
        </p:spPr>
      </p:pic>
      <p:sp>
        <p:nvSpPr>
          <p:cNvPr id="9" name="Text Box 786"/>
          <p:cNvSpPr txBox="1">
            <a:spLocks noChangeArrowheads="1"/>
          </p:cNvSpPr>
          <p:nvPr/>
        </p:nvSpPr>
        <p:spPr bwMode="auto">
          <a:xfrm>
            <a:off x="2513071" y="5095158"/>
            <a:ext cx="1969932" cy="1455783"/>
          </a:xfrm>
          <a:prstGeom prst="rect">
            <a:avLst/>
          </a:prstGeom>
          <a:noFill/>
          <a:ln w="9525">
            <a:noFill/>
            <a:miter lim="800000"/>
            <a:headEnd/>
            <a:tailEnd/>
          </a:ln>
        </p:spPr>
        <p:txBody>
          <a:bodyPr wrap="square">
            <a:spAutoFit/>
          </a:bodyPr>
          <a:lstStyle/>
          <a:p>
            <a:r>
              <a:rPr lang="en-US" altLang="zh-CN" sz="2215" b="1" dirty="0">
                <a:solidFill>
                  <a:srgbClr val="C00000"/>
                </a:solidFill>
              </a:rPr>
              <a:t>8 </a:t>
            </a:r>
            <a:r>
              <a:rPr lang="en-US" altLang="zh-CN" sz="2215" b="1" dirty="0" err="1">
                <a:solidFill>
                  <a:srgbClr val="C00000"/>
                </a:solidFill>
              </a:rPr>
              <a:t>GPa</a:t>
            </a:r>
            <a:r>
              <a:rPr lang="en-US" altLang="zh-CN" sz="2215" b="1" dirty="0">
                <a:solidFill>
                  <a:srgbClr val="C00000"/>
                </a:solidFill>
              </a:rPr>
              <a:t> (CAC) </a:t>
            </a:r>
          </a:p>
          <a:p>
            <a:r>
              <a:rPr lang="en-US" altLang="zh-CN" sz="2215" b="1" dirty="0"/>
              <a:t>10 T</a:t>
            </a:r>
          </a:p>
          <a:p>
            <a:r>
              <a:rPr lang="en-US" altLang="zh-CN" sz="2215" b="1" dirty="0"/>
              <a:t>(with IOP, JG Cheng)</a:t>
            </a:r>
          </a:p>
        </p:txBody>
      </p:sp>
      <p:pic>
        <p:nvPicPr>
          <p:cNvPr id="10" name="图片 9"/>
          <p:cNvPicPr>
            <a:picLocks noChangeAspect="1"/>
          </p:cNvPicPr>
          <p:nvPr/>
        </p:nvPicPr>
        <p:blipFill>
          <a:blip r:embed="rId5" cstate="print"/>
          <a:stretch>
            <a:fillRect/>
          </a:stretch>
        </p:blipFill>
        <p:spPr>
          <a:xfrm>
            <a:off x="143898" y="4965116"/>
            <a:ext cx="2236470" cy="1366732"/>
          </a:xfrm>
          <a:prstGeom prst="rect">
            <a:avLst/>
          </a:prstGeom>
        </p:spPr>
      </p:pic>
      <p:pic>
        <p:nvPicPr>
          <p:cNvPr id="12" name="Picture 3"/>
          <p:cNvPicPr>
            <a:picLocks noChangeAspect="1" noChangeArrowheads="1"/>
          </p:cNvPicPr>
          <p:nvPr/>
        </p:nvPicPr>
        <p:blipFill>
          <a:blip r:embed="rId6" cstate="print"/>
          <a:srcRect/>
          <a:stretch>
            <a:fillRect/>
          </a:stretch>
        </p:blipFill>
        <p:spPr bwMode="auto">
          <a:xfrm>
            <a:off x="-3174" y="607581"/>
            <a:ext cx="9148763" cy="133350"/>
          </a:xfrm>
          <a:prstGeom prst="rect">
            <a:avLst/>
          </a:prstGeom>
          <a:noFill/>
          <a:ln w="38100">
            <a:noFill/>
            <a:miter lim="800000"/>
            <a:headEnd/>
            <a:tailEnd/>
          </a:ln>
        </p:spPr>
      </p:pic>
    </p:spTree>
    <p:extLst>
      <p:ext uri="{BB962C8B-B14F-4D97-AF65-F5344CB8AC3E}">
        <p14:creationId xmlns:p14="http://schemas.microsoft.com/office/powerpoint/2010/main" val="537929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Text Box 13"/>
          <p:cNvSpPr txBox="1">
            <a:spLocks noChangeArrowheads="1"/>
          </p:cNvSpPr>
          <p:nvPr/>
        </p:nvSpPr>
        <p:spPr bwMode="auto">
          <a:xfrm>
            <a:off x="59390" y="319489"/>
            <a:ext cx="9134757" cy="523220"/>
          </a:xfrm>
          <a:prstGeom prst="rect">
            <a:avLst/>
          </a:prstGeom>
          <a:noFill/>
          <a:ln w="9525">
            <a:noFill/>
            <a:miter lim="800000"/>
            <a:headEnd/>
            <a:tailEnd/>
          </a:ln>
        </p:spPr>
        <p:txBody>
          <a:bodyPr wrap="square">
            <a:spAutoFit/>
          </a:bodyPr>
          <a:lstStyle/>
          <a:p>
            <a:r>
              <a:rPr lang="en-US" altLang="zh-CN" sz="2800" u="sng" dirty="0" smtClean="0">
                <a:solidFill>
                  <a:srgbClr val="006600"/>
                </a:solidFill>
                <a:latin typeface="Times New Roman" pitchFamily="18" charset="0"/>
                <a:cs typeface="Times New Roman" pitchFamily="18" charset="0"/>
              </a:rPr>
              <a:t>Condensed-matter </a:t>
            </a:r>
            <a:r>
              <a:rPr lang="en-US" altLang="zh-CN" sz="2800" u="sng" dirty="0">
                <a:solidFill>
                  <a:srgbClr val="006600"/>
                </a:solidFill>
                <a:latin typeface="Times New Roman" pitchFamily="18" charset="0"/>
                <a:cs typeface="Times New Roman" pitchFamily="18" charset="0"/>
              </a:rPr>
              <a:t>NMR: </a:t>
            </a:r>
            <a:r>
              <a:rPr lang="en-US" altLang="zh-CN" sz="2800" dirty="0" smtClean="0">
                <a:solidFill>
                  <a:srgbClr val="006600"/>
                </a:solidFill>
                <a:latin typeface="Times New Roman" pitchFamily="18" charset="0"/>
                <a:cs typeface="Times New Roman" pitchFamily="18" charset="0"/>
              </a:rPr>
              <a:t>A local, low-energy magnetic probe</a:t>
            </a:r>
            <a:endParaRPr lang="en-US" altLang="zh-CN" sz="2800" dirty="0">
              <a:solidFill>
                <a:srgbClr val="006600"/>
              </a:solidFill>
              <a:latin typeface="Times New Roman" pitchFamily="18" charset="0"/>
              <a:cs typeface="Times New Roman" pitchFamily="18" charset="0"/>
            </a:endParaRPr>
          </a:p>
        </p:txBody>
      </p:sp>
      <p:grpSp>
        <p:nvGrpSpPr>
          <p:cNvPr id="3" name="组合 19"/>
          <p:cNvGrpSpPr>
            <a:grpSpLocks/>
          </p:cNvGrpSpPr>
          <p:nvPr/>
        </p:nvGrpSpPr>
        <p:grpSpPr bwMode="auto">
          <a:xfrm>
            <a:off x="304800" y="1748890"/>
            <a:ext cx="2345492" cy="2478783"/>
            <a:chOff x="304800" y="1295400"/>
            <a:chExt cx="2208210" cy="1905000"/>
          </a:xfrm>
        </p:grpSpPr>
        <p:sp>
          <p:nvSpPr>
            <p:cNvPr id="2060" name="Line 19"/>
            <p:cNvSpPr>
              <a:spLocks noChangeShapeType="1"/>
            </p:cNvSpPr>
            <p:nvPr/>
          </p:nvSpPr>
          <p:spPr bwMode="auto">
            <a:xfrm flipV="1">
              <a:off x="457200" y="1828800"/>
              <a:ext cx="0" cy="1371600"/>
            </a:xfrm>
            <a:prstGeom prst="line">
              <a:avLst/>
            </a:prstGeom>
            <a:noFill/>
            <a:ln w="50800">
              <a:solidFill>
                <a:srgbClr val="FF0066"/>
              </a:solidFill>
              <a:round/>
              <a:headEnd/>
              <a:tailEnd type="arrow" w="med" len="med"/>
            </a:ln>
          </p:spPr>
          <p:txBody>
            <a:bodyPr/>
            <a:lstStyle/>
            <a:p>
              <a:endParaRPr lang="zh-CN" altLang="en-US"/>
            </a:p>
          </p:txBody>
        </p:sp>
        <p:sp>
          <p:nvSpPr>
            <p:cNvPr id="2061" name="Text Box 20"/>
            <p:cNvSpPr txBox="1">
              <a:spLocks noChangeArrowheads="1"/>
            </p:cNvSpPr>
            <p:nvPr/>
          </p:nvSpPr>
          <p:spPr bwMode="auto">
            <a:xfrm>
              <a:off x="304800" y="1295400"/>
              <a:ext cx="323267" cy="289260"/>
            </a:xfrm>
            <a:prstGeom prst="rect">
              <a:avLst/>
            </a:prstGeom>
            <a:noFill/>
            <a:ln w="9525">
              <a:noFill/>
              <a:miter lim="800000"/>
              <a:headEnd/>
              <a:tailEnd/>
            </a:ln>
          </p:spPr>
          <p:txBody>
            <a:bodyPr wrap="none">
              <a:spAutoFit/>
            </a:bodyPr>
            <a:lstStyle/>
            <a:p>
              <a:r>
                <a:rPr lang="en-US" altLang="zh-CN" sz="1846">
                  <a:solidFill>
                    <a:srgbClr val="FF0066"/>
                  </a:solidFill>
                  <a:latin typeface="Times New Roman" pitchFamily="18" charset="0"/>
                </a:rPr>
                <a:t>B</a:t>
              </a:r>
            </a:p>
          </p:txBody>
        </p:sp>
        <p:sp>
          <p:nvSpPr>
            <p:cNvPr id="2063" name="Oval 26"/>
            <p:cNvSpPr>
              <a:spLocks noChangeArrowheads="1"/>
            </p:cNvSpPr>
            <p:nvPr/>
          </p:nvSpPr>
          <p:spPr bwMode="auto">
            <a:xfrm>
              <a:off x="923925" y="1713052"/>
              <a:ext cx="1584325" cy="1377388"/>
            </a:xfrm>
            <a:prstGeom prst="ellipse">
              <a:avLst/>
            </a:prstGeom>
            <a:solidFill>
              <a:srgbClr val="00B050"/>
            </a:solidFill>
            <a:ln w="63500">
              <a:solidFill>
                <a:schemeClr val="bg1"/>
              </a:solidFill>
              <a:round/>
              <a:headEnd/>
              <a:tailEnd/>
            </a:ln>
          </p:spPr>
          <p:txBody>
            <a:bodyPr wrap="none" anchor="ctr"/>
            <a:lstStyle/>
            <a:p>
              <a:endParaRPr lang="zh-CN" altLang="en-US">
                <a:solidFill>
                  <a:srgbClr val="FF0000"/>
                </a:solidFill>
              </a:endParaRPr>
            </a:p>
          </p:txBody>
        </p:sp>
        <p:sp>
          <p:nvSpPr>
            <p:cNvPr id="2064" name="Oval 17"/>
            <p:cNvSpPr>
              <a:spLocks noChangeArrowheads="1"/>
            </p:cNvSpPr>
            <p:nvPr/>
          </p:nvSpPr>
          <p:spPr bwMode="auto">
            <a:xfrm>
              <a:off x="1656070" y="2048718"/>
              <a:ext cx="267108" cy="570658"/>
            </a:xfrm>
            <a:prstGeom prst="ellipse">
              <a:avLst/>
            </a:prstGeom>
            <a:solidFill>
              <a:srgbClr val="FF0000"/>
            </a:solidFill>
            <a:ln w="9525">
              <a:solidFill>
                <a:schemeClr val="tx1"/>
              </a:solidFill>
              <a:round/>
              <a:headEnd/>
              <a:tailEnd/>
            </a:ln>
            <a:scene3d>
              <a:camera prst="orthographicFront">
                <a:rot lat="0" lon="0" rev="2700000"/>
              </a:camera>
              <a:lightRig rig="threePt" dir="t"/>
            </a:scene3d>
          </p:spPr>
          <p:txBody>
            <a:bodyPr wrap="none" anchor="ctr"/>
            <a:lstStyle/>
            <a:p>
              <a:endParaRPr lang="zh-CN" altLang="en-US"/>
            </a:p>
          </p:txBody>
        </p:sp>
        <p:sp>
          <p:nvSpPr>
            <p:cNvPr id="2" name="Line 27"/>
            <p:cNvSpPr>
              <a:spLocks noChangeShapeType="1"/>
            </p:cNvSpPr>
            <p:nvPr/>
          </p:nvSpPr>
          <p:spPr bwMode="auto">
            <a:xfrm flipH="1" flipV="1">
              <a:off x="1772560" y="2031353"/>
              <a:ext cx="11723" cy="491925"/>
            </a:xfrm>
            <a:prstGeom prst="line">
              <a:avLst/>
            </a:prstGeom>
            <a:noFill/>
            <a:ln w="50800">
              <a:solidFill>
                <a:srgbClr val="FFFF00"/>
              </a:solidFill>
              <a:round/>
              <a:headEnd/>
              <a:tailEnd type="arrow" w="med" len="med"/>
            </a:ln>
          </p:spPr>
          <p:txBody>
            <a:bodyPr/>
            <a:lstStyle/>
            <a:p>
              <a:endParaRPr lang="zh-CN" altLang="en-US"/>
            </a:p>
          </p:txBody>
        </p:sp>
        <p:grpSp>
          <p:nvGrpSpPr>
            <p:cNvPr id="4" name="Group 28"/>
            <p:cNvGrpSpPr>
              <a:grpSpLocks/>
            </p:cNvGrpSpPr>
            <p:nvPr/>
          </p:nvGrpSpPr>
          <p:grpSpPr bwMode="auto">
            <a:xfrm>
              <a:off x="2284410" y="2551132"/>
              <a:ext cx="228600" cy="381000"/>
              <a:chOff x="2375" y="1766"/>
              <a:chExt cx="144" cy="240"/>
            </a:xfrm>
          </p:grpSpPr>
          <p:sp>
            <p:nvSpPr>
              <p:cNvPr id="2067" name="Oval 29"/>
              <p:cNvSpPr>
                <a:spLocks noChangeArrowheads="1"/>
              </p:cNvSpPr>
              <p:nvPr/>
            </p:nvSpPr>
            <p:spPr bwMode="auto">
              <a:xfrm>
                <a:off x="2375" y="1814"/>
                <a:ext cx="144" cy="144"/>
              </a:xfrm>
              <a:prstGeom prst="ellipse">
                <a:avLst/>
              </a:prstGeom>
              <a:solidFill>
                <a:srgbClr val="FFCC00"/>
              </a:solidFill>
              <a:ln w="9525">
                <a:solidFill>
                  <a:srgbClr val="FFFF00"/>
                </a:solidFill>
                <a:round/>
                <a:headEnd/>
                <a:tailEnd/>
              </a:ln>
            </p:spPr>
            <p:txBody>
              <a:bodyPr wrap="none" anchor="ctr"/>
              <a:lstStyle/>
              <a:p>
                <a:endParaRPr lang="zh-CN" altLang="en-US"/>
              </a:p>
            </p:txBody>
          </p:sp>
          <p:sp>
            <p:nvSpPr>
              <p:cNvPr id="2068" name="Line 30"/>
              <p:cNvSpPr>
                <a:spLocks noChangeShapeType="1"/>
              </p:cNvSpPr>
              <p:nvPr/>
            </p:nvSpPr>
            <p:spPr bwMode="auto">
              <a:xfrm flipV="1">
                <a:off x="2375" y="1766"/>
                <a:ext cx="144" cy="240"/>
              </a:xfrm>
              <a:prstGeom prst="line">
                <a:avLst/>
              </a:prstGeom>
              <a:noFill/>
              <a:ln w="38100">
                <a:solidFill>
                  <a:srgbClr val="FF0000"/>
                </a:solidFill>
                <a:round/>
                <a:headEnd/>
                <a:tailEnd type="arrow" w="med" len="med"/>
              </a:ln>
            </p:spPr>
            <p:txBody>
              <a:bodyPr/>
              <a:lstStyle/>
              <a:p>
                <a:endParaRPr lang="zh-CN" altLang="en-US"/>
              </a:p>
            </p:txBody>
          </p:sp>
        </p:grpSp>
      </p:grpSp>
      <p:sp>
        <p:nvSpPr>
          <p:cNvPr id="2056" name="TextBox 20"/>
          <p:cNvSpPr txBox="1">
            <a:spLocks noChangeArrowheads="1"/>
          </p:cNvSpPr>
          <p:nvPr/>
        </p:nvSpPr>
        <p:spPr bwMode="auto">
          <a:xfrm>
            <a:off x="2359621" y="1908957"/>
            <a:ext cx="7175896" cy="447495"/>
          </a:xfrm>
          <a:prstGeom prst="rect">
            <a:avLst/>
          </a:prstGeom>
          <a:noFill/>
          <a:ln w="9525">
            <a:noFill/>
            <a:miter lim="800000"/>
            <a:headEnd/>
            <a:tailEnd/>
          </a:ln>
        </p:spPr>
        <p:txBody>
          <a:bodyPr wrap="square">
            <a:spAutoFit/>
          </a:bodyPr>
          <a:lstStyle/>
          <a:p>
            <a:r>
              <a:rPr lang="en-US" altLang="zh-CN" sz="2308" b="1" dirty="0">
                <a:solidFill>
                  <a:srgbClr val="3333CC"/>
                </a:solidFill>
              </a:rPr>
              <a:t>NMR </a:t>
            </a:r>
            <a:r>
              <a:rPr lang="en-US" altLang="zh-CN" sz="2308" b="1" dirty="0" err="1">
                <a:solidFill>
                  <a:srgbClr val="3333CC"/>
                </a:solidFill>
              </a:rPr>
              <a:t>lineshape</a:t>
            </a:r>
            <a:r>
              <a:rPr lang="en-US" altLang="zh-CN" sz="2308" b="1" dirty="0">
                <a:solidFill>
                  <a:srgbClr val="3333CC"/>
                </a:solidFill>
              </a:rPr>
              <a:t>: static spin/charge distribution</a:t>
            </a:r>
          </a:p>
        </p:txBody>
      </p:sp>
      <p:graphicFrame>
        <p:nvGraphicFramePr>
          <p:cNvPr id="2051" name="Object 13"/>
          <p:cNvGraphicFramePr>
            <a:graphicFrameLocks noChangeAspect="1"/>
          </p:cNvGraphicFramePr>
          <p:nvPr>
            <p:extLst/>
          </p:nvPr>
        </p:nvGraphicFramePr>
        <p:xfrm>
          <a:off x="2300619" y="1296009"/>
          <a:ext cx="6747864" cy="584789"/>
        </p:xfrm>
        <a:graphic>
          <a:graphicData uri="http://schemas.openxmlformats.org/presentationml/2006/ole">
            <mc:AlternateContent xmlns:mc="http://schemas.openxmlformats.org/markup-compatibility/2006">
              <mc:Choice xmlns:v="urn:schemas-microsoft-com:vml" Requires="v">
                <p:oleObj spid="_x0000_s19526" name="公式" r:id="rId3" imgW="3111500" imgH="279400" progId="Equation.3">
                  <p:embed/>
                </p:oleObj>
              </mc:Choice>
              <mc:Fallback>
                <p:oleObj name="公式" r:id="rId3" imgW="3111500" imgH="279400" progId="Equation.3">
                  <p:embed/>
                  <p:pic>
                    <p:nvPicPr>
                      <p:cNvPr id="2051"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619" y="1296009"/>
                        <a:ext cx="6747864" cy="584789"/>
                      </a:xfrm>
                      <a:prstGeom prst="rect">
                        <a:avLst/>
                      </a:prstGeom>
                      <a:noFill/>
                    </p:spPr>
                  </p:pic>
                </p:oleObj>
              </mc:Fallback>
            </mc:AlternateContent>
          </a:graphicData>
        </a:graphic>
      </p:graphicFrame>
      <p:sp>
        <p:nvSpPr>
          <p:cNvPr id="2065" name="TextBox 25"/>
          <p:cNvSpPr txBox="1">
            <a:spLocks noChangeArrowheads="1"/>
          </p:cNvSpPr>
          <p:nvPr/>
        </p:nvSpPr>
        <p:spPr bwMode="auto">
          <a:xfrm>
            <a:off x="304007" y="5981504"/>
            <a:ext cx="8534400" cy="802656"/>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a:spAutoFit/>
          </a:bodyPr>
          <a:lstStyle/>
          <a:p>
            <a:pPr>
              <a:defRPr/>
            </a:pPr>
            <a:r>
              <a:rPr lang="en-US" altLang="zh-CN" sz="2308" b="1" u="sng" dirty="0">
                <a:solidFill>
                  <a:srgbClr val="002060"/>
                </a:solidFill>
                <a:latin typeface="Times New Roman" pitchFamily="18" charset="0"/>
                <a:cs typeface="Times New Roman" pitchFamily="18" charset="0"/>
              </a:rPr>
              <a:t>A sensitive probe of electronic charge and magnetism, and their low-energy fluctuations.</a:t>
            </a:r>
          </a:p>
        </p:txBody>
      </p:sp>
      <p:graphicFrame>
        <p:nvGraphicFramePr>
          <p:cNvPr id="22" name="对象 21"/>
          <p:cNvGraphicFramePr>
            <a:graphicFrameLocks noChangeAspect="1"/>
          </p:cNvGraphicFramePr>
          <p:nvPr/>
        </p:nvGraphicFramePr>
        <p:xfrm>
          <a:off x="1258179" y="3195628"/>
          <a:ext cx="653562" cy="388327"/>
        </p:xfrm>
        <a:graphic>
          <a:graphicData uri="http://schemas.openxmlformats.org/presentationml/2006/ole">
            <mc:AlternateContent xmlns:mc="http://schemas.openxmlformats.org/markup-compatibility/2006">
              <mc:Choice xmlns:v="urn:schemas-microsoft-com:vml" Requires="v">
                <p:oleObj spid="_x0000_s19527" name="公式" r:id="rId5" imgW="406224" imgH="241195" progId="Equation.3">
                  <p:embed/>
                </p:oleObj>
              </mc:Choice>
              <mc:Fallback>
                <p:oleObj name="公式" r:id="rId5" imgW="406224" imgH="241195" progId="Equation.3">
                  <p:embed/>
                  <p:pic>
                    <p:nvPicPr>
                      <p:cNvPr id="22" name="对象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179" y="3195628"/>
                        <a:ext cx="653562" cy="388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07" name="Object 7"/>
          <p:cNvGraphicFramePr>
            <a:graphicFrameLocks noChangeAspect="1"/>
          </p:cNvGraphicFramePr>
          <p:nvPr/>
        </p:nvGraphicFramePr>
        <p:xfrm>
          <a:off x="2113011" y="3942758"/>
          <a:ext cx="612531" cy="388326"/>
        </p:xfrm>
        <a:graphic>
          <a:graphicData uri="http://schemas.openxmlformats.org/presentationml/2006/ole">
            <mc:AlternateContent xmlns:mc="http://schemas.openxmlformats.org/markup-compatibility/2006">
              <mc:Choice xmlns:v="urn:schemas-microsoft-com:vml" Requires="v">
                <p:oleObj spid="_x0000_s19528" name="公式" r:id="rId7" imgW="380835" imgH="241195" progId="Equation.3">
                  <p:embed/>
                </p:oleObj>
              </mc:Choice>
              <mc:Fallback>
                <p:oleObj name="公式" r:id="rId7" imgW="380835" imgH="241195" progId="Equation.3">
                  <p:embed/>
                  <p:pic>
                    <p:nvPicPr>
                      <p:cNvPr id="204807"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3011" y="3942758"/>
                        <a:ext cx="612531" cy="388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4">
            <a:extLst>
              <a:ext uri="{FF2B5EF4-FFF2-40B4-BE49-F238E27FC236}">
                <a16:creationId xmlns:a16="http://schemas.microsoft.com/office/drawing/2014/main" id="{F052A1EE-5788-443D-99A2-BE479ED31FCD}"/>
              </a:ext>
            </a:extLst>
          </p:cNvPr>
          <p:cNvGraphicFramePr>
            <a:graphicFrameLocks noChangeAspect="1"/>
          </p:cNvGraphicFramePr>
          <p:nvPr/>
        </p:nvGraphicFramePr>
        <p:xfrm>
          <a:off x="3607681" y="2516460"/>
          <a:ext cx="3792871" cy="523154"/>
        </p:xfrm>
        <a:graphic>
          <a:graphicData uri="http://schemas.openxmlformats.org/presentationml/2006/ole">
            <mc:AlternateContent xmlns:mc="http://schemas.openxmlformats.org/markup-compatibility/2006">
              <mc:Choice xmlns:v="urn:schemas-microsoft-com:vml" Requires="v">
                <p:oleObj spid="_x0000_s19529" name="公式" r:id="rId9" imgW="1638000" imgH="228600" progId="Equation.3">
                  <p:embed/>
                </p:oleObj>
              </mc:Choice>
              <mc:Fallback>
                <p:oleObj name="公式" r:id="rId9" imgW="1638000" imgH="228600" progId="Equation.3">
                  <p:embed/>
                  <p:pic>
                    <p:nvPicPr>
                      <p:cNvPr id="24" name="Object 24">
                        <a:extLst>
                          <a:ext uri="{FF2B5EF4-FFF2-40B4-BE49-F238E27FC236}">
                            <a16:creationId xmlns:a16="http://schemas.microsoft.com/office/drawing/2014/main" id="{F052A1EE-5788-443D-99A2-BE479ED31F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7681" y="2516460"/>
                        <a:ext cx="3792871" cy="52315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3" name="Object 6">
                <a:extLst>
                  <a:ext uri="{FF2B5EF4-FFF2-40B4-BE49-F238E27FC236}">
                    <a16:creationId xmlns:a16="http://schemas.microsoft.com/office/drawing/2014/main" id="{EF659606-DE91-44AA-9652-E12DF2CC9062}"/>
                  </a:ext>
                </a:extLst>
              </p:cNvPr>
              <p:cNvSpPr txBox="1"/>
              <p:nvPr/>
            </p:nvSpPr>
            <p:spPr bwMode="auto">
              <a:xfrm>
                <a:off x="3607681" y="3619441"/>
                <a:ext cx="4204453" cy="736161"/>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800" i="1" smtClean="0">
                          <a:solidFill>
                            <a:srgbClr val="000000"/>
                          </a:solidFill>
                          <a:latin typeface="Cambria Math" panose="02040503050406030204" pitchFamily="18" charset="0"/>
                        </a:rPr>
                        <m:t>&lt;</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𝐵</m:t>
                              </m:r>
                            </m:e>
                          </m:acc>
                        </m:e>
                        <m:sub>
                          <m:r>
                            <a:rPr lang="zh-CN" altLang="en-US" sz="2800" i="1">
                              <a:solidFill>
                                <a:srgbClr val="000000"/>
                              </a:solidFill>
                              <a:latin typeface="Cambria Math" panose="02040503050406030204" pitchFamily="18" charset="0"/>
                            </a:rPr>
                            <m:t>𝑖𝑛</m:t>
                          </m:r>
                        </m:sub>
                      </m:sSub>
                      <m:r>
                        <a:rPr lang="zh-CN" altLang="en-US" sz="2800" i="1">
                          <a:solidFill>
                            <a:srgbClr val="000000"/>
                          </a:solidFill>
                          <a:latin typeface="Cambria Math" panose="02040503050406030204" pitchFamily="18" charset="0"/>
                        </a:rPr>
                        <m:t>&gt;</m:t>
                      </m:r>
                      <m:r>
                        <a:rPr lang="en-US" altLang="zh-CN" sz="2800" b="0" i="1" smtClean="0">
                          <a:solidFill>
                            <a:srgbClr val="000000"/>
                          </a:solidFill>
                          <a:latin typeface="Cambria Math" panose="02040503050406030204" pitchFamily="18" charset="0"/>
                        </a:rPr>
                        <m:t> =</m:t>
                      </m:r>
                      <m:sSub>
                        <m:sSubPr>
                          <m:ctrlPr>
                            <a:rPr lang="en-US" altLang="zh-CN" sz="2800" b="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𝐴</m:t>
                          </m:r>
                        </m:e>
                        <m:sub>
                          <m:r>
                            <a:rPr lang="en-US" altLang="zh-CN" sz="2800" b="0" i="1" smtClean="0">
                              <a:solidFill>
                                <a:srgbClr val="000000"/>
                              </a:solidFill>
                              <a:latin typeface="Cambria Math" panose="02040503050406030204" pitchFamily="18" charset="0"/>
                            </a:rPr>
                            <m:t>h𝑓</m:t>
                          </m:r>
                        </m:sub>
                      </m:sSub>
                      <m:r>
                        <a:rPr lang="zh-CN" altLang="en-US" sz="2800" i="1">
                          <a:solidFill>
                            <a:srgbClr val="000000"/>
                          </a:solidFill>
                          <a:latin typeface="Cambria Math" panose="02040503050406030204" pitchFamily="18" charset="0"/>
                        </a:rPr>
                        <m:t>&lt;</m:t>
                      </m:r>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𝑆</m:t>
                              </m:r>
                            </m:e>
                          </m:acc>
                        </m:e>
                        <m:sub>
                          <m:r>
                            <a:rPr lang="zh-CN" altLang="en-US" sz="2800" i="1">
                              <a:solidFill>
                                <a:srgbClr val="000000"/>
                              </a:solidFill>
                              <a:latin typeface="Cambria Math" panose="02040503050406030204" pitchFamily="18" charset="0"/>
                            </a:rPr>
                            <m:t>𝑒</m:t>
                          </m:r>
                        </m:sub>
                      </m:sSub>
                      <m:r>
                        <a:rPr lang="zh-CN" altLang="en-US" sz="2800" i="1">
                          <a:solidFill>
                            <a:srgbClr val="000000"/>
                          </a:solidFill>
                          <a:latin typeface="Cambria Math" panose="02040503050406030204" pitchFamily="18" charset="0"/>
                        </a:rPr>
                        <m:t>&gt;</m:t>
                      </m:r>
                    </m:oMath>
                  </m:oMathPara>
                </a14:m>
                <a:endParaRPr lang="zh-CN" altLang="en-US" sz="2800" dirty="0"/>
              </a:p>
            </p:txBody>
          </p:sp>
        </mc:Choice>
        <mc:Fallback xmlns="">
          <p:sp>
            <p:nvSpPr>
              <p:cNvPr id="23" name="Object 6">
                <a:extLst>
                  <a:ext uri="{FF2B5EF4-FFF2-40B4-BE49-F238E27FC236}">
                    <a16:creationId xmlns:a16="http://schemas.microsoft.com/office/drawing/2014/main" id="{EF659606-DE91-44AA-9652-E12DF2CC9062}"/>
                  </a:ext>
                </a:extLst>
              </p:cNvPr>
              <p:cNvSpPr txBox="1">
                <a:spLocks noRot="1" noChangeAspect="1" noMove="1" noResize="1" noEditPoints="1" noAdjustHandles="1" noChangeArrowheads="1" noChangeShapeType="1" noTextEdit="1"/>
              </p:cNvSpPr>
              <p:nvPr/>
            </p:nvSpPr>
            <p:spPr bwMode="auto">
              <a:xfrm>
                <a:off x="3607681" y="3619441"/>
                <a:ext cx="4204453" cy="736161"/>
              </a:xfrm>
              <a:prstGeom prst="rect">
                <a:avLst/>
              </a:prstGeom>
              <a:blipFill>
                <a:blip r:embed="rId11"/>
                <a:stretch>
                  <a:fillRect/>
                </a:stretch>
              </a:blipFill>
              <a:ln>
                <a:noFill/>
              </a:ln>
              <a:effectLst/>
            </p:spPr>
            <p:txBody>
              <a:bodyPr/>
              <a:lstStyle/>
              <a:p>
                <a:r>
                  <a:rPr lang="zh-CN" altLang="en-US">
                    <a:noFill/>
                  </a:rPr>
                  <a:t> </a:t>
                </a:r>
              </a:p>
            </p:txBody>
          </p:sp>
        </mc:Fallback>
      </mc:AlternateContent>
      <p:pic>
        <p:nvPicPr>
          <p:cNvPr id="25" name="Picture 3"/>
          <p:cNvPicPr>
            <a:picLocks noChangeAspect="1" noChangeArrowheads="1"/>
          </p:cNvPicPr>
          <p:nvPr/>
        </p:nvPicPr>
        <p:blipFill>
          <a:blip r:embed="rId12" cstate="print"/>
          <a:srcRect/>
          <a:stretch>
            <a:fillRect/>
          </a:stretch>
        </p:blipFill>
        <p:spPr bwMode="auto">
          <a:xfrm>
            <a:off x="-3174" y="1064781"/>
            <a:ext cx="9148763" cy="133350"/>
          </a:xfrm>
          <a:prstGeom prst="rect">
            <a:avLst/>
          </a:prstGeom>
          <a:noFill/>
          <a:ln w="38100">
            <a:noFill/>
            <a:miter lim="800000"/>
            <a:headEnd/>
            <a:tailEnd/>
          </a:ln>
        </p:spPr>
      </p:pic>
      <mc:AlternateContent xmlns:mc="http://schemas.openxmlformats.org/markup-compatibility/2006" xmlns:a14="http://schemas.microsoft.com/office/drawing/2010/main">
        <mc:Choice Requires="a14">
          <p:sp>
            <p:nvSpPr>
              <p:cNvPr id="26" name="Object 3"/>
              <p:cNvSpPr txBox="1"/>
              <p:nvPr/>
            </p:nvSpPr>
            <p:spPr bwMode="auto">
              <a:xfrm>
                <a:off x="2235840" y="4756992"/>
                <a:ext cx="6958307" cy="824102"/>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800" i="1" smtClean="0">
                          <a:solidFill>
                            <a:srgbClr val="000000"/>
                          </a:solidFill>
                          <a:latin typeface="Cambria Math" panose="02040503050406030204" pitchFamily="18" charset="0"/>
                        </a:rPr>
                        <m:t>1/</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𝑇</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Sup>
                        <m:sSubSupPr>
                          <m:ctrlPr>
                            <a:rPr lang="zh-CN" altLang="en-US" sz="2800" i="1">
                              <a:solidFill>
                                <a:srgbClr val="000000"/>
                              </a:solidFill>
                              <a:latin typeface="Cambria Math" panose="02040503050406030204" pitchFamily="18" charset="0"/>
                            </a:rPr>
                          </m:ctrlPr>
                        </m:sSubSupPr>
                        <m:e>
                          <m:r>
                            <a:rPr lang="zh-CN" altLang="en-US" sz="2800" i="1">
                              <a:solidFill>
                                <a:srgbClr val="000000"/>
                              </a:solidFill>
                              <a:latin typeface="Cambria Math" panose="02040503050406030204" pitchFamily="18" charset="0"/>
                            </a:rPr>
                            <m:t>𝛾</m:t>
                          </m:r>
                        </m:e>
                        <m:sub>
                          <m:r>
                            <a:rPr lang="zh-CN" altLang="en-US" sz="2800" i="1">
                              <a:solidFill>
                                <a:srgbClr val="000000"/>
                              </a:solidFill>
                              <a:latin typeface="Cambria Math" panose="02040503050406030204" pitchFamily="18" charset="0"/>
                            </a:rPr>
                            <m:t>𝑁</m:t>
                          </m:r>
                        </m:sub>
                        <m:sup>
                          <m:r>
                            <a:rPr lang="zh-CN" altLang="en-US" sz="2800" i="1">
                              <a:solidFill>
                                <a:srgbClr val="000000"/>
                              </a:solidFill>
                              <a:latin typeface="Cambria Math" panose="02040503050406030204" pitchFamily="18" charset="0"/>
                            </a:rPr>
                            <m:t>2</m:t>
                          </m:r>
                        </m:sup>
                      </m:sSubSup>
                      <m:r>
                        <a:rPr lang="en-US" altLang="zh-CN" sz="2800" b="0" i="1" smtClean="0">
                          <a:solidFill>
                            <a:srgbClr val="000000"/>
                          </a:solidFill>
                          <a:latin typeface="Cambria Math" panose="02040503050406030204" pitchFamily="18" charset="0"/>
                        </a:rPr>
                        <m:t>𝑇</m:t>
                      </m:r>
                      <m:nary>
                        <m:naryPr>
                          <m:chr m:val="∑"/>
                          <m:supHide m:val="on"/>
                          <m:ctrlPr>
                            <a:rPr lang="zh-CN" altLang="en-US" sz="2800" i="1">
                              <a:solidFill>
                                <a:srgbClr val="000000"/>
                              </a:solidFill>
                              <a:latin typeface="Cambria Math" panose="02040503050406030204" pitchFamily="18" charset="0"/>
                            </a:rPr>
                          </m:ctrlPr>
                        </m:naryPr>
                        <m:sub>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𝑞</m:t>
                              </m:r>
                            </m:e>
                          </m:acc>
                        </m:sub>
                        <m:sup/>
                        <m:e>
                          <m:sSubSup>
                            <m:sSubSupPr>
                              <m:ctrlPr>
                                <a:rPr lang="zh-CN" altLang="en-US" sz="2800" i="1">
                                  <a:solidFill>
                                    <a:srgbClr val="000000"/>
                                  </a:solidFill>
                                  <a:latin typeface="Cambria Math" panose="02040503050406030204" pitchFamily="18" charset="0"/>
                                </a:rPr>
                              </m:ctrlPr>
                            </m:sSubSupPr>
                            <m:e>
                              <m:r>
                                <a:rPr lang="zh-CN" altLang="en-US" sz="2800" i="1">
                                  <a:solidFill>
                                    <a:srgbClr val="000000"/>
                                  </a:solidFill>
                                  <a:latin typeface="Cambria Math" panose="02040503050406030204" pitchFamily="18" charset="0"/>
                                </a:rPr>
                                <m:t>𝐴</m:t>
                              </m:r>
                            </m:e>
                            <m:sub>
                              <m:r>
                                <a:rPr lang="zh-CN" altLang="en-US" sz="2800" i="1">
                                  <a:solidFill>
                                    <a:srgbClr val="000000"/>
                                  </a:solidFill>
                                  <a:latin typeface="Cambria Math" panose="02040503050406030204" pitchFamily="18" charset="0"/>
                                </a:rPr>
                                <m:t>h𝑓</m:t>
                              </m:r>
                            </m:sub>
                            <m:sup>
                              <m:r>
                                <a:rPr lang="zh-CN" altLang="en-US" sz="2800" i="1">
                                  <a:solidFill>
                                    <a:srgbClr val="000000"/>
                                  </a:solidFill>
                                  <a:latin typeface="Cambria Math" panose="02040503050406030204" pitchFamily="18" charset="0"/>
                                </a:rPr>
                                <m:t>2</m:t>
                              </m:r>
                            </m:sup>
                          </m:sSubSup>
                          <m:r>
                            <a:rPr lang="zh-CN" altLang="en-US" sz="2800" i="1">
                              <a:solidFill>
                                <a:srgbClr val="000000"/>
                              </a:solidFill>
                              <a:latin typeface="Cambria Math" panose="02040503050406030204" pitchFamily="18" charset="0"/>
                            </a:rPr>
                            <m:t>(</m:t>
                          </m:r>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𝑞</m:t>
                              </m:r>
                            </m:e>
                          </m:acc>
                          <m:r>
                            <a:rPr lang="zh-CN" altLang="en-US" sz="2800" i="1">
                              <a:solidFill>
                                <a:srgbClr val="000000"/>
                              </a:solidFill>
                              <a:latin typeface="Cambria Math" panose="02040503050406030204" pitchFamily="18" charset="0"/>
                            </a:rPr>
                            <m:t>)</m:t>
                          </m:r>
                        </m:e>
                      </m:nary>
                      <m:f>
                        <m:fPr>
                          <m:ctrlPr>
                            <a:rPr lang="zh-CN" altLang="en-US" sz="2800" i="1">
                              <a:solidFill>
                                <a:srgbClr val="000000"/>
                              </a:solidFill>
                              <a:latin typeface="Cambria Math" panose="02040503050406030204" pitchFamily="18" charset="0"/>
                            </a:rPr>
                          </m:ctrlPr>
                        </m:fPr>
                        <m:num>
                          <m:func>
                            <m:funcPr>
                              <m:ctrlPr>
                                <a:rPr lang="zh-CN" altLang="en-US" sz="2800" i="1">
                                  <a:solidFill>
                                    <a:srgbClr val="000000"/>
                                  </a:solidFill>
                                  <a:latin typeface="Cambria Math" panose="02040503050406030204" pitchFamily="18" charset="0"/>
                                </a:rPr>
                              </m:ctrlPr>
                            </m:funcPr>
                            <m:fName>
                              <m:r>
                                <m:rPr>
                                  <m:sty m:val="p"/>
                                </m:rPr>
                                <a:rPr lang="zh-CN" altLang="en-US" sz="2800" i="0">
                                  <a:solidFill>
                                    <a:srgbClr val="000000"/>
                                  </a:solidFill>
                                  <a:latin typeface="Cambria Math" panose="02040503050406030204" pitchFamily="18" charset="0"/>
                                </a:rPr>
                                <m:t>Im</m:t>
                              </m:r>
                            </m:fName>
                            <m:e>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𝜒</m:t>
                                  </m:r>
                                </m:e>
                                <m:sup>
                                  <m:r>
                                    <a:rPr lang="zh-CN" altLang="en-US" sz="2800" i="1">
                                      <a:solidFill>
                                        <a:srgbClr val="000000"/>
                                      </a:solidFill>
                                      <a:latin typeface="Cambria Math" panose="02040503050406030204" pitchFamily="18" charset="0"/>
                                    </a:rPr>
                                    <m:t>+−</m:t>
                                  </m:r>
                                </m:sup>
                              </m:sSup>
                            </m:e>
                          </m:func>
                          <m:r>
                            <a:rPr lang="zh-CN" altLang="en-US" sz="2800" i="1">
                              <a:solidFill>
                                <a:srgbClr val="000000"/>
                              </a:solidFill>
                              <a:latin typeface="Cambria Math" panose="02040503050406030204" pitchFamily="18" charset="0"/>
                            </a:rPr>
                            <m:t>(</m:t>
                          </m:r>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𝑞</m:t>
                              </m:r>
                            </m:e>
                          </m:acc>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𝜔</m:t>
                              </m:r>
                            </m:e>
                            <m:sub>
                              <m:r>
                                <a:rPr lang="zh-CN" altLang="en-US" sz="2800" i="1">
                                  <a:solidFill>
                                    <a:srgbClr val="000000"/>
                                  </a:solidFill>
                                  <a:latin typeface="Cambria Math" panose="02040503050406030204" pitchFamily="18" charset="0"/>
                                </a:rPr>
                                <m:t>𝑁</m:t>
                              </m:r>
                            </m:sub>
                          </m:sSub>
                          <m:r>
                            <a:rPr lang="zh-CN" altLang="en-US" sz="2800" i="1">
                              <a:solidFill>
                                <a:srgbClr val="000000"/>
                              </a:solidFill>
                              <a:latin typeface="Cambria Math" panose="02040503050406030204" pitchFamily="18" charset="0"/>
                            </a:rPr>
                            <m:t>)</m:t>
                          </m:r>
                        </m:num>
                        <m:den>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𝜔</m:t>
                              </m:r>
                            </m:e>
                            <m:sub>
                              <m:r>
                                <a:rPr lang="zh-CN" altLang="en-US" sz="2800" i="1">
                                  <a:solidFill>
                                    <a:srgbClr val="000000"/>
                                  </a:solidFill>
                                  <a:latin typeface="Cambria Math" panose="02040503050406030204" pitchFamily="18" charset="0"/>
                                </a:rPr>
                                <m:t>𝑁</m:t>
                              </m:r>
                            </m:sub>
                          </m:sSub>
                        </m:den>
                      </m:f>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m:t>
                          </m:r>
                        </m:e>
                        <m: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𝜔</m:t>
                              </m:r>
                            </m:e>
                            <m:sub>
                              <m:r>
                                <a:rPr lang="zh-CN" altLang="en-US" sz="2800" i="1">
                                  <a:solidFill>
                                    <a:srgbClr val="000000"/>
                                  </a:solidFill>
                                  <a:latin typeface="Cambria Math" panose="02040503050406030204" pitchFamily="18" charset="0"/>
                                </a:rPr>
                                <m:t>𝑁</m:t>
                              </m:r>
                            </m:sub>
                          </m:sSub>
                          <m:r>
                            <a:rPr lang="zh-CN" altLang="en-US" sz="2800" i="1">
                              <a:solidFill>
                                <a:srgbClr val="000000"/>
                              </a:solidFill>
                              <a:latin typeface="Cambria Math" panose="02040503050406030204" pitchFamily="18" charset="0"/>
                            </a:rPr>
                            <m:t>→0</m:t>
                          </m:r>
                        </m:sub>
                      </m:sSub>
                    </m:oMath>
                  </m:oMathPara>
                </a14:m>
                <a:endParaRPr lang="en-US" altLang="zh-CN" sz="2800" i="1" dirty="0">
                  <a:solidFill>
                    <a:srgbClr val="000000"/>
                  </a:solidFill>
                  <a:latin typeface="Cambria Math" panose="02040503050406030204" pitchFamily="18" charset="0"/>
                </a:endParaRPr>
              </a:p>
            </p:txBody>
          </p:sp>
        </mc:Choice>
        <mc:Fallback xmlns="">
          <p:sp>
            <p:nvSpPr>
              <p:cNvPr id="26" name="Object 3"/>
              <p:cNvSpPr txBox="1">
                <a:spLocks noRot="1" noChangeAspect="1" noMove="1" noResize="1" noEditPoints="1" noAdjustHandles="1" noChangeArrowheads="1" noChangeShapeType="1" noTextEdit="1"/>
              </p:cNvSpPr>
              <p:nvPr/>
            </p:nvSpPr>
            <p:spPr bwMode="auto">
              <a:xfrm>
                <a:off x="2235840" y="4756992"/>
                <a:ext cx="6958307" cy="824102"/>
              </a:xfrm>
              <a:prstGeom prst="rect">
                <a:avLst/>
              </a:prstGeom>
              <a:blipFill>
                <a:blip r:embed="rId13"/>
                <a:stretch>
                  <a:fillRect b="-419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4864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2000" dirty="0" smtClean="0">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9164</TotalTime>
  <Words>4842</Words>
  <Application>Microsoft Office PowerPoint</Application>
  <PresentationFormat>全屏显示(4:3)</PresentationFormat>
  <Paragraphs>639</Paragraphs>
  <Slides>79</Slides>
  <Notes>18</Notes>
  <HiddenSlides>15</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79</vt:i4>
      </vt:variant>
    </vt:vector>
  </HeadingPairs>
  <TitlesOfParts>
    <vt:vector size="97" baseType="lpstr">
      <vt:lpstr>Arial Unicode MS</vt:lpstr>
      <vt:lpstr>华文楷体</vt:lpstr>
      <vt:lpstr>楷体</vt:lpstr>
      <vt:lpstr>宋体</vt:lpstr>
      <vt:lpstr>微软雅黑</vt:lpstr>
      <vt:lpstr>幼圆</vt:lpstr>
      <vt:lpstr>Arial</vt:lpstr>
      <vt:lpstr>Calibri</vt:lpstr>
      <vt:lpstr>Calibri Light</vt:lpstr>
      <vt:lpstr>Cambria Math</vt:lpstr>
      <vt:lpstr>Segoe UI Black</vt:lpstr>
      <vt:lpstr>Symbol</vt:lpstr>
      <vt:lpstr>Times New Roman</vt:lpstr>
      <vt:lpstr>Wingdings</vt:lpstr>
      <vt:lpstr>Office 主题</vt:lpstr>
      <vt:lpstr>Graph</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NMR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CY</dc:creator>
  <cp:lastModifiedBy>Windows 用户</cp:lastModifiedBy>
  <cp:revision>1069</cp:revision>
  <dcterms:created xsi:type="dcterms:W3CDTF">2021-08-16T07:09:29Z</dcterms:created>
  <dcterms:modified xsi:type="dcterms:W3CDTF">2023-05-23T04:41:49Z</dcterms:modified>
</cp:coreProperties>
</file>